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8" r:id="rId2"/>
    <p:sldId id="259" r:id="rId3"/>
    <p:sldId id="261" r:id="rId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621714-ED0A-4CED-8A21-88F7CD1FC362}" type="datetimeFigureOut">
              <a:rPr lang="tr-TR" smtClean="0"/>
              <a:t>18.12.2019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4D9544-33FB-4E39-AC2C-E1384B244AD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92949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BAC4C-573C-4537-81B0-C50CCC09048F}" type="datetime1">
              <a:rPr lang="tr-TR" smtClean="0"/>
              <a:t>18.12.2019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Ayla TÜZÜN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7E9CB-0E81-43A0-9091-62FC137558C3}" type="datetime1">
              <a:rPr lang="tr-TR" smtClean="0"/>
              <a:t>18.12.2019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Ayla TÜZÜN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DCC01-9035-4C10-AB20-52DA0629251A}" type="datetime1">
              <a:rPr lang="tr-TR" smtClean="0"/>
              <a:t>18.12.2019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Ayla TÜZÜN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77515-9530-4393-82DB-A88278D2846F}" type="datetime1">
              <a:rPr lang="tr-TR" smtClean="0"/>
              <a:t>18.12.2019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Ayla TÜZÜN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AFE81-2E39-4660-9B51-CDEAC5186BB4}" type="datetime1">
              <a:rPr lang="tr-TR" smtClean="0"/>
              <a:t>18.12.2019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Ayla TÜZÜN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18B61-843E-4ED6-9003-B04EFC6B6ADE}" type="datetime1">
              <a:rPr lang="tr-TR" smtClean="0"/>
              <a:t>18.12.2019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Ayla TÜZÜN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A4958-16D5-4FA7-8A82-8102281540C0}" type="datetime1">
              <a:rPr lang="tr-TR" smtClean="0"/>
              <a:t>18.12.2019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Ayla TÜZÜN</a:t>
            </a:r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EA0A4-831D-401D-82F8-9709FE30682B}" type="datetime1">
              <a:rPr lang="tr-TR" smtClean="0"/>
              <a:t>18.12.2019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Ayla TÜZÜN</a:t>
            </a: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F2E7C-AAC7-46C0-9C15-36DA67E7E91D}" type="datetime1">
              <a:rPr lang="tr-TR" smtClean="0"/>
              <a:t>18.12.2019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Ayla TÜZÜN</a:t>
            </a:r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EAB6F-3EA9-48A6-8EAF-5C2FBC6BFA86}" type="datetime1">
              <a:rPr lang="tr-TR" smtClean="0"/>
              <a:t>18.12.2019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Ayla TÜZÜN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14B61-A780-4273-B6C2-F82C64DCE58C}" type="datetime1">
              <a:rPr lang="tr-TR" smtClean="0"/>
              <a:t>18.12.2019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Ayla TÜZÜN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9813F9-B37C-4731-ACBC-6531C4C33782}" type="datetime1">
              <a:rPr lang="tr-TR" smtClean="0"/>
              <a:t>18.12.2019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Prof. Dr. Ayla TÜZÜN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1"/>
          <p:cNvSpPr>
            <a:spLocks noChangeArrowheads="1"/>
          </p:cNvSpPr>
          <p:nvPr/>
        </p:nvSpPr>
        <p:spPr bwMode="auto">
          <a:xfrm>
            <a:off x="0" y="847725"/>
            <a:ext cx="91440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1800">
                <a:latin typeface="Times New Roman" pitchFamily="18" charset="0"/>
                <a:cs typeface="Times New Roman" pitchFamily="18" charset="0"/>
              </a:rPr>
              <a:t>     </a:t>
            </a:r>
          </a:p>
        </p:txBody>
      </p:sp>
      <p:sp>
        <p:nvSpPr>
          <p:cNvPr id="48131" name="Rectangle 2"/>
          <p:cNvSpPr>
            <a:spLocks noChangeArrowheads="1"/>
          </p:cNvSpPr>
          <p:nvPr/>
        </p:nvSpPr>
        <p:spPr bwMode="auto">
          <a:xfrm>
            <a:off x="250825" y="476250"/>
            <a:ext cx="8353425" cy="501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393700">
              <a:spcBef>
                <a:spcPct val="20000"/>
              </a:spcBef>
              <a:buFont typeface="Arial" charset="0"/>
              <a:buChar char="•"/>
              <a:tabLst>
                <a:tab pos="2025650" algn="r"/>
                <a:tab pos="2593975" algn="r"/>
                <a:tab pos="3282950" algn="r"/>
              </a:tabLst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tabLst>
                <a:tab pos="2025650" algn="r"/>
                <a:tab pos="2593975" algn="r"/>
                <a:tab pos="3282950" algn="r"/>
              </a:tabLst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tabLst>
                <a:tab pos="2025650" algn="r"/>
                <a:tab pos="2593975" algn="r"/>
                <a:tab pos="3282950" algn="r"/>
              </a:tabLst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tabLst>
                <a:tab pos="2025650" algn="r"/>
                <a:tab pos="2593975" algn="r"/>
                <a:tab pos="3282950" algn="r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tabLst>
                <a:tab pos="2025650" algn="r"/>
                <a:tab pos="2593975" algn="r"/>
                <a:tab pos="3282950" algn="r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2025650" algn="r"/>
                <a:tab pos="2593975" algn="r"/>
                <a:tab pos="3282950" algn="r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2025650" algn="r"/>
                <a:tab pos="2593975" algn="r"/>
                <a:tab pos="3282950" algn="r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2025650" algn="r"/>
                <a:tab pos="2593975" algn="r"/>
                <a:tab pos="3282950" algn="r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2025650" algn="r"/>
                <a:tab pos="2593975" algn="r"/>
                <a:tab pos="3282950" algn="r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tr-TR" sz="2000" b="1" dirty="0">
                <a:latin typeface="Times New Roman" pitchFamily="18" charset="0"/>
                <a:cs typeface="Times New Roman" pitchFamily="18" charset="0"/>
              </a:rPr>
              <a:t>Phylum</a:t>
            </a:r>
            <a:r>
              <a:rPr lang="en-US" altLang="tr-TR" sz="2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altLang="tr-TR" sz="2000" dirty="0">
                <a:latin typeface="Times New Roman" pitchFamily="18" charset="0"/>
                <a:cs typeface="Times New Roman" pitchFamily="18" charset="0"/>
              </a:rPr>
              <a:t>           :   </a:t>
            </a:r>
            <a:r>
              <a:rPr lang="en-US" altLang="tr-TR" sz="2000" dirty="0">
                <a:latin typeface="Times New Roman" pitchFamily="18" charset="0"/>
                <a:cs typeface="Times New Roman" pitchFamily="18" charset="0"/>
              </a:rPr>
              <a:t>Protozoa</a:t>
            </a:r>
            <a:endParaRPr lang="tr-TR" altLang="tr-TR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tr-TR" altLang="tr-TR" sz="2000" b="1" dirty="0" err="1">
                <a:latin typeface="Times New Roman" pitchFamily="18" charset="0"/>
                <a:cs typeface="Times New Roman" pitchFamily="18" charset="0"/>
              </a:rPr>
              <a:t>Classis</a:t>
            </a:r>
            <a:r>
              <a:rPr lang="tr-TR" altLang="tr-TR" sz="2000" dirty="0">
                <a:latin typeface="Times New Roman" pitchFamily="18" charset="0"/>
                <a:cs typeface="Times New Roman" pitchFamily="18" charset="0"/>
              </a:rPr>
              <a:t>	             :   </a:t>
            </a:r>
            <a:r>
              <a:rPr lang="tr-TR" altLang="tr-TR" sz="2000" dirty="0" err="1">
                <a:latin typeface="Times New Roman" pitchFamily="18" charset="0"/>
                <a:cs typeface="Times New Roman" pitchFamily="18" charset="0"/>
              </a:rPr>
              <a:t>Mastigophora</a:t>
            </a:r>
            <a:r>
              <a:rPr lang="tr-TR" altLang="tr-TR" sz="2000" dirty="0">
                <a:latin typeface="Times New Roman" pitchFamily="18" charset="0"/>
                <a:cs typeface="Times New Roman" pitchFamily="18" charset="0"/>
              </a:rPr>
              <a:t> (= </a:t>
            </a:r>
            <a:r>
              <a:rPr lang="tr-TR" altLang="tr-TR" sz="2000" dirty="0" err="1">
                <a:latin typeface="Times New Roman" pitchFamily="18" charset="0"/>
                <a:cs typeface="Times New Roman" pitchFamily="18" charset="0"/>
              </a:rPr>
              <a:t>Flagellata</a:t>
            </a:r>
            <a:r>
              <a:rPr lang="tr-TR" altLang="tr-TR" sz="2000" dirty="0">
                <a:latin typeface="Times New Roman" pitchFamily="18" charset="0"/>
                <a:cs typeface="Times New Roman" pitchFamily="18" charset="0"/>
              </a:rPr>
              <a:t>- Kamçılılar)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tr-TR" altLang="tr-TR" sz="2000" b="1" dirty="0" err="1">
                <a:latin typeface="Times New Roman" pitchFamily="18" charset="0"/>
                <a:cs typeface="Times New Roman" pitchFamily="18" charset="0"/>
              </a:rPr>
              <a:t>Subclassis</a:t>
            </a:r>
            <a:r>
              <a:rPr lang="tr-TR" altLang="tr-TR" sz="2000" dirty="0">
                <a:latin typeface="Times New Roman" pitchFamily="18" charset="0"/>
                <a:cs typeface="Times New Roman" pitchFamily="18" charset="0"/>
              </a:rPr>
              <a:t>	       :	   </a:t>
            </a:r>
            <a:r>
              <a:rPr lang="tr-TR" altLang="tr-TR" sz="2000" dirty="0" err="1">
                <a:latin typeface="Times New Roman" pitchFamily="18" charset="0"/>
                <a:cs typeface="Times New Roman" pitchFamily="18" charset="0"/>
              </a:rPr>
              <a:t>Zoomastigophora</a:t>
            </a:r>
            <a:endParaRPr lang="tr-TR" altLang="tr-TR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tr-TR" sz="2000" b="1" dirty="0">
                <a:latin typeface="Times New Roman" pitchFamily="18" charset="0"/>
                <a:cs typeface="Times New Roman" pitchFamily="18" charset="0"/>
              </a:rPr>
              <a:t>Species	</a:t>
            </a:r>
            <a:r>
              <a:rPr lang="en-US" altLang="tr-TR" sz="2000" dirty="0"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tr-TR" altLang="tr-TR" sz="2000" dirty="0">
                <a:latin typeface="Times New Roman" pitchFamily="18" charset="0"/>
                <a:cs typeface="Times New Roman" pitchFamily="18" charset="0"/>
              </a:rPr>
              <a:t>:   </a:t>
            </a:r>
            <a:r>
              <a:rPr lang="de-DE" altLang="tr-TR" sz="2000" b="1" i="1" dirty="0" err="1">
                <a:latin typeface="Times New Roman" pitchFamily="18" charset="0"/>
                <a:cs typeface="Times New Roman" pitchFamily="18" charset="0"/>
              </a:rPr>
              <a:t>Giardia</a:t>
            </a:r>
            <a:r>
              <a:rPr lang="de-DE" altLang="tr-TR" sz="2000" b="1" i="1" dirty="0">
                <a:latin typeface="Times New Roman" pitchFamily="18" charset="0"/>
                <a:cs typeface="Times New Roman" pitchFamily="18" charset="0"/>
              </a:rPr>
              <a:t> 	</a:t>
            </a:r>
            <a:r>
              <a:rPr lang="de-DE" altLang="tr-TR" sz="2000" b="1" i="1" dirty="0" err="1">
                <a:latin typeface="Times New Roman" pitchFamily="18" charset="0"/>
                <a:cs typeface="Times New Roman" pitchFamily="18" charset="0"/>
              </a:rPr>
              <a:t>intestinalis</a:t>
            </a:r>
            <a:endParaRPr lang="tr-TR" altLang="tr-TR" sz="2000" b="1" i="1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tr-TR" altLang="tr-TR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tr-TR" altLang="tr-TR" sz="2000" dirty="0" err="1">
                <a:latin typeface="Times New Roman" pitchFamily="18" charset="0"/>
                <a:cs typeface="Times New Roman" pitchFamily="18" charset="0"/>
              </a:rPr>
              <a:t>Trophozoit</a:t>
            </a:r>
            <a:r>
              <a:rPr lang="tr-TR" altLang="tr-TR" sz="2000" dirty="0">
                <a:latin typeface="Times New Roman" pitchFamily="18" charset="0"/>
                <a:cs typeface="Times New Roman" pitchFamily="18" charset="0"/>
              </a:rPr>
              <a:t> ve kist yapısında bulunur. </a:t>
            </a:r>
            <a:r>
              <a:rPr lang="tr-TR" altLang="tr-TR" sz="2000" dirty="0" err="1">
                <a:latin typeface="Times New Roman" pitchFamily="18" charset="0"/>
                <a:cs typeface="Times New Roman" pitchFamily="18" charset="0"/>
              </a:rPr>
              <a:t>Trophozoit</a:t>
            </a:r>
            <a:r>
              <a:rPr lang="tr-TR" altLang="tr-TR" sz="2000" dirty="0">
                <a:latin typeface="Times New Roman" pitchFamily="18" charset="0"/>
                <a:cs typeface="Times New Roman" pitchFamily="18" charset="0"/>
              </a:rPr>
              <a:t> formu ortadan kesilmiş bir armut şeklindedir. Ön ucu yuvarlak arka ucu sivridir. </a:t>
            </a:r>
          </a:p>
          <a:p>
            <a:pPr>
              <a:spcBef>
                <a:spcPct val="0"/>
              </a:spcBef>
              <a:buFontTx/>
              <a:buNone/>
            </a:pPr>
            <a:endParaRPr lang="tr-TR" altLang="tr-TR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tr-TR" altLang="tr-TR" sz="2000" dirty="0">
                <a:latin typeface="Times New Roman" pitchFamily="18" charset="0"/>
                <a:cs typeface="Times New Roman" pitchFamily="18" charset="0"/>
              </a:rPr>
              <a:t>Sitoplazması ince granüllü ve </a:t>
            </a:r>
            <a:r>
              <a:rPr lang="tr-TR" altLang="tr-TR" sz="2000" dirty="0" err="1">
                <a:latin typeface="Times New Roman" pitchFamily="18" charset="0"/>
                <a:cs typeface="Times New Roman" pitchFamily="18" charset="0"/>
              </a:rPr>
              <a:t>vakuolsüzdür</a:t>
            </a:r>
            <a:r>
              <a:rPr lang="tr-TR" altLang="tr-TR" sz="2000" dirty="0">
                <a:latin typeface="Times New Roman" pitchFamily="18" charset="0"/>
                <a:cs typeface="Times New Roman" pitchFamily="18" charset="0"/>
              </a:rPr>
              <a:t>. Ön uca yakın iki oval </a:t>
            </a:r>
            <a:r>
              <a:rPr lang="tr-TR" altLang="tr-TR" sz="2000" dirty="0" err="1">
                <a:latin typeface="Times New Roman" pitchFamily="18" charset="0"/>
                <a:cs typeface="Times New Roman" pitchFamily="18" charset="0"/>
              </a:rPr>
              <a:t>nukleus</a:t>
            </a:r>
            <a:r>
              <a:rPr lang="tr-TR" altLang="tr-TR" sz="2000" dirty="0">
                <a:latin typeface="Times New Roman" pitchFamily="18" charset="0"/>
                <a:cs typeface="Times New Roman" pitchFamily="18" charset="0"/>
              </a:rPr>
              <a:t> ve orta kısmında </a:t>
            </a:r>
            <a:r>
              <a:rPr lang="tr-TR" altLang="tr-TR" sz="2000" dirty="0" err="1">
                <a:latin typeface="Times New Roman" pitchFamily="18" charset="0"/>
                <a:cs typeface="Times New Roman" pitchFamily="18" charset="0"/>
              </a:rPr>
              <a:t>karyozom</a:t>
            </a:r>
            <a:r>
              <a:rPr lang="tr-TR" altLang="tr-TR" sz="2000" dirty="0">
                <a:latin typeface="Times New Roman" pitchFamily="18" charset="0"/>
                <a:cs typeface="Times New Roman" pitchFamily="18" charset="0"/>
              </a:rPr>
              <a:t> bulunur. </a:t>
            </a:r>
          </a:p>
          <a:p>
            <a:pPr>
              <a:spcBef>
                <a:spcPct val="0"/>
              </a:spcBef>
              <a:buFontTx/>
              <a:buNone/>
            </a:pPr>
            <a:endParaRPr lang="tr-TR" altLang="tr-TR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tr-TR" altLang="tr-TR" sz="2000" dirty="0">
                <a:latin typeface="Times New Roman" pitchFamily="18" charset="0"/>
                <a:cs typeface="Times New Roman" pitchFamily="18" charset="0"/>
              </a:rPr>
              <a:t>Dört çift kamçısı vardır. Bunlar ön yan, arka yan, kuyruk ve karın kısmından uzanır. </a:t>
            </a:r>
          </a:p>
          <a:p>
            <a:pPr>
              <a:spcBef>
                <a:spcPct val="0"/>
              </a:spcBef>
              <a:buFontTx/>
              <a:buNone/>
            </a:pPr>
            <a:endParaRPr lang="tr-TR" altLang="tr-TR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tr-TR" altLang="tr-TR" sz="2000" dirty="0">
                <a:latin typeface="Times New Roman" pitchFamily="18" charset="0"/>
                <a:cs typeface="Times New Roman" pitchFamily="18" charset="0"/>
              </a:rPr>
              <a:t>Kuyruk bölümünden çıkan kamçıya çapraz konumda koyu boyalı </a:t>
            </a:r>
            <a:r>
              <a:rPr lang="en-US" altLang="tr-TR" sz="2000" b="1" dirty="0" err="1">
                <a:latin typeface="Times New Roman" pitchFamily="18" charset="0"/>
                <a:cs typeface="Times New Roman" pitchFamily="18" charset="0"/>
              </a:rPr>
              <a:t>parabasal</a:t>
            </a:r>
            <a:r>
              <a:rPr lang="en-US" altLang="tr-TR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altLang="tr-TR" sz="2000" b="1" dirty="0">
                <a:latin typeface="Times New Roman" pitchFamily="18" charset="0"/>
                <a:cs typeface="Times New Roman" pitchFamily="18" charset="0"/>
              </a:rPr>
              <a:t>cisim </a:t>
            </a:r>
            <a:r>
              <a:rPr lang="tr-TR" altLang="tr-TR" sz="2000" dirty="0">
                <a:latin typeface="Times New Roman" pitchFamily="18" charset="0"/>
                <a:cs typeface="Times New Roman" pitchFamily="18" charset="0"/>
              </a:rPr>
              <a:t>ve karın bölgesinde </a:t>
            </a:r>
            <a:r>
              <a:rPr lang="tr-TR" altLang="tr-TR" sz="2000" b="1" dirty="0">
                <a:latin typeface="Times New Roman" pitchFamily="18" charset="0"/>
                <a:cs typeface="Times New Roman" pitchFamily="18" charset="0"/>
              </a:rPr>
              <a:t>emici disk </a:t>
            </a:r>
            <a:r>
              <a:rPr lang="tr-TR" altLang="tr-TR" sz="2000" dirty="0">
                <a:latin typeface="Times New Roman" pitchFamily="18" charset="0"/>
                <a:cs typeface="Times New Roman" pitchFamily="18" charset="0"/>
              </a:rPr>
              <a:t>yapısı bulunur. </a:t>
            </a:r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Ayla TÜZÜN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2037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2 Dikdörtgen"/>
          <p:cNvSpPr>
            <a:spLocks noChangeArrowheads="1"/>
          </p:cNvSpPr>
          <p:nvPr/>
        </p:nvSpPr>
        <p:spPr bwMode="auto">
          <a:xfrm>
            <a:off x="321129" y="188640"/>
            <a:ext cx="8351838" cy="62478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tr-TR" sz="2000" b="1" dirty="0" err="1" smtClean="0">
                <a:latin typeface="Times New Roman" pitchFamily="18" charset="0"/>
                <a:cs typeface="Times New Roman" pitchFamily="18" charset="0"/>
              </a:rPr>
              <a:t>Parabasal</a:t>
            </a:r>
            <a:r>
              <a:rPr lang="en-US" altLang="tr-TR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altLang="tr-TR" sz="2000" b="1" dirty="0">
                <a:latin typeface="Times New Roman" pitchFamily="18" charset="0"/>
                <a:cs typeface="Times New Roman" pitchFamily="18" charset="0"/>
              </a:rPr>
              <a:t>cisim yağ sentezlemede, emici disk </a:t>
            </a:r>
            <a:r>
              <a:rPr lang="tr-TR" altLang="tr-TR" sz="2000" b="1" dirty="0" err="1">
                <a:latin typeface="Times New Roman" pitchFamily="18" charset="0"/>
                <a:cs typeface="Times New Roman" pitchFamily="18" charset="0"/>
              </a:rPr>
              <a:t>epitel</a:t>
            </a:r>
            <a:r>
              <a:rPr lang="tr-TR" altLang="tr-TR" sz="2000" b="1" dirty="0">
                <a:latin typeface="Times New Roman" pitchFamily="18" charset="0"/>
                <a:cs typeface="Times New Roman" pitchFamily="18" charset="0"/>
              </a:rPr>
              <a:t> hücrelerine tutunmada ve hücreden </a:t>
            </a:r>
            <a:r>
              <a:rPr lang="tr-TR" altLang="tr-TR" sz="2000" b="1" dirty="0" err="1">
                <a:latin typeface="Times New Roman" pitchFamily="18" charset="0"/>
                <a:cs typeface="Times New Roman" pitchFamily="18" charset="0"/>
              </a:rPr>
              <a:t>absorbsiyonla</a:t>
            </a:r>
            <a:r>
              <a:rPr lang="tr-TR" altLang="tr-TR" sz="2000" b="1" dirty="0">
                <a:latin typeface="Times New Roman" pitchFamily="18" charset="0"/>
                <a:cs typeface="Times New Roman" pitchFamily="18" charset="0"/>
              </a:rPr>
              <a:t> besin almada, kamçılar ise harekette rol oynar. </a:t>
            </a:r>
            <a:r>
              <a:rPr lang="tr-TR" altLang="tr-TR" sz="2000" dirty="0" err="1">
                <a:latin typeface="Times New Roman" pitchFamily="18" charset="0"/>
                <a:cs typeface="Times New Roman" pitchFamily="18" charset="0"/>
              </a:rPr>
              <a:t>Trophozoitler</a:t>
            </a:r>
            <a:r>
              <a:rPr lang="tr-TR" altLang="tr-TR" sz="2000" dirty="0">
                <a:latin typeface="Times New Roman" pitchFamily="18" charset="0"/>
                <a:cs typeface="Times New Roman" pitchFamily="18" charset="0"/>
              </a:rPr>
              <a:t> dış ortama çıktıklarında süratle kaybolur. Canlı haldeyken kamçı ve diğer yapılarını görmek mümkün olmayabilir. Ancak demir </a:t>
            </a:r>
            <a:r>
              <a:rPr lang="tr-TR" altLang="tr-TR" sz="2000" dirty="0" err="1">
                <a:latin typeface="Times New Roman" pitchFamily="18" charset="0"/>
                <a:cs typeface="Times New Roman" pitchFamily="18" charset="0"/>
              </a:rPr>
              <a:t>hematoksilenle</a:t>
            </a:r>
            <a:r>
              <a:rPr lang="tr-TR" altLang="tr-TR" sz="2000" dirty="0">
                <a:latin typeface="Times New Roman" pitchFamily="18" charset="0"/>
                <a:cs typeface="Times New Roman" pitchFamily="18" charset="0"/>
              </a:rPr>
              <a:t> boyalı preparatlarda daha ayrıntılı </a:t>
            </a:r>
            <a:r>
              <a:rPr lang="tr-TR" altLang="tr-TR" sz="2000" dirty="0" smtClean="0">
                <a:latin typeface="Times New Roman" pitchFamily="18" charset="0"/>
                <a:cs typeface="Times New Roman" pitchFamily="18" charset="0"/>
              </a:rPr>
              <a:t>görülür.</a:t>
            </a:r>
          </a:p>
          <a:p>
            <a:pPr>
              <a:spcBef>
                <a:spcPct val="0"/>
              </a:spcBef>
              <a:buNone/>
            </a:pPr>
            <a:r>
              <a:rPr lang="tr-TR" altLang="tr-TR" sz="2000" dirty="0" smtClean="0">
                <a:latin typeface="Times New Roman" pitchFamily="18" charset="0"/>
                <a:cs typeface="Times New Roman" pitchFamily="18" charset="0"/>
              </a:rPr>
              <a:t>Kistleri </a:t>
            </a:r>
            <a:r>
              <a:rPr lang="tr-TR" altLang="tr-TR" sz="2000" dirty="0">
                <a:latin typeface="Times New Roman" pitchFamily="18" charset="0"/>
                <a:cs typeface="Times New Roman" pitchFamily="18" charset="0"/>
              </a:rPr>
              <a:t>oval şekildedir. Kist duvarı ve koyu renkli sitoplazma arasında belirgin bir  boşluk vardır. Kistte 4 çift </a:t>
            </a:r>
            <a:r>
              <a:rPr lang="tr-TR" altLang="tr-TR" sz="2000" dirty="0" err="1">
                <a:latin typeface="Times New Roman" pitchFamily="18" charset="0"/>
                <a:cs typeface="Times New Roman" pitchFamily="18" charset="0"/>
              </a:rPr>
              <a:t>fibril</a:t>
            </a:r>
            <a:r>
              <a:rPr lang="tr-TR" altLang="tr-TR" sz="2000" dirty="0">
                <a:latin typeface="Times New Roman" pitchFamily="18" charset="0"/>
                <a:cs typeface="Times New Roman" pitchFamily="18" charset="0"/>
              </a:rPr>
              <a:t> ve </a:t>
            </a:r>
            <a:r>
              <a:rPr lang="tr-TR" altLang="tr-TR" sz="2000" dirty="0" err="1">
                <a:latin typeface="Times New Roman" pitchFamily="18" charset="0"/>
                <a:cs typeface="Times New Roman" pitchFamily="18" charset="0"/>
              </a:rPr>
              <a:t>parabasal</a:t>
            </a:r>
            <a:r>
              <a:rPr lang="tr-TR" altLang="tr-TR" sz="2000" dirty="0">
                <a:latin typeface="Times New Roman" pitchFamily="18" charset="0"/>
                <a:cs typeface="Times New Roman" pitchFamily="18" charset="0"/>
              </a:rPr>
              <a:t> cisim bulunur. Kist yeni oluşmuşsa 2, olgunlaşmışsa 4 çekirdeklidir. Çekirdekler genellikle bir uca yakın şekildedir. Dış koşullara karşı oldukça dayanıklı olan bu yapı nemli ortamlarda uzun süre kalabilir. Ayrıca mide sıvısına karşıda oldukça dayanıklıdır. </a:t>
            </a:r>
            <a:r>
              <a:rPr lang="tr-TR" altLang="tr-TR" sz="2000" dirty="0" err="1">
                <a:latin typeface="Times New Roman" pitchFamily="18" charset="0"/>
                <a:cs typeface="Times New Roman" pitchFamily="18" charset="0"/>
              </a:rPr>
              <a:t>Lugollu</a:t>
            </a:r>
            <a:r>
              <a:rPr lang="tr-TR" altLang="tr-TR" sz="20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tr-TR" altLang="tr-TR" sz="2000" dirty="0" err="1">
                <a:latin typeface="Times New Roman" pitchFamily="18" charset="0"/>
                <a:cs typeface="Times New Roman" pitchFamily="18" charset="0"/>
              </a:rPr>
              <a:t>preparasyonlarda</a:t>
            </a:r>
            <a:r>
              <a:rPr lang="tr-TR" altLang="tr-TR" sz="2000" dirty="0">
                <a:latin typeface="Times New Roman" pitchFamily="18" charset="0"/>
                <a:cs typeface="Times New Roman" pitchFamily="18" charset="0"/>
              </a:rPr>
              <a:t> mavi renkte görülür. İnsanlarda bağırsak sisteminde, safra kesesi ve safra kanallarında ve karaciğerde bulunur. </a:t>
            </a:r>
            <a:r>
              <a:rPr lang="tr-TR" altLang="tr-TR" sz="2000" b="1" dirty="0" err="1"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Giardiasis</a:t>
            </a:r>
            <a:r>
              <a:rPr lang="tr-TR" altLang="tr-TR" sz="2000" b="1" dirty="0">
                <a:solidFill>
                  <a:srgbClr val="000000"/>
                </a:solidFill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 </a:t>
            </a:r>
            <a:r>
              <a:rPr lang="tr-TR" altLang="tr-TR" sz="2000" dirty="0">
                <a:solidFill>
                  <a:srgbClr val="000000"/>
                </a:solidFill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hastalığının etkenidir.</a:t>
            </a:r>
            <a:r>
              <a:rPr lang="tr-TR" altLang="tr-TR" sz="20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spcBef>
                <a:spcPct val="0"/>
              </a:spcBef>
              <a:buNone/>
            </a:pPr>
            <a:r>
              <a:rPr lang="tr-TR" altLang="tr-TR" sz="2000" dirty="0">
                <a:latin typeface="Times New Roman" pitchFamily="18" charset="0"/>
                <a:cs typeface="Times New Roman" pitchFamily="18" charset="0"/>
              </a:rPr>
              <a:t>Laboratuvar çalışmasında bu tür hazır preparatta  incelenecektir</a:t>
            </a:r>
            <a:r>
              <a:rPr lang="tr-TR" altLang="tr-TR" sz="2000" dirty="0" smtClean="0">
                <a:latin typeface="Times New Roman" pitchFamily="18" charset="0"/>
                <a:cs typeface="Times New Roman" pitchFamily="18" charset="0"/>
              </a:rPr>
              <a:t>. Preparatlarda </a:t>
            </a:r>
            <a:r>
              <a:rPr lang="tr-TR" altLang="tr-TR" sz="2000" i="1" dirty="0" err="1">
                <a:latin typeface="Times New Roman" pitchFamily="18" charset="0"/>
                <a:cs typeface="Times New Roman" pitchFamily="18" charset="0"/>
              </a:rPr>
              <a:t>Giardia</a:t>
            </a:r>
            <a:r>
              <a:rPr lang="tr-TR" altLang="tr-TR" sz="2000" dirty="0" err="1">
                <a:latin typeface="Times New Roman" pitchFamily="18" charset="0"/>
                <a:cs typeface="Times New Roman" pitchFamily="18" charset="0"/>
              </a:rPr>
              <a:t>'nın</a:t>
            </a:r>
            <a:r>
              <a:rPr lang="tr-TR" alt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altLang="tr-TR" sz="2000" dirty="0" err="1">
                <a:latin typeface="Times New Roman" pitchFamily="18" charset="0"/>
                <a:cs typeface="Times New Roman" pitchFamily="18" charset="0"/>
              </a:rPr>
              <a:t>trophozoit</a:t>
            </a:r>
            <a:r>
              <a:rPr lang="tr-TR" altLang="tr-TR" sz="2000" dirty="0">
                <a:latin typeface="Times New Roman" pitchFamily="18" charset="0"/>
                <a:cs typeface="Times New Roman" pitchFamily="18" charset="0"/>
              </a:rPr>
              <a:t> formu aranacaktır. Bu form ortadan kesil­miş bir armut görünümünde olup, ön ucunda 2 oval </a:t>
            </a:r>
            <a:r>
              <a:rPr lang="tr-TR" altLang="tr-TR" sz="2000" dirty="0" err="1">
                <a:latin typeface="Times New Roman" pitchFamily="18" charset="0"/>
                <a:cs typeface="Times New Roman" pitchFamily="18" charset="0"/>
              </a:rPr>
              <a:t>nukleus</a:t>
            </a:r>
            <a:r>
              <a:rPr lang="tr-TR" altLang="tr-TR" sz="2000" dirty="0">
                <a:latin typeface="Times New Roman" pitchFamily="18" charset="0"/>
                <a:cs typeface="Times New Roman" pitchFamily="18" charset="0"/>
              </a:rPr>
              <a:t> yapısı vardır. Bu formu bulduktan sonra çizimini yapınız. Bunların yanında kamçıların, </a:t>
            </a:r>
            <a:r>
              <a:rPr lang="tr-TR" altLang="tr-TR" sz="2000" dirty="0" err="1">
                <a:latin typeface="Times New Roman" pitchFamily="18" charset="0"/>
                <a:cs typeface="Times New Roman" pitchFamily="18" charset="0"/>
              </a:rPr>
              <a:t>parabasal</a:t>
            </a:r>
            <a:r>
              <a:rPr lang="tr-TR" altLang="tr-TR" sz="2000" dirty="0">
                <a:latin typeface="Times New Roman" pitchFamily="18" charset="0"/>
                <a:cs typeface="Times New Roman" pitchFamily="18" charset="0"/>
              </a:rPr>
              <a:t> cisimlerin görülmesi genellikle zor olup, çok dikkat edildiğinde ve mikroskop ayarının çok iyi yapıldığı durumlarda </a:t>
            </a:r>
            <a:r>
              <a:rPr lang="tr-TR" altLang="tr-TR" sz="2000" dirty="0" err="1">
                <a:latin typeface="Times New Roman" pitchFamily="18" charset="0"/>
                <a:cs typeface="Times New Roman" pitchFamily="18" charset="0"/>
              </a:rPr>
              <a:t>farkedilebilir</a:t>
            </a:r>
            <a:r>
              <a:rPr lang="tr-TR" altLang="tr-TR" sz="2000" dirty="0">
                <a:latin typeface="Times New Roman" pitchFamily="18" charset="0"/>
                <a:cs typeface="Times New Roman" pitchFamily="18" charset="0"/>
              </a:rPr>
              <a:t>. Preparatlarda kist formunun görülmesi genellikle nadir olup rastlanabilir</a:t>
            </a:r>
            <a:r>
              <a:rPr lang="tr-TR" altLang="tr-TR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tr-TR" altLang="tr-TR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Ayla TÜZÜN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2631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1"/>
          <p:cNvSpPr>
            <a:spLocks noChangeArrowheads="1"/>
          </p:cNvSpPr>
          <p:nvPr/>
        </p:nvSpPr>
        <p:spPr bwMode="auto">
          <a:xfrm>
            <a:off x="179512" y="260648"/>
            <a:ext cx="8820472" cy="594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indent="342900">
              <a:spcBef>
                <a:spcPct val="20000"/>
              </a:spcBef>
              <a:buFont typeface="Arial" charset="0"/>
              <a:buChar char="•"/>
              <a:tabLst>
                <a:tab pos="949325" algn="ctr"/>
                <a:tab pos="1076325" algn="l"/>
                <a:tab pos="2787650" algn="ctr"/>
              </a:tabLst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tabLst>
                <a:tab pos="949325" algn="ctr"/>
                <a:tab pos="1076325" algn="l"/>
                <a:tab pos="2787650" algn="ctr"/>
              </a:tabLst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tabLst>
                <a:tab pos="949325" algn="ctr"/>
                <a:tab pos="1076325" algn="l"/>
                <a:tab pos="2787650" algn="ctr"/>
              </a:tabLst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tabLst>
                <a:tab pos="949325" algn="ctr"/>
                <a:tab pos="1076325" algn="l"/>
                <a:tab pos="2787650" algn="ctr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tabLst>
                <a:tab pos="949325" algn="ctr"/>
                <a:tab pos="1076325" algn="l"/>
                <a:tab pos="2787650" algn="ctr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949325" algn="ctr"/>
                <a:tab pos="1076325" algn="l"/>
                <a:tab pos="2787650" algn="ctr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949325" algn="ctr"/>
                <a:tab pos="1076325" algn="l"/>
                <a:tab pos="2787650" algn="ctr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949325" algn="ctr"/>
                <a:tab pos="1076325" algn="l"/>
                <a:tab pos="2787650" algn="ctr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949325" algn="ctr"/>
                <a:tab pos="1076325" algn="l"/>
                <a:tab pos="2787650" algn="ctr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2000" b="1" dirty="0" err="1">
                <a:latin typeface="Times New Roman" pitchFamily="18" charset="0"/>
                <a:cs typeface="Times New Roman" pitchFamily="18" charset="0"/>
              </a:rPr>
              <a:t>Phylum</a:t>
            </a:r>
            <a:r>
              <a:rPr lang="tr-TR" altLang="tr-TR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altLang="tr-TR" sz="2000" dirty="0">
                <a:latin typeface="Times New Roman" pitchFamily="18" charset="0"/>
                <a:cs typeface="Times New Roman" pitchFamily="18" charset="0"/>
              </a:rPr>
              <a:t>       : </a:t>
            </a:r>
            <a:r>
              <a:rPr lang="tr-TR" altLang="tr-TR" sz="2000" dirty="0" err="1">
                <a:latin typeface="Times New Roman" pitchFamily="18" charset="0"/>
                <a:cs typeface="Times New Roman" pitchFamily="18" charset="0"/>
              </a:rPr>
              <a:t>Protozoa</a:t>
            </a:r>
            <a:endParaRPr lang="tr-TR" altLang="tr-TR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tr-TR" altLang="tr-TR" sz="2000" b="1" dirty="0" err="1">
                <a:latin typeface="Times New Roman" pitchFamily="18" charset="0"/>
                <a:cs typeface="Times New Roman" pitchFamily="18" charset="0"/>
              </a:rPr>
              <a:t>Classis</a:t>
            </a:r>
            <a:r>
              <a:rPr lang="tr-TR" altLang="tr-TR" sz="2000" dirty="0">
                <a:latin typeface="Times New Roman" pitchFamily="18" charset="0"/>
                <a:cs typeface="Times New Roman" pitchFamily="18" charset="0"/>
              </a:rPr>
              <a:t>         : 	</a:t>
            </a:r>
            <a:r>
              <a:rPr lang="tr-TR" altLang="tr-TR" sz="2000" dirty="0" err="1">
                <a:latin typeface="Times New Roman" pitchFamily="18" charset="0"/>
                <a:cs typeface="Times New Roman" pitchFamily="18" charset="0"/>
              </a:rPr>
              <a:t>Mastigophora</a:t>
            </a:r>
            <a:r>
              <a:rPr lang="tr-TR" altLang="tr-TR" sz="2000" dirty="0">
                <a:latin typeface="Times New Roman" pitchFamily="18" charset="0"/>
                <a:cs typeface="Times New Roman" pitchFamily="18" charset="0"/>
              </a:rPr>
              <a:t> (= </a:t>
            </a:r>
            <a:r>
              <a:rPr lang="tr-TR" altLang="tr-TR" sz="2000" dirty="0" err="1">
                <a:latin typeface="Times New Roman" pitchFamily="18" charset="0"/>
                <a:cs typeface="Times New Roman" pitchFamily="18" charset="0"/>
              </a:rPr>
              <a:t>Flagellata</a:t>
            </a:r>
            <a:r>
              <a:rPr lang="tr-TR" altLang="tr-TR" sz="2000" dirty="0">
                <a:latin typeface="Times New Roman" pitchFamily="18" charset="0"/>
                <a:cs typeface="Times New Roman" pitchFamily="18" charset="0"/>
              </a:rPr>
              <a:t> - Kamçılılar)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tr-TR" altLang="tr-TR" sz="2000" b="1" dirty="0" err="1">
                <a:latin typeface="Times New Roman" pitchFamily="18" charset="0"/>
                <a:cs typeface="Times New Roman" pitchFamily="18" charset="0"/>
              </a:rPr>
              <a:t>Subclassis</a:t>
            </a:r>
            <a:r>
              <a:rPr lang="tr-TR" altLang="tr-TR" sz="2000" b="1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tr-TR" altLang="tr-TR" sz="20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tr-TR" altLang="tr-TR" sz="2000" dirty="0" err="1">
                <a:latin typeface="Times New Roman" pitchFamily="18" charset="0"/>
                <a:cs typeface="Times New Roman" pitchFamily="18" charset="0"/>
              </a:rPr>
              <a:t>Zoomastigophora</a:t>
            </a:r>
            <a:endParaRPr lang="tr-TR" altLang="tr-TR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tr-TR" altLang="tr-TR" sz="2000" b="1" dirty="0" err="1">
                <a:latin typeface="Times New Roman" pitchFamily="18" charset="0"/>
                <a:cs typeface="Times New Roman" pitchFamily="18" charset="0"/>
              </a:rPr>
              <a:t>Species</a:t>
            </a:r>
            <a:r>
              <a:rPr lang="tr-TR" altLang="tr-TR" sz="2000" b="1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tr-TR" altLang="tr-TR" sz="2000" dirty="0">
                <a:latin typeface="Times New Roman" pitchFamily="18" charset="0"/>
                <a:cs typeface="Times New Roman" pitchFamily="18" charset="0"/>
              </a:rPr>
              <a:t>      : </a:t>
            </a:r>
            <a:r>
              <a:rPr lang="tr-TR" altLang="tr-TR" sz="2000" b="1" i="1" dirty="0" err="1">
                <a:latin typeface="Times New Roman" pitchFamily="18" charset="0"/>
                <a:cs typeface="Times New Roman" pitchFamily="18" charset="0"/>
              </a:rPr>
              <a:t>Trypanosoma</a:t>
            </a:r>
            <a:r>
              <a:rPr lang="tr-TR" altLang="tr-TR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altLang="tr-TR" sz="2000" b="1" i="1" dirty="0" err="1">
                <a:latin typeface="Times New Roman" pitchFamily="18" charset="0"/>
                <a:cs typeface="Times New Roman" pitchFamily="18" charset="0"/>
              </a:rPr>
              <a:t>gambiense</a:t>
            </a:r>
            <a:endParaRPr lang="tr-TR" altLang="tr-TR" sz="2000" b="1" i="1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tr-TR" altLang="tr-TR" sz="2000" dirty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tr-TR" altLang="tr-TR" sz="2000" dirty="0">
                <a:latin typeface="Times New Roman" pitchFamily="18" charset="0"/>
                <a:cs typeface="Times New Roman" pitchFamily="18" charset="0"/>
              </a:rPr>
              <a:t>  İğ ya da şerit şeklindedir. Ön ucu sivri arka ucu düzdür. </a:t>
            </a:r>
            <a:r>
              <a:rPr lang="tr-TR" altLang="tr-TR" sz="2000" dirty="0" err="1">
                <a:latin typeface="Times New Roman" pitchFamily="18" charset="0"/>
                <a:cs typeface="Times New Roman" pitchFamily="18" charset="0"/>
              </a:rPr>
              <a:t>Blephoroblasttan</a:t>
            </a:r>
            <a:r>
              <a:rPr lang="tr-TR" altLang="tr-TR" sz="2000" dirty="0">
                <a:latin typeface="Times New Roman" pitchFamily="18" charset="0"/>
                <a:cs typeface="Times New Roman" pitchFamily="18" charset="0"/>
              </a:rPr>
              <a:t> çıkan kamçıları vücudu baştan başa geçerek, dalgalı bir zar oluşturduktan sonra ön uçta serbest hale geçer. Vücutlarının orta kısmına yakın bir yerde büyük bir  </a:t>
            </a:r>
            <a:r>
              <a:rPr lang="tr-TR" altLang="tr-TR" sz="2000" dirty="0" err="1">
                <a:latin typeface="Times New Roman" pitchFamily="18" charset="0"/>
                <a:cs typeface="Times New Roman" pitchFamily="18" charset="0"/>
              </a:rPr>
              <a:t>nukleus</a:t>
            </a:r>
            <a:r>
              <a:rPr lang="tr-TR" altLang="tr-TR" sz="2000" dirty="0">
                <a:latin typeface="Times New Roman" pitchFamily="18" charset="0"/>
                <a:cs typeface="Times New Roman" pitchFamily="18" charset="0"/>
              </a:rPr>
              <a:t> ve onun içinde de </a:t>
            </a:r>
            <a:r>
              <a:rPr lang="tr-TR" altLang="tr-TR" sz="2000" dirty="0" err="1">
                <a:latin typeface="Times New Roman" pitchFamily="18" charset="0"/>
                <a:cs typeface="Times New Roman" pitchFamily="18" charset="0"/>
              </a:rPr>
              <a:t>karyozom</a:t>
            </a:r>
            <a:r>
              <a:rPr lang="tr-TR" altLang="tr-TR" sz="2000" dirty="0">
                <a:latin typeface="Times New Roman" pitchFamily="18" charset="0"/>
                <a:cs typeface="Times New Roman" pitchFamily="18" charset="0"/>
              </a:rPr>
              <a:t> yapısı bulunur. Afrika'da yaygındır. İnsanların lenf düğümlerinde ve kanında parazit olarak yaşar</a:t>
            </a:r>
            <a:r>
              <a:rPr lang="tr-TR" altLang="tr-TR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spcBef>
                <a:spcPct val="0"/>
              </a:spcBef>
              <a:buFontTx/>
              <a:buNone/>
            </a:pPr>
            <a:endParaRPr lang="tr-TR" altLang="tr-TR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0"/>
              </a:spcBef>
              <a:buNone/>
            </a:pPr>
            <a:r>
              <a:rPr lang="tr-TR" altLang="tr-TR" sz="2000" dirty="0">
                <a:latin typeface="Times New Roman" pitchFamily="18" charset="0"/>
                <a:cs typeface="Times New Roman" pitchFamily="18" charset="0"/>
              </a:rPr>
              <a:t>Gambiya uyku hastalığı ya da </a:t>
            </a:r>
            <a:r>
              <a:rPr lang="tr-TR" altLang="tr-TR" sz="2000" b="1" dirty="0">
                <a:latin typeface="Times New Roman" pitchFamily="18" charset="0"/>
                <a:cs typeface="Times New Roman" pitchFamily="18" charset="0"/>
              </a:rPr>
              <a:t>Gambiya </a:t>
            </a:r>
            <a:r>
              <a:rPr lang="tr-TR" altLang="tr-TR" sz="2000" b="1" dirty="0" err="1">
                <a:latin typeface="Times New Roman" pitchFamily="18" charset="0"/>
                <a:cs typeface="Times New Roman" pitchFamily="18" charset="0"/>
              </a:rPr>
              <a:t>tripanosomiasis</a:t>
            </a:r>
            <a:r>
              <a:rPr lang="tr-TR" altLang="tr-TR" sz="2000" dirty="0" err="1">
                <a:latin typeface="Times New Roman" pitchFamily="18" charset="0"/>
                <a:cs typeface="Times New Roman" pitchFamily="18" charset="0"/>
              </a:rPr>
              <a:t>'i</a:t>
            </a:r>
            <a:r>
              <a:rPr lang="tr-TR" altLang="tr-TR" sz="2000" dirty="0">
                <a:latin typeface="Times New Roman" pitchFamily="18" charset="0"/>
                <a:cs typeface="Times New Roman" pitchFamily="18" charset="0"/>
              </a:rPr>
              <a:t> adı verilen hastalığın etkeni olan bu türün evriminde omurgalı konak insan, omurgasız konak ise </a:t>
            </a:r>
            <a:r>
              <a:rPr lang="tr-TR" altLang="tr-TR" sz="2000" i="1" dirty="0" err="1">
                <a:latin typeface="Times New Roman" pitchFamily="18" charset="0"/>
                <a:cs typeface="Times New Roman" pitchFamily="18" charset="0"/>
              </a:rPr>
              <a:t>Glossina</a:t>
            </a:r>
            <a:r>
              <a:rPr lang="tr-TR" altLang="tr-TR" sz="2000" dirty="0">
                <a:latin typeface="Times New Roman" pitchFamily="18" charset="0"/>
                <a:cs typeface="Times New Roman" pitchFamily="18" charset="0"/>
              </a:rPr>
              <a:t> cinsi sivrisineklerdir (</a:t>
            </a:r>
            <a:r>
              <a:rPr lang="tr-TR" altLang="tr-TR" sz="2000" b="1" i="1" dirty="0" err="1">
                <a:latin typeface="Times New Roman" pitchFamily="18" charset="0"/>
                <a:cs typeface="Times New Roman" pitchFamily="18" charset="0"/>
              </a:rPr>
              <a:t>Glossina</a:t>
            </a:r>
            <a:r>
              <a:rPr lang="tr-TR" altLang="tr-TR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altLang="tr-TR" sz="2000" b="1" i="1" dirty="0" err="1">
                <a:latin typeface="Times New Roman" pitchFamily="18" charset="0"/>
                <a:cs typeface="Times New Roman" pitchFamily="18" charset="0"/>
              </a:rPr>
              <a:t>palpalis</a:t>
            </a:r>
            <a:r>
              <a:rPr lang="tr-TR" altLang="tr-TR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altLang="tr-TR" sz="2000" dirty="0">
                <a:latin typeface="Times New Roman" pitchFamily="18" charset="0"/>
                <a:cs typeface="Times New Roman" pitchFamily="18" charset="0"/>
              </a:rPr>
              <a:t>- Çeçe sineği</a:t>
            </a:r>
            <a:r>
              <a:rPr lang="tr-TR" altLang="tr-TR" sz="20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>
              <a:spcBef>
                <a:spcPct val="0"/>
              </a:spcBef>
              <a:buNone/>
            </a:pPr>
            <a:endParaRPr lang="tr-TR" altLang="tr-TR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0"/>
              </a:spcBef>
              <a:buNone/>
            </a:pPr>
            <a:r>
              <a:rPr lang="tr-TR" altLang="tr-TR" sz="2000" dirty="0" err="1">
                <a:latin typeface="Times New Roman" pitchFamily="18" charset="0"/>
                <a:cs typeface="Times New Roman" pitchFamily="18" charset="0"/>
              </a:rPr>
              <a:t>Giemsa</a:t>
            </a:r>
            <a:r>
              <a:rPr lang="tr-TR" altLang="tr-TR" sz="2000" dirty="0">
                <a:latin typeface="Times New Roman" pitchFamily="18" charset="0"/>
                <a:cs typeface="Times New Roman" pitchFamily="18" charset="0"/>
              </a:rPr>
              <a:t> boyası ile boyanmış preparatlarda sitoplazma ve dalgalı zar mavi, kamçı ile </a:t>
            </a:r>
            <a:r>
              <a:rPr lang="tr-TR" altLang="tr-TR" sz="2000" dirty="0" err="1">
                <a:latin typeface="Times New Roman" pitchFamily="18" charset="0"/>
                <a:cs typeface="Times New Roman" pitchFamily="18" charset="0"/>
              </a:rPr>
              <a:t>nukleus</a:t>
            </a:r>
            <a:r>
              <a:rPr lang="tr-TR" altLang="tr-TR" sz="2000" dirty="0">
                <a:latin typeface="Times New Roman" pitchFamily="18" charset="0"/>
                <a:cs typeface="Times New Roman" pitchFamily="18" charset="0"/>
              </a:rPr>
              <a:t> kırmızı görülür. Bu tür laboratuvarda hazır preparattan çalışılacaktır. Preparatı </a:t>
            </a:r>
            <a:r>
              <a:rPr lang="tr-TR" altLang="tr-TR" sz="2000" dirty="0" smtClean="0">
                <a:latin typeface="Times New Roman" pitchFamily="18" charset="0"/>
                <a:cs typeface="Times New Roman" pitchFamily="18" charset="0"/>
              </a:rPr>
              <a:t>mikroskobun en </a:t>
            </a:r>
            <a:r>
              <a:rPr lang="tr-TR" altLang="tr-TR" sz="2000" dirty="0">
                <a:latin typeface="Times New Roman" pitchFamily="18" charset="0"/>
                <a:cs typeface="Times New Roman" pitchFamily="18" charset="0"/>
              </a:rPr>
              <a:t>büyük büyültmesinde ayarladıktan </a:t>
            </a:r>
            <a:r>
              <a:rPr lang="tr-TR" altLang="tr-TR" sz="2000" dirty="0" smtClean="0">
                <a:latin typeface="Times New Roman" pitchFamily="18" charset="0"/>
                <a:cs typeface="Times New Roman" pitchFamily="18" charset="0"/>
              </a:rPr>
              <a:t>sonra </a:t>
            </a:r>
            <a:r>
              <a:rPr lang="tr-TR" altLang="tr-TR" sz="2000" b="1" i="1" dirty="0" err="1">
                <a:latin typeface="Times New Roman" pitchFamily="18" charset="0"/>
                <a:cs typeface="Times New Roman" pitchFamily="18" charset="0"/>
              </a:rPr>
              <a:t>Trypanosoma</a:t>
            </a:r>
            <a:r>
              <a:rPr lang="tr-TR" altLang="tr-TR" sz="2000" b="1" dirty="0" err="1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tr-TR" altLang="tr-TR" sz="2000" dirty="0" err="1">
                <a:latin typeface="Times New Roman" pitchFamily="18" charset="0"/>
                <a:cs typeface="Times New Roman" pitchFamily="18" charset="0"/>
              </a:rPr>
              <a:t>ları</a:t>
            </a:r>
            <a:r>
              <a:rPr lang="tr-TR" altLang="tr-TR" sz="2000" dirty="0">
                <a:latin typeface="Times New Roman" pitchFamily="18" charset="0"/>
                <a:cs typeface="Times New Roman" pitchFamily="18" charset="0"/>
              </a:rPr>
              <a:t> dalgalı zar yapılarıyla birlikle görüp çizimini yapınız</a:t>
            </a:r>
            <a:r>
              <a:rPr lang="tr-TR" altLang="tr-TR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tr-TR" altLang="tr-TR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Ayla TÜZÜN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1742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228</Words>
  <Application>Microsoft Office PowerPoint</Application>
  <PresentationFormat>Ekran Gösterisi (4:3)</PresentationFormat>
  <Paragraphs>29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4" baseType="lpstr">
      <vt:lpstr>Ofis Teması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Eray</dc:creator>
  <cp:lastModifiedBy>Eray</cp:lastModifiedBy>
  <cp:revision>1</cp:revision>
  <dcterms:created xsi:type="dcterms:W3CDTF">2019-12-18T07:25:35Z</dcterms:created>
  <dcterms:modified xsi:type="dcterms:W3CDTF">2019-12-18T07:29:32Z</dcterms:modified>
</cp:coreProperties>
</file>