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1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1714-ED0A-4CED-8A21-88F7CD1FC362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D9544-33FB-4E39-AC2C-E1384B244A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29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AC4C-573C-4537-81B0-C50CCC09048F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E9CB-0E81-43A0-9091-62FC137558C3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CC01-9035-4C10-AB20-52DA0629251A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7515-9530-4393-82DB-A88278D2846F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AFE81-2E39-4660-9B51-CDEAC5186BB4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8B61-843E-4ED6-9003-B04EFC6B6ADE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4958-16D5-4FA7-8A82-8102281540C0}" type="datetime1">
              <a:rPr lang="tr-TR" smtClean="0"/>
              <a:t>18.12.2019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A0A4-831D-401D-82F8-9709FE30682B}" type="datetime1">
              <a:rPr lang="tr-TR" smtClean="0"/>
              <a:t>18.12.2019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2E7C-AAC7-46C0-9C15-36DA67E7E91D}" type="datetime1">
              <a:rPr lang="tr-TR" smtClean="0"/>
              <a:t>18.12.2019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AB6F-3EA9-48A6-8EAF-5C2FBC6BFA86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4B61-A780-4273-B6C2-F82C64DCE58C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13F9-B37C-4731-ACBC-6531C4C33782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/>
          </p:cNvSpPr>
          <p:nvPr/>
        </p:nvSpPr>
        <p:spPr bwMode="auto">
          <a:xfrm>
            <a:off x="0" y="847725"/>
            <a:ext cx="914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250825" y="476250"/>
            <a:ext cx="83534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93700">
              <a:spcBef>
                <a:spcPct val="20000"/>
              </a:spcBef>
              <a:buFont typeface="Arial" charset="0"/>
              <a:buChar char="•"/>
              <a:tabLst>
                <a:tab pos="2025650" algn="r"/>
                <a:tab pos="2593975" algn="r"/>
                <a:tab pos="3282950" algn="r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2025650" algn="r"/>
                <a:tab pos="2593975" algn="r"/>
                <a:tab pos="3282950" algn="r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2025650" algn="r"/>
                <a:tab pos="2593975" algn="r"/>
                <a:tab pos="3282950" algn="r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2025650" algn="r"/>
                <a:tab pos="2593975" algn="r"/>
                <a:tab pos="328295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2025650" algn="r"/>
                <a:tab pos="2593975" algn="r"/>
                <a:tab pos="328295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025650" algn="r"/>
                <a:tab pos="2593975" algn="r"/>
                <a:tab pos="328295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025650" algn="r"/>
                <a:tab pos="2593975" algn="r"/>
                <a:tab pos="328295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025650" algn="r"/>
                <a:tab pos="2593975" algn="r"/>
                <a:tab pos="328295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2025650" algn="r"/>
                <a:tab pos="2593975" algn="r"/>
                <a:tab pos="328295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000" b="1" dirty="0">
                <a:latin typeface="Times New Roman" pitchFamily="18" charset="0"/>
                <a:cs typeface="Times New Roman" pitchFamily="18" charset="0"/>
              </a:rPr>
              <a:t>Phylum</a:t>
            </a:r>
            <a:r>
              <a:rPr lang="en-US" alt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          :   </a:t>
            </a:r>
            <a:r>
              <a:rPr lang="en-US" altLang="tr-TR" sz="2000" dirty="0">
                <a:latin typeface="Times New Roman" pitchFamily="18" charset="0"/>
                <a:cs typeface="Times New Roman" pitchFamily="18" charset="0"/>
              </a:rPr>
              <a:t>Protozoa</a:t>
            </a: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 dirty="0" err="1">
                <a:latin typeface="Times New Roman" pitchFamily="18" charset="0"/>
                <a:cs typeface="Times New Roman" pitchFamily="18" charset="0"/>
              </a:rPr>
              <a:t>Classis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	             :  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Mastigophora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Flagellata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- Kamçılılar)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 dirty="0" err="1">
                <a:latin typeface="Times New Roman" pitchFamily="18" charset="0"/>
                <a:cs typeface="Times New Roman" pitchFamily="18" charset="0"/>
              </a:rPr>
              <a:t>Subclassis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	       :	  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Zoomastigophora</a:t>
            </a: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tr-TR" sz="2000" b="1" dirty="0">
                <a:latin typeface="Times New Roman" pitchFamily="18" charset="0"/>
                <a:cs typeface="Times New Roman" pitchFamily="18" charset="0"/>
              </a:rPr>
              <a:t>Species	</a:t>
            </a:r>
            <a:r>
              <a:rPr lang="en-US" altLang="tr-TR" sz="20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de-DE" altLang="tr-TR" sz="2000" b="1" i="1" dirty="0" err="1">
                <a:latin typeface="Times New Roman" pitchFamily="18" charset="0"/>
                <a:cs typeface="Times New Roman" pitchFamily="18" charset="0"/>
              </a:rPr>
              <a:t>Giardia</a:t>
            </a:r>
            <a:r>
              <a:rPr lang="de-DE" altLang="tr-TR" sz="2000" b="1" i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de-DE" altLang="tr-TR" sz="2000" b="1" i="1" dirty="0" err="1">
                <a:latin typeface="Times New Roman" pitchFamily="18" charset="0"/>
                <a:cs typeface="Times New Roman" pitchFamily="18" charset="0"/>
              </a:rPr>
              <a:t>intestinalis</a:t>
            </a:r>
            <a:endParaRPr lang="tr-TR" altLang="tr-TR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Trophozoit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ve kist yapısında bulunur.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Trophozoit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formu ortadan kesilmiş bir armut şeklindedir. Ön ucu yuvarlak arka ucu sivridir. 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Sitoplazması ince granüllü ve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vakuolsüzdür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. Ön uca yakın iki oval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nukleus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ve orta kısmında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karyozom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bulunur. 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Dört çift kamçısı vardır. Bunlar ön yan, arka yan, kuyruk ve karın kısmından uzanır. 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Kuyruk bölümünden çıkan kamçıya çapraz konumda koyu boyalı </a:t>
            </a:r>
            <a:r>
              <a:rPr lang="en-US" altLang="tr-TR" sz="2000" b="1" dirty="0" err="1">
                <a:latin typeface="Times New Roman" pitchFamily="18" charset="0"/>
                <a:cs typeface="Times New Roman" pitchFamily="18" charset="0"/>
              </a:rPr>
              <a:t>parabasal</a:t>
            </a:r>
            <a:r>
              <a:rPr lang="en-US" alt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cisim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ve karın bölgesinde 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emici disk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yapısı bulunur. 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0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Dikdörtgen"/>
          <p:cNvSpPr>
            <a:spLocks noChangeArrowheads="1"/>
          </p:cNvSpPr>
          <p:nvPr/>
        </p:nvSpPr>
        <p:spPr bwMode="auto">
          <a:xfrm>
            <a:off x="321129" y="188640"/>
            <a:ext cx="8351838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000" b="1" dirty="0" err="1" smtClean="0">
                <a:latin typeface="Times New Roman" pitchFamily="18" charset="0"/>
                <a:cs typeface="Times New Roman" pitchFamily="18" charset="0"/>
              </a:rPr>
              <a:t>Parabasal</a:t>
            </a:r>
            <a:r>
              <a:rPr lang="en-US" altLang="tr-T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cisim yağ sentezlemede, emici disk </a:t>
            </a:r>
            <a:r>
              <a:rPr lang="tr-TR" altLang="tr-TR" sz="2000" b="1" dirty="0" err="1">
                <a:latin typeface="Times New Roman" pitchFamily="18" charset="0"/>
                <a:cs typeface="Times New Roman" pitchFamily="18" charset="0"/>
              </a:rPr>
              <a:t>epitel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 hücrelerine tutunmada ve hücreden </a:t>
            </a:r>
            <a:r>
              <a:rPr lang="tr-TR" altLang="tr-TR" sz="2000" b="1" dirty="0" err="1">
                <a:latin typeface="Times New Roman" pitchFamily="18" charset="0"/>
                <a:cs typeface="Times New Roman" pitchFamily="18" charset="0"/>
              </a:rPr>
              <a:t>absorbsiyonla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 besin almada, kamçılar ise harekette rol oynar.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Trophozoitler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dış ortama çıktıklarında süratle kaybolur. Canlı haldeyken kamçı ve diğer yapılarını görmek mümkün olmayabilir. Ancak demir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hematoksilenle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boyalı preparatlarda daha ayrıntılı 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görülür.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Kistleri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oval şekildedir. Kist duvarı ve koyu renkli sitoplazma arasında belirgin bir  boşluk vardır. Kistte 4 çift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fibril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parabasal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cisim bulunur. Kist yeni oluşmuşsa 2, olgunlaşmışsa 4 çekirdeklidir. Çekirdekler genellikle bir uca yakın şekildedir. Dış koşullara karşı oldukça dayanıklı olan bu yapı nemli ortamlarda uzun süre kalabilir. Ayrıca mide sıvısına karşıda oldukça dayanıklıdır.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Lugollu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preparasyonlarda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mavi renkte görülür. İnsanlarda bağırsak sisteminde, safra kesesi ve safra kanallarında ve karaciğerde bulunur. </a:t>
            </a:r>
            <a:r>
              <a:rPr lang="tr-TR" altLang="tr-TR" sz="2000" b="1" dirty="0" err="1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Giardiasis</a:t>
            </a:r>
            <a:r>
              <a:rPr lang="tr-TR" altLang="tr-TR" sz="2000" b="1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hastalığının etkenidir.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Laboratuvar çalışmasında bu tür hazır preparatta  incelenecektir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. Preparatlarda </a:t>
            </a:r>
            <a:r>
              <a:rPr lang="tr-TR" altLang="tr-TR" sz="2000" i="1" dirty="0" err="1">
                <a:latin typeface="Times New Roman" pitchFamily="18" charset="0"/>
                <a:cs typeface="Times New Roman" pitchFamily="18" charset="0"/>
              </a:rPr>
              <a:t>Giardia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'nın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trophozoit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formu aranacaktır. Bu form ortadan kesil­miş bir armut görünümünde olup, ön ucunda 2 oval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nukleus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yapısı vardır. Bu formu bulduktan sonra çizimini yapınız. Bunların yanında kamçıların,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parabasal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cisimlerin görülmesi genellikle zor olup, çok dikkat edildiğinde ve mikroskop ayarının çok iyi yapıldığı durumlarda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farkedilebilir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. Preparatlarda kist formunun görülmesi genellikle nadir olup rastlanabilir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6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179512" y="260648"/>
            <a:ext cx="8820472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342900">
              <a:spcBef>
                <a:spcPct val="20000"/>
              </a:spcBef>
              <a:buFont typeface="Arial" charset="0"/>
              <a:buChar char="•"/>
              <a:tabLst>
                <a:tab pos="949325" algn="ctr"/>
                <a:tab pos="1076325" algn="l"/>
                <a:tab pos="2787650" algn="ctr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949325" algn="ctr"/>
                <a:tab pos="1076325" algn="l"/>
                <a:tab pos="2787650" algn="ctr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949325" algn="ctr"/>
                <a:tab pos="1076325" algn="l"/>
                <a:tab pos="2787650" algn="ctr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949325" algn="ctr"/>
                <a:tab pos="1076325" algn="l"/>
                <a:tab pos="2787650" algn="ct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949325" algn="ctr"/>
                <a:tab pos="1076325" algn="l"/>
                <a:tab pos="2787650" algn="ct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949325" algn="ctr"/>
                <a:tab pos="1076325" algn="l"/>
                <a:tab pos="2787650" algn="ct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949325" algn="ctr"/>
                <a:tab pos="1076325" algn="l"/>
                <a:tab pos="2787650" algn="ct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949325" algn="ctr"/>
                <a:tab pos="1076325" algn="l"/>
                <a:tab pos="2787650" algn="ct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949325" algn="ctr"/>
                <a:tab pos="1076325" algn="l"/>
                <a:tab pos="2787650" algn="ct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 err="1">
                <a:latin typeface="Times New Roman" pitchFamily="18" charset="0"/>
                <a:cs typeface="Times New Roman" pitchFamily="18" charset="0"/>
              </a:rPr>
              <a:t>Phylum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      :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Protozoa</a:t>
            </a: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 dirty="0" err="1">
                <a:latin typeface="Times New Roman" pitchFamily="18" charset="0"/>
                <a:cs typeface="Times New Roman" pitchFamily="18" charset="0"/>
              </a:rPr>
              <a:t>Classis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        : 	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Mastigophora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Flagellata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- Kamçılılar)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 dirty="0" err="1">
                <a:latin typeface="Times New Roman" pitchFamily="18" charset="0"/>
                <a:cs typeface="Times New Roman" pitchFamily="18" charset="0"/>
              </a:rPr>
              <a:t>Subclassis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Zoomastigophora</a:t>
            </a: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b="1" dirty="0" err="1"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     : </a:t>
            </a:r>
            <a:r>
              <a:rPr lang="tr-TR" altLang="tr-TR" sz="2000" b="1" i="1" dirty="0" err="1">
                <a:latin typeface="Times New Roman" pitchFamily="18" charset="0"/>
                <a:cs typeface="Times New Roman" pitchFamily="18" charset="0"/>
              </a:rPr>
              <a:t>Trypanosoma</a:t>
            </a:r>
            <a:r>
              <a:rPr lang="tr-TR" altLang="tr-TR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b="1" i="1" dirty="0" err="1">
                <a:latin typeface="Times New Roman" pitchFamily="18" charset="0"/>
                <a:cs typeface="Times New Roman" pitchFamily="18" charset="0"/>
              </a:rPr>
              <a:t>gambiense</a:t>
            </a:r>
            <a:endParaRPr lang="tr-TR" altLang="tr-TR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 İğ ya da şerit şeklindedir. Ön ucu sivri arka ucu düzdür.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Blephoroblasttan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çıkan kamçıları vücudu baştan başa geçerek, dalgalı bir zar oluşturduktan sonra ön uçta serbest hale geçer. Vücutlarının orta kısmına yakın bir yerde büyük bir 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nukleus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ve onun içinde de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karyozom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yapısı bulunur. Afrika'da yaygındır. İnsanların lenf düğümlerinde ve kanında parazit olarak yaşar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Gambiya uyku hastalığı ya da </a:t>
            </a:r>
            <a:r>
              <a:rPr lang="tr-TR" altLang="tr-TR" sz="2000" b="1" dirty="0">
                <a:latin typeface="Times New Roman" pitchFamily="18" charset="0"/>
                <a:cs typeface="Times New Roman" pitchFamily="18" charset="0"/>
              </a:rPr>
              <a:t>Gambiya </a:t>
            </a:r>
            <a:r>
              <a:rPr lang="tr-TR" altLang="tr-TR" sz="2000" b="1" dirty="0" err="1">
                <a:latin typeface="Times New Roman" pitchFamily="18" charset="0"/>
                <a:cs typeface="Times New Roman" pitchFamily="18" charset="0"/>
              </a:rPr>
              <a:t>tripanosomiasis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'i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adı verilen hastalığın etkeni olan bu türün evriminde omurgalı konak insan, omurgasız konak ise </a:t>
            </a:r>
            <a:r>
              <a:rPr lang="tr-TR" altLang="tr-TR" sz="2000" i="1" dirty="0" err="1">
                <a:latin typeface="Times New Roman" pitchFamily="18" charset="0"/>
                <a:cs typeface="Times New Roman" pitchFamily="18" charset="0"/>
              </a:rPr>
              <a:t>Glossina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cinsi sivrisineklerdir (</a:t>
            </a:r>
            <a:r>
              <a:rPr lang="tr-TR" altLang="tr-TR" sz="2000" b="1" i="1" dirty="0" err="1">
                <a:latin typeface="Times New Roman" pitchFamily="18" charset="0"/>
                <a:cs typeface="Times New Roman" pitchFamily="18" charset="0"/>
              </a:rPr>
              <a:t>Glossina</a:t>
            </a:r>
            <a:r>
              <a:rPr lang="tr-TR" altLang="tr-TR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b="1" i="1" dirty="0" err="1">
                <a:latin typeface="Times New Roman" pitchFamily="18" charset="0"/>
                <a:cs typeface="Times New Roman" pitchFamily="18" charset="0"/>
              </a:rPr>
              <a:t>palpalis</a:t>
            </a:r>
            <a:r>
              <a:rPr lang="tr-TR" altLang="tr-TR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- Çeçe sineği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spcBef>
                <a:spcPct val="0"/>
              </a:spcBef>
              <a:buNone/>
            </a:pP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Giemsa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boyası ile boyanmış preparatlarda sitoplazma ve dalgalı zar mavi, kamçı ile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nukleus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kırmızı görülür. Bu tür laboratuvarda hazır preparattan çalışılacaktır. Preparatı 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mikroskobun en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büyük büyültmesinde ayarladıktan 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sonra </a:t>
            </a:r>
            <a:r>
              <a:rPr lang="tr-TR" altLang="tr-TR" sz="2000" b="1" i="1" dirty="0" err="1">
                <a:latin typeface="Times New Roman" pitchFamily="18" charset="0"/>
                <a:cs typeface="Times New Roman" pitchFamily="18" charset="0"/>
              </a:rPr>
              <a:t>Trypanosoma</a:t>
            </a:r>
            <a:r>
              <a:rPr lang="tr-TR" altLang="tr-TR" sz="2000" b="1" dirty="0" err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ları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dalgalı zar yapılarıyla birlikle görüp çizimini yapınız</a:t>
            </a: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alt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7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Ekran Gösterisi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Eray</dc:creator>
  <cp:lastModifiedBy>Eray</cp:lastModifiedBy>
  <cp:revision>1</cp:revision>
  <dcterms:created xsi:type="dcterms:W3CDTF">2019-12-18T07:25:35Z</dcterms:created>
  <dcterms:modified xsi:type="dcterms:W3CDTF">2019-12-18T07:29:32Z</dcterms:modified>
</cp:coreProperties>
</file>