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38AAD-CFDC-4C53-BCCD-0A522FE9735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8AD9B-9D5D-467A-8132-1BDB8A35AB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32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939D3-F8DF-47EB-92F1-08E1F3D6D3AD}" type="slidenum">
              <a:rPr lang="tr-TR" smtClean="0">
                <a:latin typeface="Arial" charset="0"/>
              </a:rPr>
              <a:pPr/>
              <a:t>6</a:t>
            </a:fld>
            <a:endParaRPr lang="tr-TR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9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92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6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64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5F2FD-60A5-4979-92BC-6F31533E27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621423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05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5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25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58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25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9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50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76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DC0C0-083B-4D26-AED5-9EE408F7A76E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089B-07CF-4E0B-962E-F3D55D3CF6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84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Hak Temelli Yaklaşım ve Katılım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547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Arnstein’ın</a:t>
            </a:r>
            <a:r>
              <a:rPr lang="tr-TR" dirty="0" smtClean="0"/>
              <a:t> katılım merdiveni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Yurttaş denetimi </a:t>
            </a:r>
          </a:p>
          <a:p>
            <a:r>
              <a:rPr lang="tr-TR" dirty="0" smtClean="0"/>
              <a:t>Devredilmiş yetkiler </a:t>
            </a:r>
          </a:p>
          <a:p>
            <a:r>
              <a:rPr lang="tr-TR" dirty="0" smtClean="0"/>
              <a:t>Ortaklık</a:t>
            </a:r>
          </a:p>
          <a:p>
            <a:r>
              <a:rPr lang="tr-TR" dirty="0" smtClean="0"/>
              <a:t>Yatıştırma </a:t>
            </a:r>
          </a:p>
          <a:p>
            <a:r>
              <a:rPr lang="tr-TR" dirty="0" smtClean="0"/>
              <a:t>Danışma </a:t>
            </a:r>
          </a:p>
          <a:p>
            <a:r>
              <a:rPr lang="tr-TR" dirty="0" smtClean="0"/>
              <a:t>Bilgilendirme </a:t>
            </a:r>
          </a:p>
          <a:p>
            <a:r>
              <a:rPr lang="tr-TR" dirty="0" smtClean="0"/>
              <a:t>Terapi</a:t>
            </a:r>
          </a:p>
          <a:p>
            <a:r>
              <a:rPr lang="tr-TR" dirty="0" smtClean="0"/>
              <a:t>Manipülasyon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811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Katılım düzeyleri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Bilgilendirme</a:t>
            </a:r>
          </a:p>
          <a:p>
            <a:r>
              <a:rPr lang="tr-TR" dirty="0" smtClean="0"/>
              <a:t>Danışma </a:t>
            </a:r>
          </a:p>
          <a:p>
            <a:r>
              <a:rPr lang="tr-TR" dirty="0" smtClean="0"/>
              <a:t>Beraber karar verme </a:t>
            </a:r>
          </a:p>
          <a:p>
            <a:r>
              <a:rPr lang="tr-TR" dirty="0" smtClean="0"/>
              <a:t>Beraber hareket etme </a:t>
            </a:r>
          </a:p>
          <a:p>
            <a:r>
              <a:rPr lang="tr-TR" dirty="0" smtClean="0"/>
              <a:t>Bağımsız topluluk çıkarlarını destekleme </a:t>
            </a:r>
          </a:p>
        </p:txBody>
      </p:sp>
    </p:spTree>
    <p:extLst>
      <p:ext uri="{BB962C8B-B14F-4D97-AF65-F5344CB8AC3E}">
        <p14:creationId xmlns:p14="http://schemas.microsoft.com/office/powerpoint/2010/main" val="20361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haklarının temel ilkeleri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Eşitlik ve ayrımcı olmama </a:t>
            </a:r>
          </a:p>
          <a:p>
            <a:r>
              <a:rPr lang="tr-TR" dirty="0" smtClean="0"/>
              <a:t>Evrensellik ve </a:t>
            </a:r>
            <a:r>
              <a:rPr lang="tr-TR" dirty="0" err="1" smtClean="0"/>
              <a:t>devredilmezlik</a:t>
            </a:r>
            <a:endParaRPr lang="tr-TR" dirty="0" smtClean="0"/>
          </a:p>
          <a:p>
            <a:r>
              <a:rPr lang="tr-TR" dirty="0" smtClean="0"/>
              <a:t>Bölünmezlik</a:t>
            </a:r>
          </a:p>
          <a:p>
            <a:r>
              <a:rPr lang="tr-TR" dirty="0" smtClean="0"/>
              <a:t>Karşılıklı bağlılık ve ilişkili olma</a:t>
            </a:r>
          </a:p>
          <a:p>
            <a:r>
              <a:rPr lang="tr-TR" dirty="0" smtClean="0"/>
              <a:t>Katılım ve içkinlik </a:t>
            </a:r>
          </a:p>
          <a:p>
            <a:r>
              <a:rPr lang="tr-TR" dirty="0" smtClean="0"/>
              <a:t>Hesap verebilirlik ve hukukun üstünlüğü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52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 temelli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Görev sahipleri</a:t>
            </a:r>
          </a:p>
          <a:p>
            <a:r>
              <a:rPr lang="tr-TR" dirty="0" smtClean="0"/>
              <a:t>Hak sahipleri </a:t>
            </a:r>
          </a:p>
          <a:p>
            <a:r>
              <a:rPr lang="tr-TR" dirty="0" smtClean="0"/>
              <a:t>HER İNSAN BİR HAK SAHİBİDİR</a:t>
            </a:r>
          </a:p>
          <a:p>
            <a:pPr lvl="1"/>
            <a:r>
              <a:rPr lang="tr-TR" dirty="0" smtClean="0"/>
              <a:t>HAKLARI VARDIR</a:t>
            </a:r>
          </a:p>
          <a:p>
            <a:pPr lvl="1"/>
            <a:r>
              <a:rPr lang="tr-TR" dirty="0" smtClean="0"/>
              <a:t>HAKKINI TALEP EDER</a:t>
            </a:r>
          </a:p>
          <a:p>
            <a:pPr lvl="1"/>
            <a:r>
              <a:rPr lang="tr-TR" dirty="0" smtClean="0"/>
              <a:t>GÖREV SAHİPLERİNİ SORUMLU KILAR</a:t>
            </a:r>
          </a:p>
          <a:p>
            <a:pPr lvl="1"/>
            <a:r>
              <a:rPr lang="tr-TR" dirty="0" smtClean="0"/>
              <a:t>DİĞERLERİNİN HAKLARINA SAYGI GÖSTERME SORUMLULUĞU VARDIR</a:t>
            </a:r>
          </a:p>
          <a:p>
            <a:r>
              <a:rPr lang="tr-TR" dirty="0" smtClean="0"/>
              <a:t>GÖREV SAHİPLERİ</a:t>
            </a:r>
          </a:p>
          <a:p>
            <a:pPr lvl="1"/>
            <a:r>
              <a:rPr lang="tr-TR" dirty="0" smtClean="0"/>
              <a:t>HAK SAHİPLERİNİN HAKLARINA SAYGI GÖSTERME, KORUMA, YERİNE GETİRME SORUMLULUĞU VARDIR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1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229600" cy="1371600"/>
          </a:xfrm>
        </p:spPr>
        <p:txBody>
          <a:bodyPr/>
          <a:lstStyle/>
          <a:p>
            <a:pPr eaLnBrk="1" hangingPunct="1"/>
            <a:r>
              <a:rPr lang="tr-TR" dirty="0" smtClean="0"/>
              <a:t>Hak temelli yaklaşım</a:t>
            </a:r>
            <a:endParaRPr lang="tr-TR" dirty="0" smtClean="0"/>
          </a:p>
        </p:txBody>
      </p:sp>
      <p:graphicFrame>
        <p:nvGraphicFramePr>
          <p:cNvPr id="21581" name="Group 77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2306198" y="1432194"/>
          <a:ext cx="7745852" cy="5375325"/>
        </p:xfrm>
        <a:graphic>
          <a:graphicData uri="http://schemas.openxmlformats.org/drawingml/2006/table">
            <a:tbl>
              <a:tblPr/>
              <a:tblGrid>
                <a:gridCol w="3872926"/>
                <a:gridCol w="3872926"/>
              </a:tblGrid>
              <a:tr h="518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YARDIM TEMELLİ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HAK TEMELLİ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Özel Kişilerce yardım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Kamusal, siyasal, ahlaki ve yargısal sorumluluk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Gönüllülük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Görev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Devletler bir şeyler yapmalı ama herhangi bir yükümlülüğü yok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Devlet, bağlayıcı ahlaki ve yasal görevlere sahiptir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Kişiler mağdurlar olarak ve kalkınma müdahalelerinin nesneleri olarak görünür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Kişiler aktif öznelerdir ve haklarını talep etmek için güçlendirilirler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Kişiler yardımı hak ederler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Kişiler yardım görme hakkına sahiptir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Hemen yerine getirilmesi gereken sorumluluklar tanımlanmaz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Kişiler hak sahipleridir ve Devletler birincil görev sahipleridir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Sadece görünen sorunları ele alır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Sorunların nedenlerini araştırır ve sorunları kaynağında çözmeye odaklanır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8245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Geniş ekran</PresentationFormat>
  <Paragraphs>52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Hak Temelli Yaklaşım ve Katılım</vt:lpstr>
      <vt:lpstr>Arnstein’ın katılım merdiveni </vt:lpstr>
      <vt:lpstr>Katılım düzeyleri </vt:lpstr>
      <vt:lpstr>İnsan haklarının temel ilkeleri</vt:lpstr>
      <vt:lpstr>Hak temelli yaklaşım</vt:lpstr>
      <vt:lpstr>Hak temelli yaklaşım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Temelli Yaklaşım ve Katılım</dc:title>
  <dc:creator>x</dc:creator>
  <cp:lastModifiedBy> x</cp:lastModifiedBy>
  <cp:revision>1</cp:revision>
  <dcterms:created xsi:type="dcterms:W3CDTF">2017-10-30T11:55:59Z</dcterms:created>
  <dcterms:modified xsi:type="dcterms:W3CDTF">2017-10-30T11:56:17Z</dcterms:modified>
</cp:coreProperties>
</file>