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10.05.2020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1752601"/>
            <a:ext cx="8712968" cy="2324471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ÖZEL ÖĞRETİM </a:t>
            </a:r>
            <a:b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</a:br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YÖNTEMLERİ</a:t>
            </a:r>
            <a:b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</a:br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STRATEJİ VE YÖNTEM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Comic Sans MS" pitchFamily="66" charset="0"/>
              </a:rPr>
              <a:t>Dolaylı öğretim</a:t>
            </a:r>
          </a:p>
          <a:p>
            <a:pPr lvl="1"/>
            <a:r>
              <a:rPr lang="tr-TR" dirty="0">
                <a:latin typeface="Comic Sans MS" pitchFamily="66" charset="0"/>
              </a:rPr>
              <a:t>Problem çözme</a:t>
            </a:r>
          </a:p>
          <a:p>
            <a:pPr lvl="1"/>
            <a:r>
              <a:rPr lang="tr-TR" dirty="0">
                <a:latin typeface="Comic Sans MS" pitchFamily="66" charset="0"/>
              </a:rPr>
              <a:t>Durum çalışmaları</a:t>
            </a:r>
          </a:p>
          <a:p>
            <a:pPr lvl="1"/>
            <a:r>
              <a:rPr lang="tr-TR" dirty="0">
                <a:latin typeface="Comic Sans MS" pitchFamily="66" charset="0"/>
              </a:rPr>
              <a:t>Sorgulama</a:t>
            </a:r>
          </a:p>
          <a:p>
            <a:pPr lvl="1"/>
            <a:r>
              <a:rPr lang="tr-TR" dirty="0">
                <a:latin typeface="Comic Sans MS" pitchFamily="66" charset="0"/>
              </a:rPr>
              <a:t>Anlamlandırma okuması</a:t>
            </a:r>
          </a:p>
          <a:p>
            <a:pPr lvl="1"/>
            <a:r>
              <a:rPr lang="tr-TR" dirty="0">
                <a:latin typeface="Comic Sans MS" pitchFamily="66" charset="0"/>
              </a:rPr>
              <a:t>Yansıtıcı tartışma</a:t>
            </a:r>
          </a:p>
          <a:p>
            <a:pPr lvl="1"/>
            <a:r>
              <a:rPr lang="tr-TR" dirty="0">
                <a:latin typeface="Comic Sans MS" pitchFamily="66" charset="0"/>
              </a:rPr>
              <a:t>Kavram biçimlendirme</a:t>
            </a:r>
          </a:p>
          <a:p>
            <a:pPr lvl="1"/>
            <a:r>
              <a:rPr lang="tr-TR" dirty="0">
                <a:latin typeface="Comic Sans MS" pitchFamily="66" charset="0"/>
              </a:rPr>
              <a:t>Kavram haritalama</a:t>
            </a:r>
          </a:p>
          <a:p>
            <a:pPr lvl="1"/>
            <a:r>
              <a:rPr lang="tr-TR" dirty="0">
                <a:latin typeface="Comic Sans MS" pitchFamily="66" charset="0"/>
              </a:rPr>
              <a:t>Kavram edinme</a:t>
            </a:r>
          </a:p>
          <a:p>
            <a:pPr lvl="1"/>
            <a:r>
              <a:rPr lang="tr-TR" dirty="0">
                <a:latin typeface="Comic Sans MS" pitchFamily="66" charset="0"/>
              </a:rPr>
              <a:t>İşlem sonlandırma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Comic Sans MS" pitchFamily="66" charset="0"/>
              </a:rPr>
              <a:t>Deneyimsel öğrenme</a:t>
            </a:r>
          </a:p>
          <a:p>
            <a:pPr lvl="1"/>
            <a:r>
              <a:rPr lang="tr-TR" dirty="0">
                <a:latin typeface="Comic Sans MS" pitchFamily="66" charset="0"/>
              </a:rPr>
              <a:t>Alan gezileri</a:t>
            </a:r>
          </a:p>
          <a:p>
            <a:pPr lvl="1"/>
            <a:r>
              <a:rPr lang="tr-TR" dirty="0">
                <a:latin typeface="Comic Sans MS" pitchFamily="66" charset="0"/>
              </a:rPr>
              <a:t>Deneyler</a:t>
            </a:r>
          </a:p>
          <a:p>
            <a:pPr lvl="1"/>
            <a:r>
              <a:rPr lang="tr-TR" dirty="0">
                <a:latin typeface="Comic Sans MS" pitchFamily="66" charset="0"/>
              </a:rPr>
              <a:t>Benzetimler</a:t>
            </a:r>
          </a:p>
          <a:p>
            <a:pPr lvl="1"/>
            <a:r>
              <a:rPr lang="tr-TR" dirty="0">
                <a:latin typeface="Comic Sans MS" pitchFamily="66" charset="0"/>
              </a:rPr>
              <a:t>Oyunlar</a:t>
            </a:r>
          </a:p>
          <a:p>
            <a:pPr lvl="1"/>
            <a:r>
              <a:rPr lang="tr-TR" dirty="0">
                <a:latin typeface="Comic Sans MS" pitchFamily="66" charset="0"/>
              </a:rPr>
              <a:t>Odaklı görüntüleme</a:t>
            </a:r>
          </a:p>
          <a:p>
            <a:pPr lvl="1"/>
            <a:r>
              <a:rPr lang="tr-TR" dirty="0">
                <a:latin typeface="Comic Sans MS" pitchFamily="66" charset="0"/>
              </a:rPr>
              <a:t>Alan gözlemleri</a:t>
            </a:r>
          </a:p>
          <a:p>
            <a:pPr lvl="1"/>
            <a:r>
              <a:rPr lang="tr-TR" dirty="0">
                <a:latin typeface="Comic Sans MS" pitchFamily="66" charset="0"/>
              </a:rPr>
              <a:t>Rol oynama</a:t>
            </a:r>
          </a:p>
          <a:p>
            <a:pPr lvl="1"/>
            <a:r>
              <a:rPr lang="tr-TR" dirty="0">
                <a:latin typeface="Comic Sans MS" pitchFamily="66" charset="0"/>
              </a:rPr>
              <a:t>Model kurma</a:t>
            </a:r>
          </a:p>
          <a:p>
            <a:pPr lvl="1"/>
            <a:r>
              <a:rPr lang="tr-TR" dirty="0">
                <a:latin typeface="Comic Sans MS" pitchFamily="66" charset="0"/>
              </a:rPr>
              <a:t>Taramalar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Comic Sans MS" pitchFamily="66" charset="0"/>
              </a:rPr>
              <a:t>Bağımsız çalışma</a:t>
            </a:r>
          </a:p>
          <a:p>
            <a:pPr lvl="1"/>
            <a:r>
              <a:rPr lang="tr-TR" dirty="0">
                <a:latin typeface="Comic Sans MS" pitchFamily="66" charset="0"/>
              </a:rPr>
              <a:t>Denemeler</a:t>
            </a:r>
          </a:p>
          <a:p>
            <a:pPr lvl="1"/>
            <a:r>
              <a:rPr lang="tr-TR" dirty="0">
                <a:latin typeface="Comic Sans MS" pitchFamily="66" charset="0"/>
              </a:rPr>
              <a:t>Bilgisayar destekli öğretim</a:t>
            </a:r>
          </a:p>
          <a:p>
            <a:pPr lvl="1"/>
            <a:r>
              <a:rPr lang="tr-TR" dirty="0">
                <a:latin typeface="Comic Sans MS" pitchFamily="66" charset="0"/>
              </a:rPr>
              <a:t>Öğrenme etkinlikleri paketi</a:t>
            </a:r>
          </a:p>
          <a:p>
            <a:pPr lvl="1"/>
            <a:r>
              <a:rPr lang="tr-TR" dirty="0">
                <a:latin typeface="Comic Sans MS" pitchFamily="66" charset="0"/>
              </a:rPr>
              <a:t>Öğrenme sözleşmeleri</a:t>
            </a:r>
          </a:p>
          <a:p>
            <a:pPr lvl="1"/>
            <a:r>
              <a:rPr lang="tr-TR" dirty="0">
                <a:latin typeface="Comic Sans MS" pitchFamily="66" charset="0"/>
              </a:rPr>
              <a:t>Ev çalışması</a:t>
            </a:r>
          </a:p>
          <a:p>
            <a:pPr lvl="1"/>
            <a:r>
              <a:rPr lang="tr-TR" dirty="0">
                <a:latin typeface="Comic Sans MS" pitchFamily="66" charset="0"/>
              </a:rPr>
              <a:t>Araştırma projeleri</a:t>
            </a:r>
          </a:p>
          <a:p>
            <a:pPr lvl="1"/>
            <a:r>
              <a:rPr lang="tr-TR" dirty="0">
                <a:latin typeface="Comic Sans MS" pitchFamily="66" charset="0"/>
              </a:rPr>
              <a:t>Değerlendirme soruları</a:t>
            </a:r>
          </a:p>
          <a:p>
            <a:pPr lvl="1"/>
            <a:r>
              <a:rPr lang="tr-TR" dirty="0">
                <a:latin typeface="Comic Sans MS" pitchFamily="66" charset="0"/>
              </a:rPr>
              <a:t>Öğrenme merkezleri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800" b="1" dirty="0">
                <a:latin typeface="Comic Sans MS" pitchFamily="66" charset="0"/>
              </a:rPr>
              <a:t>Etkileşimli</a:t>
            </a:r>
            <a:r>
              <a:rPr lang="tr-TR" b="1" dirty="0">
                <a:latin typeface="Comic Sans MS" pitchFamily="66" charset="0"/>
              </a:rPr>
              <a:t> </a:t>
            </a:r>
            <a:r>
              <a:rPr lang="tr-TR" sz="3800" b="1" dirty="0">
                <a:latin typeface="Comic Sans MS" pitchFamily="66" charset="0"/>
              </a:rPr>
              <a:t>öğretim</a:t>
            </a:r>
            <a:endParaRPr lang="tr-TR" b="1" dirty="0">
              <a:latin typeface="Comic Sans MS" pitchFamily="66" charset="0"/>
            </a:endParaRPr>
          </a:p>
          <a:p>
            <a:pPr lvl="1"/>
            <a:r>
              <a:rPr lang="tr-TR" dirty="0">
                <a:latin typeface="Comic Sans MS" pitchFamily="66" charset="0"/>
              </a:rPr>
              <a:t>Tartışmalar</a:t>
            </a:r>
          </a:p>
          <a:p>
            <a:pPr lvl="1"/>
            <a:r>
              <a:rPr lang="tr-TR" dirty="0">
                <a:latin typeface="Comic Sans MS" pitchFamily="66" charset="0"/>
              </a:rPr>
              <a:t>Rol oynama</a:t>
            </a:r>
          </a:p>
          <a:p>
            <a:pPr lvl="1"/>
            <a:r>
              <a:rPr lang="tr-TR" dirty="0">
                <a:latin typeface="Comic Sans MS" pitchFamily="66" charset="0"/>
              </a:rPr>
              <a:t>Paneller</a:t>
            </a:r>
          </a:p>
          <a:p>
            <a:pPr lvl="1"/>
            <a:r>
              <a:rPr lang="tr-TR" dirty="0">
                <a:latin typeface="Comic Sans MS" pitchFamily="66" charset="0"/>
              </a:rPr>
              <a:t>Beyin fırtınası</a:t>
            </a:r>
          </a:p>
          <a:p>
            <a:pPr lvl="1"/>
            <a:r>
              <a:rPr lang="tr-TR" dirty="0">
                <a:latin typeface="Comic Sans MS" pitchFamily="66" charset="0"/>
              </a:rPr>
              <a:t>Teke tek uygulama</a:t>
            </a:r>
          </a:p>
          <a:p>
            <a:pPr lvl="1"/>
            <a:r>
              <a:rPr lang="tr-TR" dirty="0">
                <a:latin typeface="Comic Sans MS" pitchFamily="66" charset="0"/>
              </a:rPr>
              <a:t>Laboratuar grupları</a:t>
            </a:r>
          </a:p>
          <a:p>
            <a:pPr lvl="1"/>
            <a:r>
              <a:rPr lang="tr-TR" dirty="0">
                <a:latin typeface="Comic Sans MS" pitchFamily="66" charset="0"/>
              </a:rPr>
              <a:t>Problem çözme</a:t>
            </a:r>
          </a:p>
          <a:p>
            <a:pPr lvl="1"/>
            <a:r>
              <a:rPr lang="tr-TR" dirty="0">
                <a:latin typeface="Comic Sans MS" pitchFamily="66" charset="0"/>
              </a:rPr>
              <a:t>Bilgi çemberi</a:t>
            </a:r>
          </a:p>
          <a:p>
            <a:pPr lvl="1"/>
            <a:r>
              <a:rPr lang="tr-TR" dirty="0">
                <a:latin typeface="Comic Sans MS" pitchFamily="66" charset="0"/>
              </a:rPr>
              <a:t>Öğretici gruplar</a:t>
            </a:r>
          </a:p>
          <a:p>
            <a:pPr lvl="1"/>
            <a:r>
              <a:rPr lang="tr-TR" dirty="0">
                <a:latin typeface="Comic Sans MS" pitchFamily="66" charset="0"/>
              </a:rPr>
              <a:t>Görüşmeler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TEKNİKLER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Açıklama</a:t>
            </a:r>
          </a:p>
          <a:p>
            <a:r>
              <a:rPr lang="tr-TR" dirty="0">
                <a:latin typeface="Comic Sans MS" pitchFamily="66" charset="0"/>
              </a:rPr>
              <a:t>Gösteri</a:t>
            </a:r>
          </a:p>
          <a:p>
            <a:r>
              <a:rPr lang="tr-TR" dirty="0">
                <a:latin typeface="Comic Sans MS" pitchFamily="66" charset="0"/>
              </a:rPr>
              <a:t>Soru sorma</a:t>
            </a:r>
          </a:p>
          <a:p>
            <a:r>
              <a:rPr lang="tr-TR" dirty="0">
                <a:latin typeface="Comic Sans MS" pitchFamily="66" charset="0"/>
              </a:rPr>
              <a:t>Değerlendirme</a:t>
            </a:r>
          </a:p>
          <a:p>
            <a:r>
              <a:rPr lang="tr-TR" dirty="0">
                <a:latin typeface="Comic Sans MS" pitchFamily="66" charset="0"/>
              </a:rPr>
              <a:t>Sunma</a:t>
            </a:r>
          </a:p>
          <a:p>
            <a:r>
              <a:rPr lang="tr-TR" dirty="0">
                <a:latin typeface="Comic Sans MS" pitchFamily="66" charset="0"/>
              </a:rPr>
              <a:t>Planlama</a:t>
            </a:r>
          </a:p>
          <a:p>
            <a:r>
              <a:rPr lang="tr-TR" dirty="0">
                <a:latin typeface="Comic Sans MS" pitchFamily="66" charset="0"/>
              </a:rPr>
              <a:t>Yönlendirme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TEMEL KAVRAMLAR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Eğitim ortamı</a:t>
            </a:r>
          </a:p>
          <a:p>
            <a:r>
              <a:rPr lang="tr-TR" dirty="0">
                <a:latin typeface="Comic Sans MS" pitchFamily="66" charset="0"/>
              </a:rPr>
              <a:t>Öğretim</a:t>
            </a:r>
          </a:p>
          <a:p>
            <a:r>
              <a:rPr lang="tr-TR" dirty="0">
                <a:latin typeface="Comic Sans MS" pitchFamily="66" charset="0"/>
              </a:rPr>
              <a:t>Öğretim programı</a:t>
            </a:r>
          </a:p>
          <a:p>
            <a:r>
              <a:rPr lang="tr-TR" dirty="0">
                <a:latin typeface="Comic Sans MS" pitchFamily="66" charset="0"/>
              </a:rPr>
              <a:t>Eğitimin amaçları</a:t>
            </a:r>
          </a:p>
          <a:p>
            <a:r>
              <a:rPr lang="tr-TR" dirty="0">
                <a:latin typeface="Comic Sans MS" pitchFamily="66" charset="0"/>
              </a:rPr>
              <a:t>Uyarlanabilir boyut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İLİŞKİLER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atin typeface="Comic Sans MS" pitchFamily="66" charset="0"/>
              </a:rPr>
              <a:t>Öğretim modelleri</a:t>
            </a:r>
          </a:p>
          <a:p>
            <a:pPr lvl="1"/>
            <a:r>
              <a:rPr lang="tr-TR" dirty="0">
                <a:latin typeface="Comic Sans MS" pitchFamily="66" charset="0"/>
              </a:rPr>
              <a:t>Bilgi işlem</a:t>
            </a:r>
          </a:p>
          <a:p>
            <a:pPr lvl="1"/>
            <a:r>
              <a:rPr lang="tr-TR" dirty="0">
                <a:latin typeface="Comic Sans MS" pitchFamily="66" charset="0"/>
              </a:rPr>
              <a:t>Davranışsal</a:t>
            </a:r>
          </a:p>
          <a:p>
            <a:pPr lvl="1"/>
            <a:r>
              <a:rPr lang="tr-TR" dirty="0">
                <a:latin typeface="Comic Sans MS" pitchFamily="66" charset="0"/>
              </a:rPr>
              <a:t>Sosyal etkileşim</a:t>
            </a:r>
          </a:p>
          <a:p>
            <a:pPr lvl="1"/>
            <a:r>
              <a:rPr lang="tr-TR" dirty="0">
                <a:latin typeface="Comic Sans MS" pitchFamily="66" charset="0"/>
              </a:rPr>
              <a:t>Kişisel</a:t>
            </a:r>
          </a:p>
          <a:p>
            <a:pPr lvl="1"/>
            <a:endParaRPr lang="tr-TR" dirty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İLİŞKİLER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Öğretim stratejileri</a:t>
            </a:r>
          </a:p>
          <a:p>
            <a:pPr lvl="1"/>
            <a:r>
              <a:rPr lang="tr-TR" dirty="0">
                <a:latin typeface="Comic Sans MS" pitchFamily="66" charset="0"/>
              </a:rPr>
              <a:t>Doğrudan</a:t>
            </a:r>
          </a:p>
          <a:p>
            <a:pPr lvl="1"/>
            <a:r>
              <a:rPr lang="tr-TR" dirty="0">
                <a:latin typeface="Comic Sans MS" pitchFamily="66" charset="0"/>
              </a:rPr>
              <a:t>Dolaylı</a:t>
            </a:r>
          </a:p>
          <a:p>
            <a:pPr lvl="1"/>
            <a:r>
              <a:rPr lang="tr-TR" dirty="0">
                <a:latin typeface="Comic Sans MS" pitchFamily="66" charset="0"/>
              </a:rPr>
              <a:t>Etkileşimli</a:t>
            </a:r>
          </a:p>
          <a:p>
            <a:pPr lvl="1"/>
            <a:r>
              <a:rPr lang="tr-TR" dirty="0">
                <a:latin typeface="Comic Sans MS" pitchFamily="66" charset="0"/>
              </a:rPr>
              <a:t>Deneyimsel</a:t>
            </a:r>
          </a:p>
          <a:p>
            <a:pPr lvl="1"/>
            <a:r>
              <a:rPr lang="tr-TR" dirty="0">
                <a:latin typeface="Comic Sans MS" pitchFamily="66" charset="0"/>
              </a:rPr>
              <a:t>Bağımsız çalışma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İLİŞKİLER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Comic Sans MS" pitchFamily="66" charset="0"/>
              </a:rPr>
              <a:t>Öğretim yöntemleri</a:t>
            </a:r>
          </a:p>
          <a:p>
            <a:pPr lvl="1"/>
            <a:r>
              <a:rPr lang="tr-TR" dirty="0">
                <a:latin typeface="Comic Sans MS" pitchFamily="66" charset="0"/>
              </a:rPr>
              <a:t>Sorgulama</a:t>
            </a:r>
          </a:p>
          <a:p>
            <a:pPr lvl="1"/>
            <a:r>
              <a:rPr lang="tr-TR" dirty="0">
                <a:latin typeface="Comic Sans MS" pitchFamily="66" charset="0"/>
              </a:rPr>
              <a:t>Benzetim </a:t>
            </a:r>
          </a:p>
          <a:p>
            <a:pPr lvl="1"/>
            <a:r>
              <a:rPr lang="tr-TR" dirty="0">
                <a:latin typeface="Comic Sans MS" pitchFamily="66" charset="0"/>
              </a:rPr>
              <a:t>Ders verme</a:t>
            </a:r>
          </a:p>
          <a:p>
            <a:pPr lvl="1"/>
            <a:r>
              <a:rPr lang="tr-TR" dirty="0">
                <a:latin typeface="Comic Sans MS" pitchFamily="66" charset="0"/>
              </a:rPr>
              <a:t>Durum çalışması</a:t>
            </a:r>
          </a:p>
          <a:p>
            <a:pPr lvl="1"/>
            <a:r>
              <a:rPr lang="tr-TR" dirty="0">
                <a:latin typeface="Comic Sans MS" pitchFamily="66" charset="0"/>
              </a:rPr>
              <a:t>İşbirliğine dayalı öğrenme/</a:t>
            </a:r>
            <a:r>
              <a:rPr lang="tr-TR" dirty="0" err="1">
                <a:latin typeface="Comic Sans MS" pitchFamily="66" charset="0"/>
              </a:rPr>
              <a:t>kubaşık</a:t>
            </a:r>
            <a:endParaRPr lang="tr-TR" dirty="0">
              <a:latin typeface="Comic Sans MS" pitchFamily="66" charset="0"/>
            </a:endParaRPr>
          </a:p>
          <a:p>
            <a:pPr lvl="1"/>
            <a:r>
              <a:rPr lang="tr-TR" dirty="0">
                <a:latin typeface="Comic Sans MS" pitchFamily="66" charset="0"/>
              </a:rPr>
              <a:t>Öğrenme sözleşmeleri</a:t>
            </a:r>
          </a:p>
          <a:p>
            <a:pPr lvl="1"/>
            <a:r>
              <a:rPr lang="tr-TR" dirty="0">
                <a:latin typeface="Comic Sans MS" pitchFamily="66" charset="0"/>
              </a:rPr>
              <a:t>Görme odaklı</a:t>
            </a:r>
          </a:p>
          <a:p>
            <a:pPr lvl="1"/>
            <a:r>
              <a:rPr lang="tr-TR" dirty="0">
                <a:latin typeface="Comic Sans MS" pitchFamily="66" charset="0"/>
              </a:rPr>
              <a:t>Tartışma</a:t>
            </a:r>
          </a:p>
          <a:p>
            <a:pPr lvl="1"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İLİŞKİLER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Comic Sans MS" pitchFamily="66" charset="0"/>
              </a:rPr>
              <a:t>Öğretim becerileri</a:t>
            </a:r>
          </a:p>
          <a:p>
            <a:pPr lvl="1"/>
            <a:r>
              <a:rPr lang="tr-TR" dirty="0">
                <a:latin typeface="Comic Sans MS" pitchFamily="66" charset="0"/>
              </a:rPr>
              <a:t>Planlama </a:t>
            </a:r>
          </a:p>
          <a:p>
            <a:pPr lvl="1"/>
            <a:r>
              <a:rPr lang="tr-TR" dirty="0">
                <a:latin typeface="Comic Sans MS" pitchFamily="66" charset="0"/>
              </a:rPr>
              <a:t>Sunum</a:t>
            </a:r>
          </a:p>
          <a:p>
            <a:pPr lvl="1"/>
            <a:r>
              <a:rPr lang="tr-TR" dirty="0">
                <a:latin typeface="Comic Sans MS" pitchFamily="66" charset="0"/>
              </a:rPr>
              <a:t>Değerlendirme</a:t>
            </a:r>
          </a:p>
          <a:p>
            <a:pPr lvl="1"/>
            <a:r>
              <a:rPr lang="tr-TR" dirty="0">
                <a:latin typeface="Comic Sans MS" pitchFamily="66" charset="0"/>
              </a:rPr>
              <a:t>Yönlendirme</a:t>
            </a:r>
          </a:p>
          <a:p>
            <a:pPr lvl="1"/>
            <a:r>
              <a:rPr lang="tr-TR" dirty="0">
                <a:latin typeface="Comic Sans MS" pitchFamily="66" charset="0"/>
              </a:rPr>
              <a:t>Soru sorma</a:t>
            </a:r>
          </a:p>
          <a:p>
            <a:pPr lvl="1"/>
            <a:r>
              <a:rPr lang="tr-TR" dirty="0">
                <a:latin typeface="Comic Sans MS" pitchFamily="66" charset="0"/>
              </a:rPr>
              <a:t>Gösteri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KAPSAMLAR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Modüller</a:t>
            </a:r>
          </a:p>
          <a:p>
            <a:r>
              <a:rPr lang="tr-TR" dirty="0">
                <a:latin typeface="Comic Sans MS" pitchFamily="66" charset="0"/>
              </a:rPr>
              <a:t>Stratejiler</a:t>
            </a:r>
          </a:p>
          <a:p>
            <a:r>
              <a:rPr lang="tr-TR" dirty="0">
                <a:latin typeface="Comic Sans MS" pitchFamily="66" charset="0"/>
              </a:rPr>
              <a:t>Yöntemler</a:t>
            </a:r>
          </a:p>
          <a:p>
            <a:r>
              <a:rPr lang="tr-TR" dirty="0">
                <a:latin typeface="Comic Sans MS" pitchFamily="66" charset="0"/>
              </a:rPr>
              <a:t>Beceriler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STRATEJİLER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Doğrudan öğretim</a:t>
            </a:r>
          </a:p>
          <a:p>
            <a:r>
              <a:rPr lang="tr-TR" dirty="0">
                <a:latin typeface="Comic Sans MS" pitchFamily="66" charset="0"/>
              </a:rPr>
              <a:t>Dolaylı öğretim</a:t>
            </a:r>
          </a:p>
          <a:p>
            <a:r>
              <a:rPr lang="tr-TR" dirty="0">
                <a:latin typeface="Comic Sans MS" pitchFamily="66" charset="0"/>
              </a:rPr>
              <a:t>Deneyimsel öğrenme</a:t>
            </a:r>
          </a:p>
          <a:p>
            <a:r>
              <a:rPr lang="tr-TR" dirty="0">
                <a:latin typeface="Comic Sans MS" pitchFamily="66" charset="0"/>
              </a:rPr>
              <a:t>Bağımsız çalışma</a:t>
            </a:r>
          </a:p>
          <a:p>
            <a:r>
              <a:rPr lang="tr-TR" dirty="0">
                <a:latin typeface="Comic Sans MS" pitchFamily="66" charset="0"/>
              </a:rPr>
              <a:t>Etkileşimli öğrenme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YÖNTEMLER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Comic Sans MS" pitchFamily="66" charset="0"/>
              </a:rPr>
              <a:t>Doğrudan öğretim</a:t>
            </a:r>
          </a:p>
          <a:p>
            <a:pPr lvl="1"/>
            <a:r>
              <a:rPr lang="tr-TR" dirty="0">
                <a:latin typeface="Comic Sans MS" pitchFamily="66" charset="0"/>
              </a:rPr>
              <a:t>Yapılandırılmış gözden geçirme</a:t>
            </a:r>
          </a:p>
          <a:p>
            <a:pPr lvl="1"/>
            <a:r>
              <a:rPr lang="tr-TR" dirty="0">
                <a:latin typeface="Comic Sans MS" pitchFamily="66" charset="0"/>
              </a:rPr>
              <a:t>Açık öğretim</a:t>
            </a:r>
          </a:p>
          <a:p>
            <a:pPr lvl="1"/>
            <a:r>
              <a:rPr lang="tr-TR" dirty="0">
                <a:latin typeface="Comic Sans MS" pitchFamily="66" charset="0"/>
              </a:rPr>
              <a:t>Tam öğrenme dersi</a:t>
            </a:r>
          </a:p>
          <a:p>
            <a:pPr lvl="1"/>
            <a:r>
              <a:rPr lang="tr-TR" dirty="0">
                <a:latin typeface="Comic Sans MS" pitchFamily="66" charset="0"/>
              </a:rPr>
              <a:t>Alıştırma ve uygulama</a:t>
            </a:r>
          </a:p>
          <a:p>
            <a:pPr lvl="1"/>
            <a:r>
              <a:rPr lang="tr-TR" dirty="0">
                <a:latin typeface="Comic Sans MS" pitchFamily="66" charset="0"/>
              </a:rPr>
              <a:t>Karşılaştır ve kıyasla</a:t>
            </a:r>
          </a:p>
          <a:p>
            <a:pPr lvl="1"/>
            <a:r>
              <a:rPr lang="tr-TR" dirty="0">
                <a:latin typeface="Comic Sans MS" pitchFamily="66" charset="0"/>
              </a:rPr>
              <a:t>Didaktik sorular</a:t>
            </a:r>
          </a:p>
          <a:p>
            <a:pPr lvl="1"/>
            <a:r>
              <a:rPr lang="tr-TR" dirty="0">
                <a:latin typeface="Comic Sans MS" pitchFamily="66" charset="0"/>
              </a:rPr>
              <a:t>Gösteriler</a:t>
            </a:r>
          </a:p>
          <a:p>
            <a:pPr lvl="1"/>
            <a:r>
              <a:rPr lang="tr-TR" dirty="0">
                <a:latin typeface="Comic Sans MS" pitchFamily="66" charset="0"/>
              </a:rPr>
              <a:t>Kılavuzlanmış okuma, dinleme, yazma</a:t>
            </a:r>
          </a:p>
          <a:p>
            <a:pPr lvl="1"/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195</Words>
  <Application>Microsoft Office PowerPoint</Application>
  <PresentationFormat>Ekran Gösterisi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Comic Sans MS</vt:lpstr>
      <vt:lpstr>Franklin Gothic Book</vt:lpstr>
      <vt:lpstr>Franklin Gothic Medium</vt:lpstr>
      <vt:lpstr>Wingdings 2</vt:lpstr>
      <vt:lpstr>Gezinti</vt:lpstr>
      <vt:lpstr>ÖZEL ÖĞRETİM  YÖNTEMLERİ STRATEJİ VE YÖNTEM</vt:lpstr>
      <vt:lpstr>TEMEL KAVRAMLAR</vt:lpstr>
      <vt:lpstr>İLİŞKİLER</vt:lpstr>
      <vt:lpstr>İLİŞKİLER</vt:lpstr>
      <vt:lpstr>İLİŞKİLER</vt:lpstr>
      <vt:lpstr>İLİŞKİLER</vt:lpstr>
      <vt:lpstr>KAPSAMLAR</vt:lpstr>
      <vt:lpstr>STRATEJİLER</vt:lpstr>
      <vt:lpstr>YÖNTEMLER</vt:lpstr>
      <vt:lpstr>YÖNTEMLER</vt:lpstr>
      <vt:lpstr>YÖNTEMLER</vt:lpstr>
      <vt:lpstr>YÖNTEMLER</vt:lpstr>
      <vt:lpstr>YÖNTEMLER</vt:lpstr>
      <vt:lpstr>TEKNİKLER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ÖĞRETİM YÖNTEMLERİ STRATEJİ VE YÖNTEM</dc:title>
  <dc:creator>AYŞENUR</dc:creator>
  <cp:lastModifiedBy>bilgi</cp:lastModifiedBy>
  <cp:revision>7</cp:revision>
  <dcterms:created xsi:type="dcterms:W3CDTF">2014-03-05T20:25:07Z</dcterms:created>
  <dcterms:modified xsi:type="dcterms:W3CDTF">2020-05-10T19:20:11Z</dcterms:modified>
</cp:coreProperties>
</file>