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Başlık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6" name="1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2" name="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5" name="1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7" name="2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etin Yer Tutucusu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Başlık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25" name="24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8" name="27 İçerik Yer Tutucusu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Başlık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2" name="1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24" name="2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14" name="13 İçerik Yer Tutucusu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29" name="2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1" name="3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16 Başlık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6" name="25 Metin Yer Tutucusu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etin Yer Tutucusu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1" name="10 Veri Yer Tutucusu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10.05.2020</a:t>
            </a:fld>
            <a:endParaRPr lang="tr-TR"/>
          </a:p>
        </p:txBody>
      </p:sp>
      <p:sp>
        <p:nvSpPr>
          <p:cNvPr id="28" name="27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Başlık Yer Tutucusu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9512" y="1752601"/>
            <a:ext cx="8712968" cy="2324471"/>
          </a:xfrm>
        </p:spPr>
        <p:txBody>
          <a:bodyPr>
            <a:noAutofit/>
          </a:bodyPr>
          <a:lstStyle/>
          <a:p>
            <a:pPr algn="ctr"/>
            <a:r>
              <a:rPr lang="tr-T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ÖZEL ÖĞRETİM </a:t>
            </a:r>
            <a:br>
              <a:rPr lang="tr-T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</a:br>
            <a:r>
              <a:rPr lang="tr-T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YÖNTEMLERİ</a:t>
            </a:r>
            <a:br>
              <a:rPr lang="tr-T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</a:br>
            <a:r>
              <a:rPr lang="tr-TR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STRATEJİ VE YÖNTEM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YÖNTEMLER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>
                <a:latin typeface="Comic Sans MS" pitchFamily="66" charset="0"/>
              </a:rPr>
              <a:t>Dolaylı öğretim</a:t>
            </a:r>
          </a:p>
          <a:p>
            <a:pPr lvl="1"/>
            <a:r>
              <a:rPr lang="tr-TR" dirty="0">
                <a:latin typeface="Comic Sans MS" pitchFamily="66" charset="0"/>
              </a:rPr>
              <a:t>Problem çözme</a:t>
            </a:r>
          </a:p>
          <a:p>
            <a:pPr lvl="1"/>
            <a:r>
              <a:rPr lang="tr-TR" dirty="0">
                <a:latin typeface="Comic Sans MS" pitchFamily="66" charset="0"/>
              </a:rPr>
              <a:t>Durum çalışmaları</a:t>
            </a:r>
          </a:p>
          <a:p>
            <a:pPr lvl="1"/>
            <a:r>
              <a:rPr lang="tr-TR" dirty="0">
                <a:latin typeface="Comic Sans MS" pitchFamily="66" charset="0"/>
              </a:rPr>
              <a:t>Sorgulama</a:t>
            </a:r>
          </a:p>
          <a:p>
            <a:pPr lvl="1"/>
            <a:r>
              <a:rPr lang="tr-TR" dirty="0">
                <a:latin typeface="Comic Sans MS" pitchFamily="66" charset="0"/>
              </a:rPr>
              <a:t>Anlamlandırma okuması</a:t>
            </a:r>
          </a:p>
          <a:p>
            <a:pPr lvl="1"/>
            <a:r>
              <a:rPr lang="tr-TR" dirty="0">
                <a:latin typeface="Comic Sans MS" pitchFamily="66" charset="0"/>
              </a:rPr>
              <a:t>Yansıtıcı tartışma</a:t>
            </a:r>
          </a:p>
          <a:p>
            <a:pPr lvl="1"/>
            <a:r>
              <a:rPr lang="tr-TR" dirty="0">
                <a:latin typeface="Comic Sans MS" pitchFamily="66" charset="0"/>
              </a:rPr>
              <a:t>Kavram biçimlendirme</a:t>
            </a:r>
          </a:p>
          <a:p>
            <a:pPr lvl="1"/>
            <a:r>
              <a:rPr lang="tr-TR" dirty="0">
                <a:latin typeface="Comic Sans MS" pitchFamily="66" charset="0"/>
              </a:rPr>
              <a:t>Kavram haritalama</a:t>
            </a:r>
          </a:p>
          <a:p>
            <a:pPr lvl="1"/>
            <a:r>
              <a:rPr lang="tr-TR" dirty="0">
                <a:latin typeface="Comic Sans MS" pitchFamily="66" charset="0"/>
              </a:rPr>
              <a:t>Kavram edinme</a:t>
            </a:r>
          </a:p>
          <a:p>
            <a:pPr lvl="1"/>
            <a:r>
              <a:rPr lang="tr-TR" dirty="0">
                <a:latin typeface="Comic Sans MS" pitchFamily="66" charset="0"/>
              </a:rPr>
              <a:t>İşlem sonlandırma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YÖNTEMLER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>
                <a:latin typeface="Comic Sans MS" pitchFamily="66" charset="0"/>
              </a:rPr>
              <a:t>Deneyimsel öğrenme</a:t>
            </a:r>
          </a:p>
          <a:p>
            <a:pPr lvl="1"/>
            <a:r>
              <a:rPr lang="tr-TR" dirty="0">
                <a:latin typeface="Comic Sans MS" pitchFamily="66" charset="0"/>
              </a:rPr>
              <a:t>Alan gezileri</a:t>
            </a:r>
          </a:p>
          <a:p>
            <a:pPr lvl="1"/>
            <a:r>
              <a:rPr lang="tr-TR" dirty="0">
                <a:latin typeface="Comic Sans MS" pitchFamily="66" charset="0"/>
              </a:rPr>
              <a:t>Deneyler</a:t>
            </a:r>
          </a:p>
          <a:p>
            <a:pPr lvl="1"/>
            <a:r>
              <a:rPr lang="tr-TR" dirty="0">
                <a:latin typeface="Comic Sans MS" pitchFamily="66" charset="0"/>
              </a:rPr>
              <a:t>Benzetimler</a:t>
            </a:r>
          </a:p>
          <a:p>
            <a:pPr lvl="1"/>
            <a:r>
              <a:rPr lang="tr-TR" dirty="0">
                <a:latin typeface="Comic Sans MS" pitchFamily="66" charset="0"/>
              </a:rPr>
              <a:t>Oyunlar</a:t>
            </a:r>
          </a:p>
          <a:p>
            <a:pPr lvl="1"/>
            <a:r>
              <a:rPr lang="tr-TR" dirty="0">
                <a:latin typeface="Comic Sans MS" pitchFamily="66" charset="0"/>
              </a:rPr>
              <a:t>Odaklı görüntüleme</a:t>
            </a:r>
          </a:p>
          <a:p>
            <a:pPr lvl="1"/>
            <a:r>
              <a:rPr lang="tr-TR" dirty="0">
                <a:latin typeface="Comic Sans MS" pitchFamily="66" charset="0"/>
              </a:rPr>
              <a:t>Alan gözlemleri</a:t>
            </a:r>
          </a:p>
          <a:p>
            <a:pPr lvl="1"/>
            <a:r>
              <a:rPr lang="tr-TR" dirty="0">
                <a:latin typeface="Comic Sans MS" pitchFamily="66" charset="0"/>
              </a:rPr>
              <a:t>Rol oynama</a:t>
            </a:r>
          </a:p>
          <a:p>
            <a:pPr lvl="1"/>
            <a:r>
              <a:rPr lang="tr-TR" dirty="0">
                <a:latin typeface="Comic Sans MS" pitchFamily="66" charset="0"/>
              </a:rPr>
              <a:t>Model kurma</a:t>
            </a:r>
          </a:p>
          <a:p>
            <a:pPr lvl="1"/>
            <a:r>
              <a:rPr lang="tr-TR" dirty="0">
                <a:latin typeface="Comic Sans MS" pitchFamily="66" charset="0"/>
              </a:rPr>
              <a:t>Taramalar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YÖNTEMLER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>
                <a:latin typeface="Comic Sans MS" pitchFamily="66" charset="0"/>
              </a:rPr>
              <a:t>Bağımsız çalışma</a:t>
            </a:r>
          </a:p>
          <a:p>
            <a:pPr lvl="1"/>
            <a:r>
              <a:rPr lang="tr-TR" dirty="0">
                <a:latin typeface="Comic Sans MS" pitchFamily="66" charset="0"/>
              </a:rPr>
              <a:t>Denemeler</a:t>
            </a:r>
          </a:p>
          <a:p>
            <a:pPr lvl="1"/>
            <a:r>
              <a:rPr lang="tr-TR" dirty="0">
                <a:latin typeface="Comic Sans MS" pitchFamily="66" charset="0"/>
              </a:rPr>
              <a:t>Bilgisayar destekli öğretim</a:t>
            </a:r>
          </a:p>
          <a:p>
            <a:pPr lvl="1"/>
            <a:r>
              <a:rPr lang="tr-TR" dirty="0">
                <a:latin typeface="Comic Sans MS" pitchFamily="66" charset="0"/>
              </a:rPr>
              <a:t>Öğrenme etkinlikleri paketi</a:t>
            </a:r>
          </a:p>
          <a:p>
            <a:pPr lvl="1"/>
            <a:r>
              <a:rPr lang="tr-TR" dirty="0">
                <a:latin typeface="Comic Sans MS" pitchFamily="66" charset="0"/>
              </a:rPr>
              <a:t>Öğrenme sözleşmeleri</a:t>
            </a:r>
          </a:p>
          <a:p>
            <a:pPr lvl="1"/>
            <a:r>
              <a:rPr lang="tr-TR" dirty="0">
                <a:latin typeface="Comic Sans MS" pitchFamily="66" charset="0"/>
              </a:rPr>
              <a:t>Ev çalışması</a:t>
            </a:r>
          </a:p>
          <a:p>
            <a:pPr lvl="1"/>
            <a:r>
              <a:rPr lang="tr-TR" dirty="0">
                <a:latin typeface="Comic Sans MS" pitchFamily="66" charset="0"/>
              </a:rPr>
              <a:t>Araştırma projeleri</a:t>
            </a:r>
          </a:p>
          <a:p>
            <a:pPr lvl="1"/>
            <a:r>
              <a:rPr lang="tr-TR" dirty="0">
                <a:latin typeface="Comic Sans MS" pitchFamily="66" charset="0"/>
              </a:rPr>
              <a:t>Değerlendirme soruları</a:t>
            </a:r>
          </a:p>
          <a:p>
            <a:pPr lvl="1"/>
            <a:r>
              <a:rPr lang="tr-TR" dirty="0">
                <a:latin typeface="Comic Sans MS" pitchFamily="66" charset="0"/>
              </a:rPr>
              <a:t>Öğrenme merkezleri</a:t>
            </a:r>
          </a:p>
          <a:p>
            <a:pPr lvl="1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YÖNTEMLER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sz="3800" b="1" dirty="0">
                <a:latin typeface="Comic Sans MS" pitchFamily="66" charset="0"/>
              </a:rPr>
              <a:t>Etkileşimli</a:t>
            </a:r>
            <a:r>
              <a:rPr lang="tr-TR" b="1" dirty="0">
                <a:latin typeface="Comic Sans MS" pitchFamily="66" charset="0"/>
              </a:rPr>
              <a:t> </a:t>
            </a:r>
            <a:r>
              <a:rPr lang="tr-TR" sz="3800" b="1" dirty="0">
                <a:latin typeface="Comic Sans MS" pitchFamily="66" charset="0"/>
              </a:rPr>
              <a:t>öğretim</a:t>
            </a:r>
            <a:endParaRPr lang="tr-TR" b="1" dirty="0">
              <a:latin typeface="Comic Sans MS" pitchFamily="66" charset="0"/>
            </a:endParaRPr>
          </a:p>
          <a:p>
            <a:pPr lvl="1"/>
            <a:r>
              <a:rPr lang="tr-TR" dirty="0">
                <a:latin typeface="Comic Sans MS" pitchFamily="66" charset="0"/>
              </a:rPr>
              <a:t>Tartışmalar</a:t>
            </a:r>
          </a:p>
          <a:p>
            <a:pPr lvl="1"/>
            <a:r>
              <a:rPr lang="tr-TR" dirty="0">
                <a:latin typeface="Comic Sans MS" pitchFamily="66" charset="0"/>
              </a:rPr>
              <a:t>Rol oynama</a:t>
            </a:r>
          </a:p>
          <a:p>
            <a:pPr lvl="1"/>
            <a:r>
              <a:rPr lang="tr-TR" dirty="0">
                <a:latin typeface="Comic Sans MS" pitchFamily="66" charset="0"/>
              </a:rPr>
              <a:t>Paneller</a:t>
            </a:r>
          </a:p>
          <a:p>
            <a:pPr lvl="1"/>
            <a:r>
              <a:rPr lang="tr-TR" dirty="0">
                <a:latin typeface="Comic Sans MS" pitchFamily="66" charset="0"/>
              </a:rPr>
              <a:t>Beyin fırtınası</a:t>
            </a:r>
          </a:p>
          <a:p>
            <a:pPr lvl="1"/>
            <a:r>
              <a:rPr lang="tr-TR" dirty="0">
                <a:latin typeface="Comic Sans MS" pitchFamily="66" charset="0"/>
              </a:rPr>
              <a:t>Teke tek uygulama</a:t>
            </a:r>
          </a:p>
          <a:p>
            <a:pPr lvl="1"/>
            <a:r>
              <a:rPr lang="tr-TR" dirty="0">
                <a:latin typeface="Comic Sans MS" pitchFamily="66" charset="0"/>
              </a:rPr>
              <a:t>Laboratuar grupları</a:t>
            </a:r>
          </a:p>
          <a:p>
            <a:pPr lvl="1"/>
            <a:r>
              <a:rPr lang="tr-TR" dirty="0">
                <a:latin typeface="Comic Sans MS" pitchFamily="66" charset="0"/>
              </a:rPr>
              <a:t>Problem çözme</a:t>
            </a:r>
          </a:p>
          <a:p>
            <a:pPr lvl="1"/>
            <a:r>
              <a:rPr lang="tr-TR" dirty="0">
                <a:latin typeface="Comic Sans MS" pitchFamily="66" charset="0"/>
              </a:rPr>
              <a:t>Bilgi çemberi</a:t>
            </a:r>
          </a:p>
          <a:p>
            <a:pPr lvl="1"/>
            <a:r>
              <a:rPr lang="tr-TR" dirty="0">
                <a:latin typeface="Comic Sans MS" pitchFamily="66" charset="0"/>
              </a:rPr>
              <a:t>Öğretici gruplar</a:t>
            </a:r>
          </a:p>
          <a:p>
            <a:pPr lvl="1"/>
            <a:r>
              <a:rPr lang="tr-TR" dirty="0">
                <a:latin typeface="Comic Sans MS" pitchFamily="66" charset="0"/>
              </a:rPr>
              <a:t>Görüşmeler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TEKNİKLER</a:t>
            </a: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itchFamily="66" charset="0"/>
              </a:rPr>
              <a:t>Açıklama</a:t>
            </a:r>
          </a:p>
          <a:p>
            <a:r>
              <a:rPr lang="tr-TR" dirty="0">
                <a:latin typeface="Comic Sans MS" pitchFamily="66" charset="0"/>
              </a:rPr>
              <a:t>Gösteri</a:t>
            </a:r>
          </a:p>
          <a:p>
            <a:r>
              <a:rPr lang="tr-TR" dirty="0">
                <a:latin typeface="Comic Sans MS" pitchFamily="66" charset="0"/>
              </a:rPr>
              <a:t>Soru sorma</a:t>
            </a:r>
          </a:p>
          <a:p>
            <a:r>
              <a:rPr lang="tr-TR" dirty="0">
                <a:latin typeface="Comic Sans MS" pitchFamily="66" charset="0"/>
              </a:rPr>
              <a:t>Değerlendirme</a:t>
            </a:r>
          </a:p>
          <a:p>
            <a:r>
              <a:rPr lang="tr-TR" dirty="0">
                <a:latin typeface="Comic Sans MS" pitchFamily="66" charset="0"/>
              </a:rPr>
              <a:t>Sunma</a:t>
            </a:r>
          </a:p>
          <a:p>
            <a:r>
              <a:rPr lang="tr-TR" dirty="0">
                <a:latin typeface="Comic Sans MS" pitchFamily="66" charset="0"/>
              </a:rPr>
              <a:t>Planlama</a:t>
            </a:r>
          </a:p>
          <a:p>
            <a:r>
              <a:rPr lang="tr-TR" dirty="0">
                <a:latin typeface="Comic Sans MS" pitchFamily="66" charset="0"/>
              </a:rPr>
              <a:t>Yönlendirme</a:t>
            </a:r>
          </a:p>
          <a:p>
            <a:pPr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TEMEL KAVRAMLAR</a:t>
            </a: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itchFamily="66" charset="0"/>
              </a:rPr>
              <a:t>Eğitim ortamı</a:t>
            </a:r>
          </a:p>
          <a:p>
            <a:r>
              <a:rPr lang="tr-TR" dirty="0">
                <a:latin typeface="Comic Sans MS" pitchFamily="66" charset="0"/>
              </a:rPr>
              <a:t>Öğretim</a:t>
            </a:r>
          </a:p>
          <a:p>
            <a:r>
              <a:rPr lang="tr-TR" dirty="0">
                <a:latin typeface="Comic Sans MS" pitchFamily="66" charset="0"/>
              </a:rPr>
              <a:t>Öğretim programı</a:t>
            </a:r>
          </a:p>
          <a:p>
            <a:r>
              <a:rPr lang="tr-TR" dirty="0">
                <a:latin typeface="Comic Sans MS" pitchFamily="66" charset="0"/>
              </a:rPr>
              <a:t>Eğitimin amaçları</a:t>
            </a:r>
          </a:p>
          <a:p>
            <a:r>
              <a:rPr lang="tr-TR" dirty="0">
                <a:latin typeface="Comic Sans MS" pitchFamily="66" charset="0"/>
              </a:rPr>
              <a:t>Uyarlanabilir boyut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İLİŞKİLER</a:t>
            </a: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atin typeface="Comic Sans MS" pitchFamily="66" charset="0"/>
              </a:rPr>
              <a:t>Öğretim modelleri</a:t>
            </a:r>
          </a:p>
          <a:p>
            <a:pPr lvl="1"/>
            <a:r>
              <a:rPr lang="tr-TR" dirty="0">
                <a:latin typeface="Comic Sans MS" pitchFamily="66" charset="0"/>
              </a:rPr>
              <a:t>Bilgi işlem</a:t>
            </a:r>
          </a:p>
          <a:p>
            <a:pPr lvl="1"/>
            <a:r>
              <a:rPr lang="tr-TR" dirty="0">
                <a:latin typeface="Comic Sans MS" pitchFamily="66" charset="0"/>
              </a:rPr>
              <a:t>Davranışsal</a:t>
            </a:r>
          </a:p>
          <a:p>
            <a:pPr lvl="1"/>
            <a:r>
              <a:rPr lang="tr-TR" dirty="0">
                <a:latin typeface="Comic Sans MS" pitchFamily="66" charset="0"/>
              </a:rPr>
              <a:t>Sosyal etkileşim</a:t>
            </a:r>
          </a:p>
          <a:p>
            <a:pPr lvl="1"/>
            <a:r>
              <a:rPr lang="tr-TR" dirty="0">
                <a:latin typeface="Comic Sans MS" pitchFamily="66" charset="0"/>
              </a:rPr>
              <a:t>Kişisel</a:t>
            </a:r>
          </a:p>
          <a:p>
            <a:pPr lvl="1"/>
            <a:endParaRPr lang="tr-TR" dirty="0">
              <a:latin typeface="Comic Sans MS" pitchFamily="66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İLİŞKİLER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latin typeface="Comic Sans MS" pitchFamily="66" charset="0"/>
              </a:rPr>
              <a:t>Öğretim stratejileri</a:t>
            </a:r>
          </a:p>
          <a:p>
            <a:pPr lvl="1"/>
            <a:r>
              <a:rPr lang="tr-TR" dirty="0">
                <a:latin typeface="Comic Sans MS" pitchFamily="66" charset="0"/>
              </a:rPr>
              <a:t>Doğrudan</a:t>
            </a:r>
          </a:p>
          <a:p>
            <a:pPr lvl="1"/>
            <a:r>
              <a:rPr lang="tr-TR" dirty="0">
                <a:latin typeface="Comic Sans MS" pitchFamily="66" charset="0"/>
              </a:rPr>
              <a:t>Dolaylı</a:t>
            </a:r>
          </a:p>
          <a:p>
            <a:pPr lvl="1"/>
            <a:r>
              <a:rPr lang="tr-TR" dirty="0">
                <a:latin typeface="Comic Sans MS" pitchFamily="66" charset="0"/>
              </a:rPr>
              <a:t>Etkileşimli</a:t>
            </a:r>
          </a:p>
          <a:p>
            <a:pPr lvl="1"/>
            <a:r>
              <a:rPr lang="tr-TR" dirty="0">
                <a:latin typeface="Comic Sans MS" pitchFamily="66" charset="0"/>
              </a:rPr>
              <a:t>Deneyimsel</a:t>
            </a:r>
          </a:p>
          <a:p>
            <a:pPr lvl="1"/>
            <a:r>
              <a:rPr lang="tr-TR" dirty="0">
                <a:latin typeface="Comic Sans MS" pitchFamily="66" charset="0"/>
              </a:rPr>
              <a:t>Bağımsız çalışma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İLİŞKİLER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>
                <a:latin typeface="Comic Sans MS" pitchFamily="66" charset="0"/>
              </a:rPr>
              <a:t>Öğretim yöntemleri</a:t>
            </a:r>
          </a:p>
          <a:p>
            <a:pPr lvl="1"/>
            <a:r>
              <a:rPr lang="tr-TR" dirty="0">
                <a:latin typeface="Comic Sans MS" pitchFamily="66" charset="0"/>
              </a:rPr>
              <a:t>Sorgulama</a:t>
            </a:r>
          </a:p>
          <a:p>
            <a:pPr lvl="1"/>
            <a:r>
              <a:rPr lang="tr-TR" dirty="0">
                <a:latin typeface="Comic Sans MS" pitchFamily="66" charset="0"/>
              </a:rPr>
              <a:t>Benzetim </a:t>
            </a:r>
          </a:p>
          <a:p>
            <a:pPr lvl="1"/>
            <a:r>
              <a:rPr lang="tr-TR" dirty="0">
                <a:latin typeface="Comic Sans MS" pitchFamily="66" charset="0"/>
              </a:rPr>
              <a:t>Ders verme</a:t>
            </a:r>
          </a:p>
          <a:p>
            <a:pPr lvl="1"/>
            <a:r>
              <a:rPr lang="tr-TR" dirty="0">
                <a:latin typeface="Comic Sans MS" pitchFamily="66" charset="0"/>
              </a:rPr>
              <a:t>Durum çalışması</a:t>
            </a:r>
          </a:p>
          <a:p>
            <a:pPr lvl="1"/>
            <a:r>
              <a:rPr lang="tr-TR" dirty="0">
                <a:latin typeface="Comic Sans MS" pitchFamily="66" charset="0"/>
              </a:rPr>
              <a:t>İşbirliğine dayalı öğrenme/</a:t>
            </a:r>
            <a:r>
              <a:rPr lang="tr-TR" dirty="0" err="1">
                <a:latin typeface="Comic Sans MS" pitchFamily="66" charset="0"/>
              </a:rPr>
              <a:t>kubaşık</a:t>
            </a:r>
            <a:endParaRPr lang="tr-TR" dirty="0">
              <a:latin typeface="Comic Sans MS" pitchFamily="66" charset="0"/>
            </a:endParaRPr>
          </a:p>
          <a:p>
            <a:pPr lvl="1"/>
            <a:r>
              <a:rPr lang="tr-TR" dirty="0">
                <a:latin typeface="Comic Sans MS" pitchFamily="66" charset="0"/>
              </a:rPr>
              <a:t>Öğrenme sözleşmeleri</a:t>
            </a:r>
          </a:p>
          <a:p>
            <a:pPr lvl="1"/>
            <a:r>
              <a:rPr lang="tr-TR" dirty="0">
                <a:latin typeface="Comic Sans MS" pitchFamily="66" charset="0"/>
              </a:rPr>
              <a:t>Görme odaklı</a:t>
            </a:r>
          </a:p>
          <a:p>
            <a:pPr lvl="1"/>
            <a:r>
              <a:rPr lang="tr-TR" dirty="0">
                <a:latin typeface="Comic Sans MS" pitchFamily="66" charset="0"/>
              </a:rPr>
              <a:t>Tartışma</a:t>
            </a:r>
          </a:p>
          <a:p>
            <a:pPr lvl="1">
              <a:buNone/>
            </a:pP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İLİŞKİLER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>
                <a:latin typeface="Comic Sans MS" pitchFamily="66" charset="0"/>
              </a:rPr>
              <a:t>Öğretim becerileri</a:t>
            </a:r>
          </a:p>
          <a:p>
            <a:pPr lvl="1"/>
            <a:r>
              <a:rPr lang="tr-TR" dirty="0">
                <a:latin typeface="Comic Sans MS" pitchFamily="66" charset="0"/>
              </a:rPr>
              <a:t>Planlama </a:t>
            </a:r>
          </a:p>
          <a:p>
            <a:pPr lvl="1"/>
            <a:r>
              <a:rPr lang="tr-TR" dirty="0">
                <a:latin typeface="Comic Sans MS" pitchFamily="66" charset="0"/>
              </a:rPr>
              <a:t>Sunum</a:t>
            </a:r>
          </a:p>
          <a:p>
            <a:pPr lvl="1"/>
            <a:r>
              <a:rPr lang="tr-TR" dirty="0">
                <a:latin typeface="Comic Sans MS" pitchFamily="66" charset="0"/>
              </a:rPr>
              <a:t>Değerlendirme</a:t>
            </a:r>
          </a:p>
          <a:p>
            <a:pPr lvl="1"/>
            <a:r>
              <a:rPr lang="tr-TR" dirty="0">
                <a:latin typeface="Comic Sans MS" pitchFamily="66" charset="0"/>
              </a:rPr>
              <a:t>Yönlendirme</a:t>
            </a:r>
          </a:p>
          <a:p>
            <a:pPr lvl="1"/>
            <a:r>
              <a:rPr lang="tr-TR" dirty="0">
                <a:latin typeface="Comic Sans MS" pitchFamily="66" charset="0"/>
              </a:rPr>
              <a:t>Soru sorma</a:t>
            </a:r>
          </a:p>
          <a:p>
            <a:pPr lvl="1"/>
            <a:r>
              <a:rPr lang="tr-TR" dirty="0">
                <a:latin typeface="Comic Sans MS" pitchFamily="66" charset="0"/>
              </a:rPr>
              <a:t>Gösteri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KAPSAMLAR</a:t>
            </a: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itchFamily="66" charset="0"/>
              </a:rPr>
              <a:t>Modüller</a:t>
            </a:r>
          </a:p>
          <a:p>
            <a:r>
              <a:rPr lang="tr-TR" dirty="0">
                <a:latin typeface="Comic Sans MS" pitchFamily="66" charset="0"/>
              </a:rPr>
              <a:t>Stratejiler</a:t>
            </a:r>
          </a:p>
          <a:p>
            <a:r>
              <a:rPr lang="tr-TR" dirty="0">
                <a:latin typeface="Comic Sans MS" pitchFamily="66" charset="0"/>
              </a:rPr>
              <a:t>Yöntemler</a:t>
            </a:r>
          </a:p>
          <a:p>
            <a:r>
              <a:rPr lang="tr-TR" dirty="0">
                <a:latin typeface="Comic Sans MS" pitchFamily="66" charset="0"/>
              </a:rPr>
              <a:t>Beceriler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STRATEJİLER</a:t>
            </a: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Comic Sans MS" pitchFamily="66" charset="0"/>
              </a:rPr>
              <a:t>Doğrudan öğretim</a:t>
            </a:r>
          </a:p>
          <a:p>
            <a:r>
              <a:rPr lang="tr-TR" dirty="0">
                <a:latin typeface="Comic Sans MS" pitchFamily="66" charset="0"/>
              </a:rPr>
              <a:t>Dolaylı öğretim</a:t>
            </a:r>
          </a:p>
          <a:p>
            <a:r>
              <a:rPr lang="tr-TR" dirty="0">
                <a:latin typeface="Comic Sans MS" pitchFamily="66" charset="0"/>
              </a:rPr>
              <a:t>Deneyimsel öğrenme</a:t>
            </a:r>
          </a:p>
          <a:p>
            <a:r>
              <a:rPr lang="tr-TR" dirty="0">
                <a:latin typeface="Comic Sans MS" pitchFamily="66" charset="0"/>
              </a:rPr>
              <a:t>Bağımsız çalışma</a:t>
            </a:r>
          </a:p>
          <a:p>
            <a:r>
              <a:rPr lang="tr-TR" dirty="0">
                <a:latin typeface="Comic Sans MS" pitchFamily="66" charset="0"/>
              </a:rPr>
              <a:t>Etkileşimli öğrenme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Comic Sans MS" pitchFamily="66" charset="0"/>
              </a:rPr>
              <a:t>YÖNTEMLER</a:t>
            </a: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>
                <a:latin typeface="Comic Sans MS" pitchFamily="66" charset="0"/>
              </a:rPr>
              <a:t>Doğrudan öğretim</a:t>
            </a:r>
          </a:p>
          <a:p>
            <a:pPr lvl="1"/>
            <a:r>
              <a:rPr lang="tr-TR" dirty="0">
                <a:latin typeface="Comic Sans MS" pitchFamily="66" charset="0"/>
              </a:rPr>
              <a:t>Yapılandırılmış gözden geçirme</a:t>
            </a:r>
          </a:p>
          <a:p>
            <a:pPr lvl="1"/>
            <a:r>
              <a:rPr lang="tr-TR" dirty="0">
                <a:latin typeface="Comic Sans MS" pitchFamily="66" charset="0"/>
              </a:rPr>
              <a:t>Açık öğretim</a:t>
            </a:r>
          </a:p>
          <a:p>
            <a:pPr lvl="1"/>
            <a:r>
              <a:rPr lang="tr-TR" dirty="0">
                <a:latin typeface="Comic Sans MS" pitchFamily="66" charset="0"/>
              </a:rPr>
              <a:t>Tam öğrenme dersi</a:t>
            </a:r>
          </a:p>
          <a:p>
            <a:pPr lvl="1"/>
            <a:r>
              <a:rPr lang="tr-TR" dirty="0">
                <a:latin typeface="Comic Sans MS" pitchFamily="66" charset="0"/>
              </a:rPr>
              <a:t>Alıştırma ve uygulama</a:t>
            </a:r>
          </a:p>
          <a:p>
            <a:pPr lvl="1"/>
            <a:r>
              <a:rPr lang="tr-TR" dirty="0">
                <a:latin typeface="Comic Sans MS" pitchFamily="66" charset="0"/>
              </a:rPr>
              <a:t>Karşılaştır ve kıyasla</a:t>
            </a:r>
          </a:p>
          <a:p>
            <a:pPr lvl="1"/>
            <a:r>
              <a:rPr lang="tr-TR" dirty="0">
                <a:latin typeface="Comic Sans MS" pitchFamily="66" charset="0"/>
              </a:rPr>
              <a:t>Didaktik sorular</a:t>
            </a:r>
          </a:p>
          <a:p>
            <a:pPr lvl="1"/>
            <a:r>
              <a:rPr lang="tr-TR" dirty="0">
                <a:latin typeface="Comic Sans MS" pitchFamily="66" charset="0"/>
              </a:rPr>
              <a:t>Gösteriler</a:t>
            </a:r>
          </a:p>
          <a:p>
            <a:pPr lvl="1"/>
            <a:r>
              <a:rPr lang="tr-TR" dirty="0">
                <a:latin typeface="Comic Sans MS" pitchFamily="66" charset="0"/>
              </a:rPr>
              <a:t>Kılavuzlanmış okuma, dinleme, yazma</a:t>
            </a:r>
          </a:p>
          <a:p>
            <a:pPr lvl="1"/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zinti">
  <a:themeElements>
    <a:clrScheme name="Gezinti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Gezint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ezinti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</TotalTime>
  <Words>195</Words>
  <Application>Microsoft Office PowerPoint</Application>
  <PresentationFormat>Ekran Gösterisi (4:3)</PresentationFormat>
  <Paragraphs>111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Comic Sans MS</vt:lpstr>
      <vt:lpstr>Franklin Gothic Book</vt:lpstr>
      <vt:lpstr>Franklin Gothic Medium</vt:lpstr>
      <vt:lpstr>Wingdings 2</vt:lpstr>
      <vt:lpstr>Gezinti</vt:lpstr>
      <vt:lpstr>ÖZEL ÖĞRETİM  YÖNTEMLERİ STRATEJİ VE YÖNTEM</vt:lpstr>
      <vt:lpstr>TEMEL KAVRAMLAR</vt:lpstr>
      <vt:lpstr>İLİŞKİLER</vt:lpstr>
      <vt:lpstr>İLİŞKİLER</vt:lpstr>
      <vt:lpstr>İLİŞKİLER</vt:lpstr>
      <vt:lpstr>İLİŞKİLER</vt:lpstr>
      <vt:lpstr>KAPSAMLAR</vt:lpstr>
      <vt:lpstr>STRATEJİLER</vt:lpstr>
      <vt:lpstr>YÖNTEMLER</vt:lpstr>
      <vt:lpstr>YÖNTEMLER</vt:lpstr>
      <vt:lpstr>YÖNTEMLER</vt:lpstr>
      <vt:lpstr>YÖNTEMLER</vt:lpstr>
      <vt:lpstr>YÖNTEMLER</vt:lpstr>
      <vt:lpstr>TEKNİKLER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ÖZEL ÖĞRETİM YÖNTEMLERİ STRATEJİ VE YÖNTEM</dc:title>
  <dc:creator>AYŞENUR</dc:creator>
  <cp:lastModifiedBy>bilgi</cp:lastModifiedBy>
  <cp:revision>7</cp:revision>
  <dcterms:created xsi:type="dcterms:W3CDTF">2014-03-05T20:25:07Z</dcterms:created>
  <dcterms:modified xsi:type="dcterms:W3CDTF">2020-05-10T19:20:11Z</dcterms:modified>
</cp:coreProperties>
</file>