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4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653" autoAdjust="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15F5F-D72B-48B3-903B-D0C6E9C2527B}" type="doc">
      <dgm:prSet loTypeId="urn:microsoft.com/office/officeart/2005/8/layout/cycle3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tr-TR"/>
        </a:p>
      </dgm:t>
    </dgm:pt>
    <dgm:pt modelId="{7C298D2A-79B9-411D-BE3E-7FF2D49D1BDC}">
      <dgm:prSet phldrT="[Metin]"/>
      <dgm:spPr/>
      <dgm:t>
        <a:bodyPr/>
        <a:lstStyle/>
        <a:p>
          <a:r>
            <a:rPr lang="tr-TR" dirty="0" smtClean="0"/>
            <a:t>Çocuk</a:t>
          </a:r>
          <a:endParaRPr lang="tr-TR" dirty="0"/>
        </a:p>
      </dgm:t>
    </dgm:pt>
    <dgm:pt modelId="{AD4A95E1-51D1-420C-9F7E-EB07165F9DDB}" type="parTrans" cxnId="{24A5D514-CB82-46CD-A0F6-E1CD07B822CF}">
      <dgm:prSet/>
      <dgm:spPr/>
      <dgm:t>
        <a:bodyPr/>
        <a:lstStyle/>
        <a:p>
          <a:endParaRPr lang="tr-TR"/>
        </a:p>
      </dgm:t>
    </dgm:pt>
    <dgm:pt modelId="{03484D8B-560C-470B-B512-618D1079CD7C}" type="sibTrans" cxnId="{24A5D514-CB82-46CD-A0F6-E1CD07B822CF}">
      <dgm:prSet/>
      <dgm:spPr/>
      <dgm:t>
        <a:bodyPr/>
        <a:lstStyle/>
        <a:p>
          <a:endParaRPr lang="tr-TR"/>
        </a:p>
      </dgm:t>
    </dgm:pt>
    <dgm:pt modelId="{1012928C-71D1-4D60-9D08-C49BF8286F34}">
      <dgm:prSet phldrT="[Metin]"/>
      <dgm:spPr/>
      <dgm:t>
        <a:bodyPr/>
        <a:lstStyle/>
        <a:p>
          <a:r>
            <a:rPr lang="tr-TR" dirty="0" err="1" smtClean="0"/>
            <a:t>Puberta</a:t>
          </a:r>
          <a:endParaRPr lang="tr-TR" dirty="0"/>
        </a:p>
      </dgm:t>
    </dgm:pt>
    <dgm:pt modelId="{63C79961-24F8-4A39-866A-E2B8111A2D4B}" type="parTrans" cxnId="{85E2BF7F-6689-4AB1-AC66-5C2F29F6F88D}">
      <dgm:prSet/>
      <dgm:spPr/>
      <dgm:t>
        <a:bodyPr/>
        <a:lstStyle/>
        <a:p>
          <a:endParaRPr lang="tr-TR"/>
        </a:p>
      </dgm:t>
    </dgm:pt>
    <dgm:pt modelId="{67BD08EF-2F9D-422E-BAC4-067F9CC9E459}" type="sibTrans" cxnId="{85E2BF7F-6689-4AB1-AC66-5C2F29F6F88D}">
      <dgm:prSet/>
      <dgm:spPr/>
      <dgm:t>
        <a:bodyPr/>
        <a:lstStyle/>
        <a:p>
          <a:endParaRPr lang="tr-TR"/>
        </a:p>
      </dgm:t>
    </dgm:pt>
    <dgm:pt modelId="{7E861CBF-1B7B-4A06-949E-5528F8539D42}">
      <dgm:prSet phldrT="[Metin]"/>
      <dgm:spPr/>
      <dgm:t>
        <a:bodyPr/>
        <a:lstStyle/>
        <a:p>
          <a:r>
            <a:rPr lang="tr-TR" dirty="0" smtClean="0"/>
            <a:t>Genç</a:t>
          </a:r>
          <a:endParaRPr lang="tr-TR" dirty="0"/>
        </a:p>
      </dgm:t>
    </dgm:pt>
    <dgm:pt modelId="{BD6FCD16-2BB5-4607-BCA4-43B91A123225}" type="parTrans" cxnId="{27BB0FB4-3577-4C61-BA98-5827BA3761E0}">
      <dgm:prSet/>
      <dgm:spPr/>
      <dgm:t>
        <a:bodyPr/>
        <a:lstStyle/>
        <a:p>
          <a:endParaRPr lang="tr-TR"/>
        </a:p>
      </dgm:t>
    </dgm:pt>
    <dgm:pt modelId="{7E46FE1A-A344-443F-901B-6053BB6FD115}" type="sibTrans" cxnId="{27BB0FB4-3577-4C61-BA98-5827BA3761E0}">
      <dgm:prSet/>
      <dgm:spPr/>
      <dgm:t>
        <a:bodyPr/>
        <a:lstStyle/>
        <a:p>
          <a:endParaRPr lang="tr-TR"/>
        </a:p>
      </dgm:t>
    </dgm:pt>
    <dgm:pt modelId="{BE8FB043-F524-45AF-ACD9-6393453ACF05}">
      <dgm:prSet phldrT="[Metin]"/>
      <dgm:spPr/>
      <dgm:t>
        <a:bodyPr/>
        <a:lstStyle/>
        <a:p>
          <a:r>
            <a:rPr lang="tr-TR" dirty="0" smtClean="0"/>
            <a:t>Erişkin</a:t>
          </a:r>
          <a:endParaRPr lang="tr-TR" dirty="0"/>
        </a:p>
      </dgm:t>
    </dgm:pt>
    <dgm:pt modelId="{FA0F921D-5FA4-4B0B-A0F2-12EA6EA9F107}" type="parTrans" cxnId="{E296DF70-4725-4F14-9B36-3FB041ED72A8}">
      <dgm:prSet/>
      <dgm:spPr/>
      <dgm:t>
        <a:bodyPr/>
        <a:lstStyle/>
        <a:p>
          <a:endParaRPr lang="tr-TR"/>
        </a:p>
      </dgm:t>
    </dgm:pt>
    <dgm:pt modelId="{75BBD18F-2ECB-45FA-9F53-DF962C6F0279}" type="sibTrans" cxnId="{E296DF70-4725-4F14-9B36-3FB041ED72A8}">
      <dgm:prSet/>
      <dgm:spPr/>
      <dgm:t>
        <a:bodyPr/>
        <a:lstStyle/>
        <a:p>
          <a:endParaRPr lang="tr-TR"/>
        </a:p>
      </dgm:t>
    </dgm:pt>
    <dgm:pt modelId="{66872FEF-70DA-4A27-90B4-5C8CCE5A2F64}">
      <dgm:prSet phldrT="[Metin]"/>
      <dgm:spPr/>
      <dgm:t>
        <a:bodyPr/>
        <a:lstStyle/>
        <a:p>
          <a:r>
            <a:rPr lang="tr-TR" dirty="0" smtClean="0"/>
            <a:t>Yaşlı</a:t>
          </a:r>
          <a:endParaRPr lang="tr-TR" dirty="0"/>
        </a:p>
      </dgm:t>
    </dgm:pt>
    <dgm:pt modelId="{5901BAE9-52C3-4BAC-B658-C0CDF604AC6D}" type="parTrans" cxnId="{66926F4A-43BE-4B6A-91DA-F5B224C7558B}">
      <dgm:prSet/>
      <dgm:spPr/>
      <dgm:t>
        <a:bodyPr/>
        <a:lstStyle/>
        <a:p>
          <a:endParaRPr lang="tr-TR"/>
        </a:p>
      </dgm:t>
    </dgm:pt>
    <dgm:pt modelId="{375CF3BC-27A4-475F-975A-976B1BBC4F74}" type="sibTrans" cxnId="{66926F4A-43BE-4B6A-91DA-F5B224C7558B}">
      <dgm:prSet/>
      <dgm:spPr/>
      <dgm:t>
        <a:bodyPr/>
        <a:lstStyle/>
        <a:p>
          <a:endParaRPr lang="tr-TR"/>
        </a:p>
      </dgm:t>
    </dgm:pt>
    <dgm:pt modelId="{DCCBE26F-4DF7-4405-9C39-E5ADC2AE0BAE}" type="pres">
      <dgm:prSet presAssocID="{B0315F5F-D72B-48B3-903B-D0C6E9C252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D8CB53D-C01B-4AC7-A25B-E1C7A4CC5FF3}" type="pres">
      <dgm:prSet presAssocID="{B0315F5F-D72B-48B3-903B-D0C6E9C2527B}" presName="cycle" presStyleCnt="0"/>
      <dgm:spPr/>
    </dgm:pt>
    <dgm:pt modelId="{B8078516-F6E6-42EA-8D15-4B1A41C7B9BE}" type="pres">
      <dgm:prSet presAssocID="{7C298D2A-79B9-411D-BE3E-7FF2D49D1BD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66F99A-00C4-412F-81E7-6E6A39161B7A}" type="pres">
      <dgm:prSet presAssocID="{03484D8B-560C-470B-B512-618D1079CD7C}" presName="sibTransFirstNode" presStyleLbl="bgShp" presStyleIdx="0" presStyleCnt="1"/>
      <dgm:spPr/>
      <dgm:t>
        <a:bodyPr/>
        <a:lstStyle/>
        <a:p>
          <a:endParaRPr lang="tr-TR"/>
        </a:p>
      </dgm:t>
    </dgm:pt>
    <dgm:pt modelId="{D640FFE0-AE17-4FB1-83D8-BD16BBA39213}" type="pres">
      <dgm:prSet presAssocID="{1012928C-71D1-4D60-9D08-C49BF8286F3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776131-C77D-48B0-B75A-918A64D6395E}" type="pres">
      <dgm:prSet presAssocID="{7E861CBF-1B7B-4A06-949E-5528F8539D4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E41A27-688D-41B1-825B-BB961BFC0E26}" type="pres">
      <dgm:prSet presAssocID="{BE8FB043-F524-45AF-ACD9-6393453ACF05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FF3C28-088B-4A28-B05C-8EB40C32CC37}" type="pres">
      <dgm:prSet presAssocID="{66872FEF-70DA-4A27-90B4-5C8CCE5A2F64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5E2BF7F-6689-4AB1-AC66-5C2F29F6F88D}" srcId="{B0315F5F-D72B-48B3-903B-D0C6E9C2527B}" destId="{1012928C-71D1-4D60-9D08-C49BF8286F34}" srcOrd="1" destOrd="0" parTransId="{63C79961-24F8-4A39-866A-E2B8111A2D4B}" sibTransId="{67BD08EF-2F9D-422E-BAC4-067F9CC9E459}"/>
    <dgm:cxn modelId="{7171E0BF-032A-4FA0-BA48-73F03801F984}" type="presOf" srcId="{BE8FB043-F524-45AF-ACD9-6393453ACF05}" destId="{9BE41A27-688D-41B1-825B-BB961BFC0E26}" srcOrd="0" destOrd="0" presId="urn:microsoft.com/office/officeart/2005/8/layout/cycle3"/>
    <dgm:cxn modelId="{66F98CE6-CDEC-46B5-A55C-1EDAFF5417F4}" type="presOf" srcId="{03484D8B-560C-470B-B512-618D1079CD7C}" destId="{D466F99A-00C4-412F-81E7-6E6A39161B7A}" srcOrd="0" destOrd="0" presId="urn:microsoft.com/office/officeart/2005/8/layout/cycle3"/>
    <dgm:cxn modelId="{87D90AF8-215E-4BFF-B318-A857A65B1A3E}" type="presOf" srcId="{7E861CBF-1B7B-4A06-949E-5528F8539D42}" destId="{37776131-C77D-48B0-B75A-918A64D6395E}" srcOrd="0" destOrd="0" presId="urn:microsoft.com/office/officeart/2005/8/layout/cycle3"/>
    <dgm:cxn modelId="{24A5D514-CB82-46CD-A0F6-E1CD07B822CF}" srcId="{B0315F5F-D72B-48B3-903B-D0C6E9C2527B}" destId="{7C298D2A-79B9-411D-BE3E-7FF2D49D1BDC}" srcOrd="0" destOrd="0" parTransId="{AD4A95E1-51D1-420C-9F7E-EB07165F9DDB}" sibTransId="{03484D8B-560C-470B-B512-618D1079CD7C}"/>
    <dgm:cxn modelId="{56F1EC39-0160-4991-8505-6FF5907346D5}" type="presOf" srcId="{7C298D2A-79B9-411D-BE3E-7FF2D49D1BDC}" destId="{B8078516-F6E6-42EA-8D15-4B1A41C7B9BE}" srcOrd="0" destOrd="0" presId="urn:microsoft.com/office/officeart/2005/8/layout/cycle3"/>
    <dgm:cxn modelId="{66926F4A-43BE-4B6A-91DA-F5B224C7558B}" srcId="{B0315F5F-D72B-48B3-903B-D0C6E9C2527B}" destId="{66872FEF-70DA-4A27-90B4-5C8CCE5A2F64}" srcOrd="4" destOrd="0" parTransId="{5901BAE9-52C3-4BAC-B658-C0CDF604AC6D}" sibTransId="{375CF3BC-27A4-475F-975A-976B1BBC4F74}"/>
    <dgm:cxn modelId="{33DADDF3-1BC3-4E9F-A411-24A413D863D2}" type="presOf" srcId="{1012928C-71D1-4D60-9D08-C49BF8286F34}" destId="{D640FFE0-AE17-4FB1-83D8-BD16BBA39213}" srcOrd="0" destOrd="0" presId="urn:microsoft.com/office/officeart/2005/8/layout/cycle3"/>
    <dgm:cxn modelId="{27BB0FB4-3577-4C61-BA98-5827BA3761E0}" srcId="{B0315F5F-D72B-48B3-903B-D0C6E9C2527B}" destId="{7E861CBF-1B7B-4A06-949E-5528F8539D42}" srcOrd="2" destOrd="0" parTransId="{BD6FCD16-2BB5-4607-BCA4-43B91A123225}" sibTransId="{7E46FE1A-A344-443F-901B-6053BB6FD115}"/>
    <dgm:cxn modelId="{B105EAAF-95C9-427C-B7F5-29AED57767E9}" type="presOf" srcId="{B0315F5F-D72B-48B3-903B-D0C6E9C2527B}" destId="{DCCBE26F-4DF7-4405-9C39-E5ADC2AE0BAE}" srcOrd="0" destOrd="0" presId="urn:microsoft.com/office/officeart/2005/8/layout/cycle3"/>
    <dgm:cxn modelId="{07C27D95-939E-4A41-93B9-54DF4562AD45}" type="presOf" srcId="{66872FEF-70DA-4A27-90B4-5C8CCE5A2F64}" destId="{59FF3C28-088B-4A28-B05C-8EB40C32CC37}" srcOrd="0" destOrd="0" presId="urn:microsoft.com/office/officeart/2005/8/layout/cycle3"/>
    <dgm:cxn modelId="{E296DF70-4725-4F14-9B36-3FB041ED72A8}" srcId="{B0315F5F-D72B-48B3-903B-D0C6E9C2527B}" destId="{BE8FB043-F524-45AF-ACD9-6393453ACF05}" srcOrd="3" destOrd="0" parTransId="{FA0F921D-5FA4-4B0B-A0F2-12EA6EA9F107}" sibTransId="{75BBD18F-2ECB-45FA-9F53-DF962C6F0279}"/>
    <dgm:cxn modelId="{B1AD7D3D-E89A-461B-8F5F-087DF61C0E88}" type="presParOf" srcId="{DCCBE26F-4DF7-4405-9C39-E5ADC2AE0BAE}" destId="{CD8CB53D-C01B-4AC7-A25B-E1C7A4CC5FF3}" srcOrd="0" destOrd="0" presId="urn:microsoft.com/office/officeart/2005/8/layout/cycle3"/>
    <dgm:cxn modelId="{5D399B68-5049-4254-B3B0-2BF0D2C9E502}" type="presParOf" srcId="{CD8CB53D-C01B-4AC7-A25B-E1C7A4CC5FF3}" destId="{B8078516-F6E6-42EA-8D15-4B1A41C7B9BE}" srcOrd="0" destOrd="0" presId="urn:microsoft.com/office/officeart/2005/8/layout/cycle3"/>
    <dgm:cxn modelId="{E7223A5B-795F-45AA-9F85-11ADBF14EDD6}" type="presParOf" srcId="{CD8CB53D-C01B-4AC7-A25B-E1C7A4CC5FF3}" destId="{D466F99A-00C4-412F-81E7-6E6A39161B7A}" srcOrd="1" destOrd="0" presId="urn:microsoft.com/office/officeart/2005/8/layout/cycle3"/>
    <dgm:cxn modelId="{E4B37B99-BB0B-4931-9C98-ECDE0C55729A}" type="presParOf" srcId="{CD8CB53D-C01B-4AC7-A25B-E1C7A4CC5FF3}" destId="{D640FFE0-AE17-4FB1-83D8-BD16BBA39213}" srcOrd="2" destOrd="0" presId="urn:microsoft.com/office/officeart/2005/8/layout/cycle3"/>
    <dgm:cxn modelId="{EFB897B1-405E-4827-9351-F0618724ADE5}" type="presParOf" srcId="{CD8CB53D-C01B-4AC7-A25B-E1C7A4CC5FF3}" destId="{37776131-C77D-48B0-B75A-918A64D6395E}" srcOrd="3" destOrd="0" presId="urn:microsoft.com/office/officeart/2005/8/layout/cycle3"/>
    <dgm:cxn modelId="{E44DDF5E-190D-471E-BCFC-3178FC87FC84}" type="presParOf" srcId="{CD8CB53D-C01B-4AC7-A25B-E1C7A4CC5FF3}" destId="{9BE41A27-688D-41B1-825B-BB961BFC0E26}" srcOrd="4" destOrd="0" presId="urn:microsoft.com/office/officeart/2005/8/layout/cycle3"/>
    <dgm:cxn modelId="{88C837FE-4C41-481B-9DFC-7154BE4A6759}" type="presParOf" srcId="{CD8CB53D-C01B-4AC7-A25B-E1C7A4CC5FF3}" destId="{59FF3C28-088B-4A28-B05C-8EB40C32CC37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05.01.2017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05.01.2017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05.01.2017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05.01.2017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05.01.2017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05.01.2017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05.01.2017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05.01.2017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05.01.2017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05.01.2017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05.01.2017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05.01.2017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285852" y="2000240"/>
            <a:ext cx="7406640" cy="1472184"/>
          </a:xfrm>
        </p:spPr>
        <p:txBody>
          <a:bodyPr/>
          <a:lstStyle/>
          <a:p>
            <a:r>
              <a:rPr lang="tr-TR" dirty="0" smtClean="0"/>
              <a:t>Yaşlanmanın </a:t>
            </a:r>
            <a:r>
              <a:rPr lang="tr-TR" dirty="0" err="1" smtClean="0"/>
              <a:t>Periodonsiyum</a:t>
            </a:r>
            <a:r>
              <a:rPr lang="tr-TR" dirty="0" smtClean="0"/>
              <a:t> Üzerine Etkileri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7406640" cy="1752600"/>
          </a:xfrm>
        </p:spPr>
        <p:txBody>
          <a:bodyPr/>
          <a:lstStyle/>
          <a:p>
            <a:r>
              <a:rPr lang="tr-TR" dirty="0" smtClean="0"/>
              <a:t>				Prof Dr Adnan TEZEL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Periodontal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ligament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2400" dirty="0" smtClean="0"/>
              <a:t>Yaşlanmaya bağlı olarak </a:t>
            </a:r>
            <a:r>
              <a:rPr lang="tr-TR" sz="2400" dirty="0" err="1" smtClean="0"/>
              <a:t>periodontal</a:t>
            </a:r>
            <a:r>
              <a:rPr lang="tr-TR" sz="2400" dirty="0" smtClean="0"/>
              <a:t> </a:t>
            </a:r>
            <a:r>
              <a:rPr lang="tr-TR" sz="2400" dirty="0" err="1" smtClean="0"/>
              <a:t>ligamentte</a:t>
            </a:r>
            <a:r>
              <a:rPr lang="tr-TR" sz="2400" dirty="0" smtClean="0"/>
              <a:t> ortaya çıkan değişiklikler, dişeti bağ dokusunda görülen değişikliklere paraleldir. </a:t>
            </a:r>
          </a:p>
          <a:p>
            <a:r>
              <a:rPr lang="tr-TR" sz="2400" dirty="0" err="1" smtClean="0"/>
              <a:t>Periodontal</a:t>
            </a:r>
            <a:r>
              <a:rPr lang="tr-TR" sz="2400" dirty="0" smtClean="0"/>
              <a:t> </a:t>
            </a:r>
            <a:r>
              <a:rPr lang="tr-TR" sz="2400" dirty="0" err="1" smtClean="0"/>
              <a:t>ligament</a:t>
            </a:r>
            <a:r>
              <a:rPr lang="tr-TR" sz="2400" dirty="0" smtClean="0"/>
              <a:t> liflerinin kalınlığı ve elastik liflerin sayısı artar, lifler arası mesafe, </a:t>
            </a:r>
            <a:r>
              <a:rPr lang="tr-TR" sz="2400" dirty="0" err="1" smtClean="0"/>
              <a:t>fibroblastların</a:t>
            </a:r>
            <a:r>
              <a:rPr lang="tr-TR" sz="2400" dirty="0" smtClean="0"/>
              <a:t> sayıları ve organik </a:t>
            </a:r>
            <a:r>
              <a:rPr lang="tr-TR" sz="2400" dirty="0" err="1" smtClean="0"/>
              <a:t>matriks</a:t>
            </a:r>
            <a:r>
              <a:rPr lang="tr-TR" sz="2400" dirty="0" smtClean="0"/>
              <a:t> yapımı azalır. 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Sement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sz="2400" dirty="0" err="1" smtClean="0"/>
              <a:t>Sement</a:t>
            </a:r>
            <a:r>
              <a:rPr lang="tr-TR" sz="2400" dirty="0" smtClean="0"/>
              <a:t> kalınlığı yaşla birlikte artar. </a:t>
            </a:r>
          </a:p>
          <a:p>
            <a:r>
              <a:rPr lang="tr-TR" sz="2400" dirty="0" smtClean="0"/>
              <a:t>Bu artış 5-10 katına ulaşabilir. </a:t>
            </a:r>
          </a:p>
          <a:p>
            <a:r>
              <a:rPr lang="tr-TR" sz="2400" dirty="0" smtClean="0"/>
              <a:t>Bu bulgu şaşırtıcı değildir. Çünkü diş sürmesinden sonra da </a:t>
            </a:r>
            <a:r>
              <a:rPr lang="tr-TR" sz="2400" dirty="0" err="1" smtClean="0"/>
              <a:t>sement</a:t>
            </a:r>
            <a:r>
              <a:rPr lang="tr-TR" sz="2400" dirty="0" smtClean="0"/>
              <a:t> </a:t>
            </a:r>
            <a:r>
              <a:rPr lang="tr-TR" sz="2400" dirty="0" err="1" smtClean="0"/>
              <a:t>depozisyonu</a:t>
            </a:r>
            <a:r>
              <a:rPr lang="tr-TR" sz="2400" dirty="0" smtClean="0"/>
              <a:t> devam eder. </a:t>
            </a:r>
          </a:p>
          <a:p>
            <a:r>
              <a:rPr lang="tr-TR" sz="2400" dirty="0" err="1" smtClean="0"/>
              <a:t>Sement</a:t>
            </a:r>
            <a:r>
              <a:rPr lang="tr-TR" sz="2400" dirty="0" smtClean="0"/>
              <a:t> kalınlaşması </a:t>
            </a:r>
            <a:r>
              <a:rPr lang="tr-TR" sz="2400" dirty="0" err="1" smtClean="0"/>
              <a:t>apikal</a:t>
            </a:r>
            <a:r>
              <a:rPr lang="tr-TR" sz="2400" dirty="0" smtClean="0"/>
              <a:t> ve </a:t>
            </a:r>
            <a:r>
              <a:rPr lang="tr-TR" sz="2400" dirty="0" err="1" smtClean="0"/>
              <a:t>lingualde</a:t>
            </a:r>
            <a:r>
              <a:rPr lang="tr-TR" sz="2400" dirty="0" smtClean="0"/>
              <a:t> en fazladır. 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57290" y="1214422"/>
            <a:ext cx="7498080" cy="1143000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Periodontal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ligament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45920" y="3286124"/>
            <a:ext cx="7498080" cy="4800600"/>
          </a:xfrm>
        </p:spPr>
        <p:txBody>
          <a:bodyPr/>
          <a:lstStyle/>
          <a:p>
            <a:r>
              <a:rPr lang="tr-TR" sz="2400" dirty="0" smtClean="0"/>
              <a:t>Damarlanma azalması</a:t>
            </a:r>
          </a:p>
          <a:p>
            <a:r>
              <a:rPr lang="tr-TR" sz="2400" dirty="0" err="1" smtClean="0"/>
              <a:t>Mitotik</a:t>
            </a:r>
            <a:r>
              <a:rPr lang="tr-TR" sz="2400" dirty="0" smtClean="0"/>
              <a:t> aktivite azalması</a:t>
            </a:r>
          </a:p>
          <a:p>
            <a:r>
              <a:rPr lang="tr-TR" sz="2400" dirty="0" err="1" smtClean="0"/>
              <a:t>Fibroblast</a:t>
            </a:r>
            <a:r>
              <a:rPr lang="tr-TR" sz="2400" dirty="0" smtClean="0"/>
              <a:t> azalması(</a:t>
            </a:r>
            <a:r>
              <a:rPr lang="tr-TR" sz="2400" dirty="0" err="1" smtClean="0"/>
              <a:t>kollagen</a:t>
            </a:r>
            <a:r>
              <a:rPr lang="tr-TR" sz="2400" dirty="0" smtClean="0"/>
              <a:t>)</a:t>
            </a:r>
          </a:p>
          <a:p>
            <a:r>
              <a:rPr lang="tr-TR" sz="2400" dirty="0" smtClean="0"/>
              <a:t>Elastik lif artışı</a:t>
            </a:r>
          </a:p>
          <a:p>
            <a:r>
              <a:rPr lang="tr-TR" sz="2400" dirty="0" smtClean="0"/>
              <a:t>Genişlikte artma ,azalma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Alveoler</a:t>
            </a:r>
            <a:r>
              <a:rPr lang="tr-TR" b="1" dirty="0" smtClean="0">
                <a:solidFill>
                  <a:srgbClr val="FF0000"/>
                </a:solidFill>
              </a:rPr>
              <a:t> kemik</a:t>
            </a:r>
          </a:p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Yaşlanmaya</a:t>
            </a:r>
            <a:r>
              <a:rPr lang="en-US" sz="2400" dirty="0" smtClean="0"/>
              <a:t> </a:t>
            </a:r>
            <a:r>
              <a:rPr lang="en-US" sz="2400" dirty="0" err="1" smtClean="0"/>
              <a:t>bağlı</a:t>
            </a:r>
            <a:r>
              <a:rPr lang="en-US" sz="2400" dirty="0" smtClean="0"/>
              <a:t> </a:t>
            </a:r>
            <a:r>
              <a:rPr lang="en-US" sz="2400" dirty="0" err="1" smtClean="0"/>
              <a:t>alveoler</a:t>
            </a:r>
            <a:r>
              <a:rPr lang="en-US" sz="2400" dirty="0" smtClean="0"/>
              <a:t> </a:t>
            </a:r>
            <a:r>
              <a:rPr lang="en-US" sz="2400" dirty="0" err="1" smtClean="0"/>
              <a:t>kemikte</a:t>
            </a:r>
            <a:r>
              <a:rPr lang="en-US" sz="2400" dirty="0" smtClean="0"/>
              <a:t> </a:t>
            </a:r>
            <a:r>
              <a:rPr lang="en-US" sz="2400" dirty="0" err="1" smtClean="0"/>
              <a:t>görülen</a:t>
            </a:r>
            <a:r>
              <a:rPr lang="en-US" sz="2400" dirty="0" smtClean="0"/>
              <a:t> </a:t>
            </a:r>
            <a:r>
              <a:rPr lang="en-US" sz="2400" dirty="0" err="1" smtClean="0"/>
              <a:t>değişiklikler</a:t>
            </a:r>
            <a:r>
              <a:rPr lang="en-US" sz="2400" dirty="0" smtClean="0"/>
              <a:t>, </a:t>
            </a:r>
            <a:r>
              <a:rPr lang="en-US" sz="2400" dirty="0" err="1" smtClean="0"/>
              <a:t>vücudun</a:t>
            </a:r>
            <a:r>
              <a:rPr lang="en-US" sz="2400" dirty="0" smtClean="0"/>
              <a:t> </a:t>
            </a:r>
            <a:r>
              <a:rPr lang="en-US" sz="2400" dirty="0" err="1" smtClean="0"/>
              <a:t>diğer</a:t>
            </a:r>
            <a:r>
              <a:rPr lang="en-US" sz="2400" dirty="0" smtClean="0"/>
              <a:t> </a:t>
            </a:r>
            <a:r>
              <a:rPr lang="en-US" sz="2400" dirty="0" err="1" smtClean="0"/>
              <a:t>kemiklerinde</a:t>
            </a:r>
            <a:r>
              <a:rPr lang="en-US" sz="2400" dirty="0" smtClean="0"/>
              <a:t> </a:t>
            </a:r>
            <a:r>
              <a:rPr lang="en-US" sz="2400" dirty="0" err="1" smtClean="0"/>
              <a:t>görülenlere</a:t>
            </a:r>
            <a:r>
              <a:rPr lang="en-US" sz="2400" dirty="0" smtClean="0"/>
              <a:t> </a:t>
            </a:r>
            <a:r>
              <a:rPr lang="en-US" sz="2400" dirty="0" err="1" smtClean="0"/>
              <a:t>benzer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r>
              <a:rPr lang="en-US" sz="2400" dirty="0" err="1" smtClean="0"/>
              <a:t>Kemik</a:t>
            </a:r>
            <a:r>
              <a:rPr lang="en-US" sz="2400" dirty="0" smtClean="0"/>
              <a:t> </a:t>
            </a:r>
            <a:r>
              <a:rPr lang="en-US" sz="2400" dirty="0" err="1" smtClean="0"/>
              <a:t>dokusu</a:t>
            </a:r>
            <a:r>
              <a:rPr lang="en-US" sz="2400" dirty="0" smtClean="0"/>
              <a:t> </a:t>
            </a:r>
            <a:r>
              <a:rPr lang="en-US" sz="2400" dirty="0" err="1" smtClean="0"/>
              <a:t>devamlı</a:t>
            </a:r>
            <a:r>
              <a:rPr lang="en-US" sz="2400" dirty="0" smtClean="0"/>
              <a:t> </a:t>
            </a:r>
            <a:r>
              <a:rPr lang="en-US" sz="2400" dirty="0" err="1" smtClean="0"/>
              <a:t>değişim</a:t>
            </a:r>
            <a:r>
              <a:rPr lang="en-US" sz="2400" dirty="0" smtClean="0"/>
              <a:t> </a:t>
            </a:r>
            <a:r>
              <a:rPr lang="en-US" sz="2400" dirty="0" err="1" smtClean="0"/>
              <a:t>içindedir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r>
              <a:rPr lang="en-US" sz="2400" dirty="0" err="1" smtClean="0"/>
              <a:t>Yapısal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şekilsel</a:t>
            </a:r>
            <a:r>
              <a:rPr lang="en-US" sz="2400" dirty="0" smtClean="0"/>
              <a:t> </a:t>
            </a:r>
            <a:r>
              <a:rPr lang="en-US" sz="2400" dirty="0" err="1" smtClean="0"/>
              <a:t>kemik</a:t>
            </a:r>
            <a:r>
              <a:rPr lang="en-US" sz="2400" dirty="0" smtClean="0"/>
              <a:t> </a:t>
            </a:r>
            <a:r>
              <a:rPr lang="en-US" sz="2400" dirty="0" err="1" smtClean="0"/>
              <a:t>değişiklikleri</a:t>
            </a:r>
            <a:r>
              <a:rPr lang="en-US" sz="2400" dirty="0" smtClean="0"/>
              <a:t>, </a:t>
            </a:r>
            <a:r>
              <a:rPr lang="en-US" sz="2400" dirty="0" err="1" smtClean="0"/>
              <a:t>sürekli</a:t>
            </a:r>
            <a:r>
              <a:rPr lang="en-US" sz="2400" dirty="0" smtClean="0"/>
              <a:t> </a:t>
            </a:r>
            <a:r>
              <a:rPr lang="en-US" sz="2400" dirty="0" err="1" smtClean="0"/>
              <a:t>rezorpsiyon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apozisyonlarla</a:t>
            </a:r>
            <a:r>
              <a:rPr lang="en-US" sz="2400" dirty="0" smtClean="0"/>
              <a:t> </a:t>
            </a:r>
            <a:r>
              <a:rPr lang="en-US" sz="2400" dirty="0" err="1" smtClean="0"/>
              <a:t>birlikte</a:t>
            </a:r>
            <a:r>
              <a:rPr lang="en-US" sz="2400" dirty="0" smtClean="0"/>
              <a:t> </a:t>
            </a:r>
            <a:r>
              <a:rPr lang="en-US" sz="2400" dirty="0" err="1" smtClean="0"/>
              <a:t>seyreder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r>
              <a:rPr lang="en-US" sz="2400" dirty="0" err="1" smtClean="0"/>
              <a:t>Yaşlıda</a:t>
            </a:r>
            <a:r>
              <a:rPr lang="en-US" sz="2400" dirty="0" smtClean="0"/>
              <a:t> </a:t>
            </a:r>
            <a:r>
              <a:rPr lang="en-US" sz="2400" dirty="0" err="1" smtClean="0"/>
              <a:t>rezorpsiyon</a:t>
            </a:r>
            <a:r>
              <a:rPr lang="en-US" sz="2400" dirty="0" smtClean="0"/>
              <a:t> </a:t>
            </a:r>
            <a:r>
              <a:rPr lang="en-US" sz="2400" dirty="0" err="1" smtClean="0"/>
              <a:t>apozisyona</a:t>
            </a:r>
            <a:r>
              <a:rPr lang="en-US" sz="2400" dirty="0" smtClean="0"/>
              <a:t> </a:t>
            </a:r>
            <a:r>
              <a:rPr lang="en-US" sz="2400" dirty="0" err="1" smtClean="0"/>
              <a:t>göre</a:t>
            </a:r>
            <a:r>
              <a:rPr lang="en-US" sz="2400" dirty="0" smtClean="0"/>
              <a:t> </a:t>
            </a:r>
            <a:r>
              <a:rPr lang="en-US" sz="2400" dirty="0" err="1" smtClean="0"/>
              <a:t>daha</a:t>
            </a:r>
            <a:r>
              <a:rPr lang="en-US" sz="2400" dirty="0" smtClean="0"/>
              <a:t> </a:t>
            </a:r>
            <a:r>
              <a:rPr lang="en-US" sz="2400" dirty="0" err="1" smtClean="0"/>
              <a:t>fazladır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r>
              <a:rPr lang="en-US" sz="2400" dirty="0" err="1" smtClean="0"/>
              <a:t>Dişsiz</a:t>
            </a:r>
            <a:r>
              <a:rPr lang="en-US" sz="2400" dirty="0" smtClean="0"/>
              <a:t> </a:t>
            </a:r>
            <a:r>
              <a:rPr lang="en-US" sz="2400" dirty="0" err="1" smtClean="0"/>
              <a:t>hastalarda</a:t>
            </a:r>
            <a:r>
              <a:rPr lang="en-US" sz="2400" dirty="0" smtClean="0"/>
              <a:t> </a:t>
            </a:r>
            <a:r>
              <a:rPr lang="en-US" sz="2400" dirty="0" err="1" smtClean="0"/>
              <a:t>fonksiyonsuzluk</a:t>
            </a:r>
            <a:r>
              <a:rPr lang="en-US" sz="2400" dirty="0" smtClean="0"/>
              <a:t> </a:t>
            </a:r>
            <a:r>
              <a:rPr lang="en-US" sz="2400" dirty="0" err="1" smtClean="0"/>
              <a:t>atrofisi</a:t>
            </a:r>
            <a:r>
              <a:rPr lang="en-US" sz="2400" dirty="0" smtClean="0"/>
              <a:t> </a:t>
            </a:r>
            <a:r>
              <a:rPr lang="en-US" sz="2400" dirty="0" err="1" smtClean="0"/>
              <a:t>sonucu</a:t>
            </a:r>
            <a:r>
              <a:rPr lang="en-US" sz="2400" dirty="0" smtClean="0"/>
              <a:t> </a:t>
            </a:r>
            <a:r>
              <a:rPr lang="en-US" sz="2400" dirty="0" err="1" smtClean="0"/>
              <a:t>kalın</a:t>
            </a:r>
            <a:r>
              <a:rPr lang="en-US" sz="2400" dirty="0" smtClean="0"/>
              <a:t> </a:t>
            </a:r>
            <a:r>
              <a:rPr lang="en-US" sz="2400" dirty="0" err="1" smtClean="0"/>
              <a:t>trabeküllerde</a:t>
            </a:r>
            <a:r>
              <a:rPr lang="en-US" sz="2400" dirty="0" smtClean="0"/>
              <a:t> </a:t>
            </a:r>
            <a:r>
              <a:rPr lang="en-US" sz="2400" dirty="0" err="1" smtClean="0"/>
              <a:t>kayıp</a:t>
            </a:r>
            <a:r>
              <a:rPr lang="en-US" sz="2400" dirty="0" smtClean="0"/>
              <a:t>, </a:t>
            </a:r>
            <a:r>
              <a:rPr lang="en-US" sz="2400" dirty="0" err="1" smtClean="0"/>
              <a:t>kortikal</a:t>
            </a:r>
            <a:r>
              <a:rPr lang="en-US" sz="2400" dirty="0" smtClean="0"/>
              <a:t> </a:t>
            </a:r>
            <a:r>
              <a:rPr lang="en-US" sz="2400" dirty="0" err="1" smtClean="0"/>
              <a:t>kemikte</a:t>
            </a:r>
            <a:r>
              <a:rPr lang="en-US" sz="2400" dirty="0" smtClean="0"/>
              <a:t> </a:t>
            </a:r>
            <a:r>
              <a:rPr lang="en-US" sz="2400" dirty="0" err="1" smtClean="0"/>
              <a:t>incelme</a:t>
            </a:r>
            <a:r>
              <a:rPr lang="en-US" sz="2400" dirty="0" smtClean="0"/>
              <a:t>, alt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üst</a:t>
            </a:r>
            <a:r>
              <a:rPr lang="en-US" sz="2400" dirty="0" smtClean="0"/>
              <a:t> </a:t>
            </a:r>
            <a:r>
              <a:rPr lang="en-US" sz="2400" dirty="0" err="1" smtClean="0"/>
              <a:t>çene</a:t>
            </a:r>
            <a:r>
              <a:rPr lang="en-US" sz="2400" dirty="0" smtClean="0"/>
              <a:t> </a:t>
            </a:r>
            <a:r>
              <a:rPr lang="en-US" sz="2400" dirty="0" err="1" smtClean="0"/>
              <a:t>hacminde</a:t>
            </a:r>
            <a:r>
              <a:rPr lang="en-US" sz="2400" dirty="0" smtClean="0"/>
              <a:t> </a:t>
            </a:r>
            <a:r>
              <a:rPr lang="en-US" sz="2400" dirty="0" err="1" smtClean="0"/>
              <a:t>azalma</a:t>
            </a:r>
            <a:r>
              <a:rPr lang="en-US" sz="2400" dirty="0" smtClean="0"/>
              <a:t> </a:t>
            </a:r>
            <a:r>
              <a:rPr lang="en-US" sz="2400" dirty="0" err="1" smtClean="0"/>
              <a:t>meydana</a:t>
            </a:r>
            <a:r>
              <a:rPr lang="en-US" sz="2400" dirty="0" smtClean="0"/>
              <a:t> </a:t>
            </a:r>
            <a:r>
              <a:rPr lang="en-US" sz="2400" dirty="0" err="1" smtClean="0"/>
              <a:t>gelir</a:t>
            </a:r>
            <a:r>
              <a:rPr lang="en-US" sz="2400" dirty="0" smtClean="0"/>
              <a:t>. </a:t>
            </a:r>
            <a:endParaRPr lang="tr-T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3100" b="1" dirty="0" err="1" smtClean="0">
                <a:solidFill>
                  <a:srgbClr val="FF0000"/>
                </a:solidFill>
              </a:rPr>
              <a:t>Alveoler</a:t>
            </a:r>
            <a:r>
              <a:rPr lang="tr-TR" sz="3100" b="1" dirty="0" smtClean="0">
                <a:solidFill>
                  <a:srgbClr val="FF0000"/>
                </a:solidFill>
              </a:rPr>
              <a:t> kemik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Alveoler</a:t>
            </a:r>
            <a:r>
              <a:rPr lang="en-US" sz="2400" dirty="0" smtClean="0"/>
              <a:t> </a:t>
            </a:r>
            <a:r>
              <a:rPr lang="en-US" sz="2400" dirty="0" err="1" smtClean="0"/>
              <a:t>proçes</a:t>
            </a:r>
            <a:r>
              <a:rPr lang="en-US" sz="2400" dirty="0" smtClean="0"/>
              <a:t> </a:t>
            </a:r>
            <a:r>
              <a:rPr lang="en-US" sz="2400" dirty="0" err="1" smtClean="0"/>
              <a:t>kemiğin</a:t>
            </a:r>
            <a:r>
              <a:rPr lang="en-US" sz="2400" dirty="0" smtClean="0"/>
              <a:t> </a:t>
            </a:r>
            <a:r>
              <a:rPr lang="en-US" sz="2400" dirty="0" err="1" smtClean="0"/>
              <a:t>dişleri</a:t>
            </a:r>
            <a:r>
              <a:rPr lang="en-US" sz="2400" dirty="0" smtClean="0"/>
              <a:t> </a:t>
            </a:r>
            <a:r>
              <a:rPr lang="en-US" sz="2400" dirty="0" err="1" smtClean="0"/>
              <a:t>barındıran</a:t>
            </a:r>
            <a:r>
              <a:rPr lang="en-US" sz="2400" dirty="0" smtClean="0"/>
              <a:t> </a:t>
            </a:r>
            <a:r>
              <a:rPr lang="en-US" sz="2400" dirty="0" err="1" smtClean="0"/>
              <a:t>bölümü</a:t>
            </a:r>
            <a:r>
              <a:rPr lang="en-US" sz="2400" dirty="0" smtClean="0"/>
              <a:t> </a:t>
            </a:r>
            <a:r>
              <a:rPr lang="en-US" sz="2400" dirty="0" err="1" smtClean="0"/>
              <a:t>olduğundan</a:t>
            </a:r>
            <a:r>
              <a:rPr lang="en-US" sz="2400" dirty="0" smtClean="0"/>
              <a:t> </a:t>
            </a:r>
            <a:r>
              <a:rPr lang="en-US" sz="2400" dirty="0" err="1" smtClean="0"/>
              <a:t>diş</a:t>
            </a:r>
            <a:r>
              <a:rPr lang="en-US" sz="2400" dirty="0" smtClean="0"/>
              <a:t> </a:t>
            </a:r>
            <a:r>
              <a:rPr lang="en-US" sz="2400" dirty="0" err="1" smtClean="0"/>
              <a:t>kayıplarından</a:t>
            </a:r>
            <a:r>
              <a:rPr lang="en-US" sz="2400" dirty="0" smtClean="0"/>
              <a:t> </a:t>
            </a:r>
            <a:r>
              <a:rPr lang="en-US" sz="2400" dirty="0" err="1" smtClean="0"/>
              <a:t>sonra</a:t>
            </a:r>
            <a:r>
              <a:rPr lang="en-US" sz="2400" dirty="0" smtClean="0"/>
              <a:t> </a:t>
            </a:r>
            <a:r>
              <a:rPr lang="en-US" sz="2400" dirty="0" err="1" smtClean="0"/>
              <a:t>bazal</a:t>
            </a:r>
            <a:r>
              <a:rPr lang="en-US" sz="2400" dirty="0" smtClean="0"/>
              <a:t> </a:t>
            </a:r>
            <a:r>
              <a:rPr lang="en-US" sz="2400" dirty="0" err="1" smtClean="0"/>
              <a:t>kemikten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farkı</a:t>
            </a:r>
            <a:r>
              <a:rPr lang="en-US" sz="2400" dirty="0" smtClean="0"/>
              <a:t> </a:t>
            </a:r>
            <a:r>
              <a:rPr lang="en-US" sz="2400" dirty="0" err="1" smtClean="0"/>
              <a:t>kalmaz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r>
              <a:rPr lang="en-US" sz="2400" dirty="0" err="1" smtClean="0"/>
              <a:t>Çekilen</a:t>
            </a:r>
            <a:r>
              <a:rPr lang="en-US" sz="2400" dirty="0" smtClean="0"/>
              <a:t> </a:t>
            </a:r>
            <a:r>
              <a:rPr lang="en-US" sz="2400" dirty="0" err="1" smtClean="0"/>
              <a:t>dişlerin</a:t>
            </a:r>
            <a:r>
              <a:rPr lang="en-US" sz="2400" dirty="0" smtClean="0"/>
              <a:t> </a:t>
            </a:r>
            <a:r>
              <a:rPr lang="en-US" sz="2400" dirty="0" err="1" smtClean="0"/>
              <a:t>yerine</a:t>
            </a:r>
            <a:r>
              <a:rPr lang="en-US" sz="2400" dirty="0" smtClean="0"/>
              <a:t> </a:t>
            </a:r>
            <a:r>
              <a:rPr lang="en-US" sz="2400" dirty="0" err="1" smtClean="0"/>
              <a:t>yapılan</a:t>
            </a:r>
            <a:r>
              <a:rPr lang="en-US" sz="2400" dirty="0" smtClean="0"/>
              <a:t> </a:t>
            </a:r>
            <a:r>
              <a:rPr lang="en-US" sz="2400" dirty="0" err="1" smtClean="0"/>
              <a:t>protezler</a:t>
            </a:r>
            <a:r>
              <a:rPr lang="en-US" sz="2400" dirty="0" smtClean="0"/>
              <a:t> </a:t>
            </a:r>
            <a:r>
              <a:rPr lang="en-US" sz="2400" dirty="0" err="1" smtClean="0"/>
              <a:t>gelen</a:t>
            </a:r>
            <a:r>
              <a:rPr lang="en-US" sz="2400" dirty="0" smtClean="0"/>
              <a:t> </a:t>
            </a:r>
            <a:r>
              <a:rPr lang="en-US" sz="2400" dirty="0" err="1" smtClean="0"/>
              <a:t>kuvvetleri</a:t>
            </a:r>
            <a:r>
              <a:rPr lang="en-US" sz="2400" dirty="0" smtClean="0"/>
              <a:t> </a:t>
            </a:r>
            <a:r>
              <a:rPr lang="en-US" sz="2400" dirty="0" err="1" smtClean="0"/>
              <a:t>kemiğe</a:t>
            </a:r>
            <a:r>
              <a:rPr lang="en-US" sz="2400" dirty="0" smtClean="0"/>
              <a:t> </a:t>
            </a:r>
            <a:r>
              <a:rPr lang="en-US" sz="2400" dirty="0" err="1" smtClean="0"/>
              <a:t>farklı</a:t>
            </a:r>
            <a:r>
              <a:rPr lang="en-US" sz="2400" dirty="0" smtClean="0"/>
              <a:t> </a:t>
            </a:r>
            <a:r>
              <a:rPr lang="en-US" sz="2400" dirty="0" err="1" smtClean="0"/>
              <a:t>şekillerde</a:t>
            </a:r>
            <a:r>
              <a:rPr lang="en-US" sz="2400" dirty="0" smtClean="0"/>
              <a:t> </a:t>
            </a:r>
            <a:r>
              <a:rPr lang="en-US" sz="2400" dirty="0" err="1" smtClean="0"/>
              <a:t>iletirler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r>
              <a:rPr lang="en-US" sz="2400" dirty="0" err="1" smtClean="0"/>
              <a:t>Bazı</a:t>
            </a:r>
            <a:r>
              <a:rPr lang="en-US" sz="2400" dirty="0" smtClean="0"/>
              <a:t> </a:t>
            </a:r>
            <a:r>
              <a:rPr lang="en-US" sz="2400" dirty="0" err="1" smtClean="0"/>
              <a:t>bölgeler</a:t>
            </a:r>
            <a:r>
              <a:rPr lang="en-US" sz="2400" dirty="0" smtClean="0"/>
              <a:t> </a:t>
            </a:r>
            <a:r>
              <a:rPr lang="en-US" sz="2400" dirty="0" err="1" smtClean="0"/>
              <a:t>aşırı</a:t>
            </a:r>
            <a:r>
              <a:rPr lang="en-US" sz="2400" dirty="0" smtClean="0"/>
              <a:t> </a:t>
            </a:r>
            <a:r>
              <a:rPr lang="en-US" sz="2400" dirty="0" err="1" smtClean="0"/>
              <a:t>yüke</a:t>
            </a:r>
            <a:r>
              <a:rPr lang="en-US" sz="2400" dirty="0" smtClean="0"/>
              <a:t> </a:t>
            </a:r>
            <a:r>
              <a:rPr lang="en-US" sz="2400" dirty="0" err="1" smtClean="0"/>
              <a:t>maruz</a:t>
            </a:r>
            <a:r>
              <a:rPr lang="en-US" sz="2400" dirty="0" smtClean="0"/>
              <a:t> </a:t>
            </a:r>
            <a:r>
              <a:rPr lang="en-US" sz="2400" dirty="0" err="1" smtClean="0"/>
              <a:t>kalırken</a:t>
            </a:r>
            <a:r>
              <a:rPr lang="en-US" sz="2400" dirty="0" smtClean="0"/>
              <a:t> (</a:t>
            </a:r>
            <a:r>
              <a:rPr lang="en-US" sz="2400" dirty="0" err="1" smtClean="0"/>
              <a:t>kroşe</a:t>
            </a:r>
            <a:r>
              <a:rPr lang="en-US" sz="2400" dirty="0" smtClean="0"/>
              <a:t> </a:t>
            </a:r>
            <a:r>
              <a:rPr lang="en-US" sz="2400" dirty="0" err="1" smtClean="0"/>
              <a:t>taşıyan</a:t>
            </a:r>
            <a:r>
              <a:rPr lang="en-US" sz="2400" dirty="0" smtClean="0"/>
              <a:t> </a:t>
            </a:r>
            <a:r>
              <a:rPr lang="en-US" sz="2400" dirty="0" err="1" smtClean="0"/>
              <a:t>dişler</a:t>
            </a:r>
            <a:r>
              <a:rPr lang="en-US" sz="2400" dirty="0" smtClean="0"/>
              <a:t>) </a:t>
            </a:r>
            <a:r>
              <a:rPr lang="en-US" sz="2400" dirty="0" err="1" smtClean="0"/>
              <a:t>bazı</a:t>
            </a:r>
            <a:r>
              <a:rPr lang="en-US" sz="2400" dirty="0" smtClean="0"/>
              <a:t> </a:t>
            </a:r>
            <a:r>
              <a:rPr lang="en-US" sz="2400" dirty="0" err="1" smtClean="0"/>
              <a:t>bölgelere</a:t>
            </a:r>
            <a:r>
              <a:rPr lang="en-US" sz="2400" dirty="0" smtClean="0"/>
              <a:t> </a:t>
            </a:r>
            <a:r>
              <a:rPr lang="en-US" sz="2400" dirty="0" err="1" smtClean="0"/>
              <a:t>çok</a:t>
            </a:r>
            <a:r>
              <a:rPr lang="en-US" sz="2400" dirty="0" smtClean="0"/>
              <a:t> </a:t>
            </a:r>
            <a:r>
              <a:rPr lang="en-US" sz="2400" dirty="0" err="1" smtClean="0"/>
              <a:t>az</a:t>
            </a:r>
            <a:r>
              <a:rPr lang="en-US" sz="2400" dirty="0" smtClean="0"/>
              <a:t> </a:t>
            </a:r>
            <a:r>
              <a:rPr lang="en-US" sz="2400" dirty="0" err="1" smtClean="0"/>
              <a:t>yük</a:t>
            </a:r>
            <a:r>
              <a:rPr lang="en-US" sz="2400" dirty="0" smtClean="0"/>
              <a:t> </a:t>
            </a:r>
            <a:r>
              <a:rPr lang="en-US" sz="2400" dirty="0" err="1" smtClean="0"/>
              <a:t>gelir</a:t>
            </a:r>
            <a:r>
              <a:rPr lang="en-US" sz="2400" dirty="0" smtClean="0"/>
              <a:t> (</a:t>
            </a:r>
            <a:r>
              <a:rPr lang="en-US" sz="2400" dirty="0" err="1" smtClean="0"/>
              <a:t>mukozal</a:t>
            </a:r>
            <a:r>
              <a:rPr lang="en-US" sz="2400" dirty="0" smtClean="0"/>
              <a:t> </a:t>
            </a:r>
            <a:r>
              <a:rPr lang="en-US" sz="2400" dirty="0" err="1" smtClean="0"/>
              <a:t>reziliens</a:t>
            </a:r>
            <a:r>
              <a:rPr lang="en-US" sz="2400" dirty="0" smtClean="0"/>
              <a:t>). </a:t>
            </a:r>
            <a:endParaRPr lang="tr-TR" sz="2400" dirty="0" smtClean="0"/>
          </a:p>
          <a:p>
            <a:r>
              <a:rPr lang="en-US" sz="2400" dirty="0" err="1" smtClean="0"/>
              <a:t>Dişsizliğe</a:t>
            </a:r>
            <a:r>
              <a:rPr lang="en-US" sz="2400" dirty="0" smtClean="0"/>
              <a:t> </a:t>
            </a:r>
            <a:r>
              <a:rPr lang="en-US" sz="2400" dirty="0" err="1" smtClean="0"/>
              <a:t>bağlı</a:t>
            </a:r>
            <a:r>
              <a:rPr lang="en-US" sz="2400" dirty="0" smtClean="0"/>
              <a:t> </a:t>
            </a:r>
            <a:r>
              <a:rPr lang="en-US" sz="2400" dirty="0" err="1" smtClean="0"/>
              <a:t>kemik</a:t>
            </a:r>
            <a:r>
              <a:rPr lang="en-US" sz="2400" dirty="0" smtClean="0"/>
              <a:t> </a:t>
            </a:r>
            <a:r>
              <a:rPr lang="en-US" sz="2400" dirty="0" err="1" smtClean="0"/>
              <a:t>kaybı</a:t>
            </a:r>
            <a:r>
              <a:rPr lang="en-US" sz="2400" dirty="0" smtClean="0"/>
              <a:t> </a:t>
            </a:r>
            <a:r>
              <a:rPr lang="en-US" sz="2400" dirty="0" err="1" smtClean="0"/>
              <a:t>mandibulada</a:t>
            </a:r>
            <a:r>
              <a:rPr lang="en-US" sz="2400" dirty="0" smtClean="0"/>
              <a:t> </a:t>
            </a:r>
            <a:r>
              <a:rPr lang="en-US" sz="2400" dirty="0" err="1" smtClean="0"/>
              <a:t>maksillaya</a:t>
            </a:r>
            <a:r>
              <a:rPr lang="en-US" sz="2400" dirty="0" smtClean="0"/>
              <a:t> </a:t>
            </a:r>
            <a:r>
              <a:rPr lang="en-US" sz="2400" dirty="0" err="1" smtClean="0"/>
              <a:t>oranla</a:t>
            </a:r>
            <a:r>
              <a:rPr lang="en-US" sz="2400" dirty="0" smtClean="0"/>
              <a:t> </a:t>
            </a:r>
            <a:r>
              <a:rPr lang="en-US" sz="2400" dirty="0" err="1" smtClean="0"/>
              <a:t>çok</a:t>
            </a:r>
            <a:r>
              <a:rPr lang="en-US" sz="2400" dirty="0" smtClean="0"/>
              <a:t> </a:t>
            </a:r>
            <a:r>
              <a:rPr lang="en-US" sz="2400" dirty="0" err="1" smtClean="0"/>
              <a:t>daha</a:t>
            </a:r>
            <a:r>
              <a:rPr lang="en-US" sz="2400" dirty="0" smtClean="0"/>
              <a:t> </a:t>
            </a:r>
            <a:r>
              <a:rPr lang="en-US" sz="2400" dirty="0" err="1" smtClean="0"/>
              <a:t>fazladır</a:t>
            </a:r>
            <a:r>
              <a:rPr lang="en-US" sz="2400" dirty="0" smtClean="0"/>
              <a:t>.</a:t>
            </a:r>
            <a:endParaRPr lang="tr-T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0" y="5714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Alveoler</a:t>
            </a:r>
            <a:r>
              <a:rPr lang="tr-TR" b="1" dirty="0" smtClean="0">
                <a:solidFill>
                  <a:srgbClr val="FF0000"/>
                </a:solidFill>
              </a:rPr>
              <a:t> kemik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 err="1" smtClean="0"/>
              <a:t>Mandibuladaki</a:t>
            </a:r>
            <a:r>
              <a:rPr lang="tr-TR" sz="2600" dirty="0" smtClean="0"/>
              <a:t> bu </a:t>
            </a:r>
            <a:r>
              <a:rPr lang="tr-TR" sz="2600" dirty="0" err="1" smtClean="0"/>
              <a:t>rezorpsiyonun</a:t>
            </a:r>
            <a:r>
              <a:rPr lang="tr-TR" sz="2600" dirty="0" smtClean="0"/>
              <a:t> çok ileri devrelerinde </a:t>
            </a:r>
            <a:r>
              <a:rPr lang="tr-TR" sz="2600" dirty="0" err="1" smtClean="0"/>
              <a:t>kret</a:t>
            </a:r>
            <a:r>
              <a:rPr lang="tr-TR" sz="2600" dirty="0" smtClean="0"/>
              <a:t> bıçak sırtı gibi bir hal aldığından hasta klasik protezi bile kullanamaz hale gelebilir. </a:t>
            </a:r>
          </a:p>
          <a:p>
            <a:r>
              <a:rPr lang="tr-TR" sz="2600" dirty="0" err="1" smtClean="0"/>
              <a:t>Maksilla</a:t>
            </a:r>
            <a:r>
              <a:rPr lang="tr-TR" sz="2600" dirty="0" smtClean="0"/>
              <a:t> hacim olarak küçülür ve düzleşir, sinüs ile mukoza arasında sadece ince bir kemik tabakası kalır. </a:t>
            </a:r>
          </a:p>
          <a:p>
            <a:r>
              <a:rPr lang="tr-TR" sz="2600" dirty="0" smtClean="0"/>
              <a:t>Yaşlanma ile birlikte vücudun diğer kemiklerinde olduğu gibi çene kemiklerinde de </a:t>
            </a:r>
            <a:r>
              <a:rPr lang="tr-TR" sz="2600" dirty="0" err="1" smtClean="0"/>
              <a:t>osteoporotik</a:t>
            </a:r>
            <a:r>
              <a:rPr lang="tr-TR" sz="2600" dirty="0" smtClean="0"/>
              <a:t> değişiklikler görülür. </a:t>
            </a:r>
          </a:p>
          <a:p>
            <a:r>
              <a:rPr lang="tr-TR" sz="2600" dirty="0" smtClean="0"/>
              <a:t>Bu durum da çene </a:t>
            </a:r>
            <a:r>
              <a:rPr lang="tr-TR" sz="2600" dirty="0" err="1" smtClean="0"/>
              <a:t>kemiklerininin</a:t>
            </a:r>
            <a:r>
              <a:rPr lang="tr-TR" sz="2600" dirty="0" smtClean="0"/>
              <a:t> mineral </a:t>
            </a:r>
            <a:r>
              <a:rPr lang="tr-TR" sz="2600" dirty="0" err="1" smtClean="0"/>
              <a:t>densitesinde</a:t>
            </a:r>
            <a:r>
              <a:rPr lang="tr-TR" sz="2600" dirty="0" smtClean="0"/>
              <a:t> azalmaya yol açar.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0" y="92867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3100" b="1" dirty="0" smtClean="0">
                <a:solidFill>
                  <a:srgbClr val="FF0000"/>
                </a:solidFill>
              </a:rPr>
              <a:t>Diş- </a:t>
            </a:r>
            <a:r>
              <a:rPr lang="tr-TR" sz="3100" b="1" dirty="0" err="1" smtClean="0">
                <a:solidFill>
                  <a:srgbClr val="FF0000"/>
                </a:solidFill>
              </a:rPr>
              <a:t>periodonsiyum</a:t>
            </a:r>
            <a:r>
              <a:rPr lang="tr-TR" sz="3100" b="1" dirty="0" smtClean="0">
                <a:solidFill>
                  <a:srgbClr val="FF0000"/>
                </a:solidFill>
              </a:rPr>
              <a:t> ilişkileri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85852" y="2214554"/>
            <a:ext cx="7498080" cy="4800600"/>
          </a:xfrm>
        </p:spPr>
        <p:txBody>
          <a:bodyPr/>
          <a:lstStyle/>
          <a:p>
            <a:pPr lvl="0"/>
            <a:r>
              <a:rPr lang="tr-TR" sz="2400" dirty="0" err="1" smtClean="0"/>
              <a:t>Atrizyon</a:t>
            </a:r>
            <a:r>
              <a:rPr lang="tr-TR" sz="2400" dirty="0" smtClean="0"/>
              <a:t> nedeniyle dişte madde kaybı</a:t>
            </a:r>
          </a:p>
          <a:p>
            <a:pPr lvl="0"/>
            <a:r>
              <a:rPr lang="tr-TR" sz="2400" dirty="0" smtClean="0"/>
              <a:t>Aşınma nedeniyle </a:t>
            </a:r>
            <a:r>
              <a:rPr lang="tr-TR" sz="2400" dirty="0" err="1" smtClean="0"/>
              <a:t>tüberküllerde</a:t>
            </a:r>
            <a:r>
              <a:rPr lang="tr-TR" sz="2400" dirty="0" smtClean="0"/>
              <a:t> ve eğimli yüzeylerde yıpranma</a:t>
            </a:r>
          </a:p>
          <a:p>
            <a:pPr lvl="0"/>
            <a:r>
              <a:rPr lang="tr-TR" sz="2400" dirty="0" smtClean="0"/>
              <a:t>Kron kök oranının bozulmasına bağlı kemik kaybı</a:t>
            </a:r>
          </a:p>
          <a:p>
            <a:pPr lvl="0"/>
            <a:r>
              <a:rPr lang="tr-TR" sz="2400" dirty="0" err="1" smtClean="0"/>
              <a:t>Proksimal</a:t>
            </a:r>
            <a:r>
              <a:rPr lang="tr-TR" sz="2400" dirty="0" smtClean="0"/>
              <a:t> yüzeylerdeki aşınma nedeniyle fizyolojik </a:t>
            </a:r>
            <a:r>
              <a:rPr lang="tr-TR" sz="2400" dirty="0" err="1" smtClean="0"/>
              <a:t>meziyalizasyonun</a:t>
            </a:r>
            <a:r>
              <a:rPr lang="tr-TR" sz="2400" dirty="0" smtClean="0"/>
              <a:t> gerçekleşmesi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0" y="100010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3100" b="1" dirty="0" smtClean="0">
                <a:solidFill>
                  <a:srgbClr val="FF0000"/>
                </a:solidFill>
              </a:rPr>
              <a:t>Bakteriyel plak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14414" y="2500306"/>
            <a:ext cx="7498080" cy="4800600"/>
          </a:xfrm>
        </p:spPr>
        <p:txBody>
          <a:bodyPr/>
          <a:lstStyle/>
          <a:p>
            <a:r>
              <a:rPr lang="tr-TR" sz="2400" dirty="0" err="1" smtClean="0"/>
              <a:t>Dento</a:t>
            </a:r>
            <a:r>
              <a:rPr lang="tr-TR" sz="2400" dirty="0" smtClean="0"/>
              <a:t> </a:t>
            </a:r>
            <a:r>
              <a:rPr lang="tr-TR" sz="2400" dirty="0" err="1" smtClean="0"/>
              <a:t>gingival</a:t>
            </a:r>
            <a:r>
              <a:rPr lang="tr-TR" sz="2400" dirty="0" smtClean="0"/>
              <a:t> plak birikiminin yaşla birlikte arttığı düşünülür. </a:t>
            </a:r>
          </a:p>
          <a:p>
            <a:r>
              <a:rPr lang="tr-TR" sz="2400" dirty="0" smtClean="0"/>
              <a:t>Dişetleri çekilerek daha fazla sert doku yüzeyi açığa çıkar. </a:t>
            </a:r>
          </a:p>
          <a:p>
            <a:r>
              <a:rPr lang="tr-TR" sz="2400" dirty="0" smtClean="0"/>
              <a:t>Bu kök yüzeyleri pürtüklü yapıları nedeniyle mineden daha fazla plak birikimine uygundurlar.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0" y="107154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3100" b="1" dirty="0" err="1" smtClean="0">
                <a:solidFill>
                  <a:srgbClr val="FF0000"/>
                </a:solidFill>
              </a:rPr>
              <a:t>İmmün</a:t>
            </a:r>
            <a:r>
              <a:rPr lang="tr-TR" sz="3100" b="1" dirty="0" smtClean="0">
                <a:solidFill>
                  <a:srgbClr val="FF0000"/>
                </a:solidFill>
              </a:rPr>
              <a:t> Sistem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85852" y="2714620"/>
            <a:ext cx="7498080" cy="4800600"/>
          </a:xfrm>
        </p:spPr>
        <p:txBody>
          <a:bodyPr/>
          <a:lstStyle/>
          <a:p>
            <a:r>
              <a:rPr lang="tr-TR" sz="2400" dirty="0" err="1" smtClean="0"/>
              <a:t>İmmün</a:t>
            </a:r>
            <a:r>
              <a:rPr lang="tr-TR" sz="2400" dirty="0" smtClean="0"/>
              <a:t> yanıt, yaşlanmaya bağlı olarak değişmektedir. </a:t>
            </a:r>
          </a:p>
          <a:p>
            <a:r>
              <a:rPr lang="tr-TR" sz="2400" dirty="0" smtClean="0"/>
              <a:t>T-, B-lenfositleri, NK hücreleri ve </a:t>
            </a:r>
            <a:r>
              <a:rPr lang="tr-TR" sz="2400" dirty="0" err="1" smtClean="0"/>
              <a:t>sitokin</a:t>
            </a:r>
            <a:r>
              <a:rPr lang="tr-TR" sz="2400" dirty="0" smtClean="0"/>
              <a:t> sentezi açısından genç ve yaşlı bireyler arasında fark bulunmasına rağmen, PMNL ve </a:t>
            </a:r>
            <a:r>
              <a:rPr lang="tr-TR" sz="2400" dirty="0" err="1" smtClean="0"/>
              <a:t>makrofajlar</a:t>
            </a:r>
            <a:r>
              <a:rPr lang="tr-TR" sz="2400" dirty="0" smtClean="0"/>
              <a:t> açısından böyle bir fark gözlenmemiştir.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28794" y="78579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3100" b="1" dirty="0" smtClean="0">
                <a:solidFill>
                  <a:srgbClr val="FF0000"/>
                </a:solidFill>
              </a:rPr>
              <a:t>Ağız Hijyeni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57290" y="235743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Yaşlıda</a:t>
            </a:r>
            <a:r>
              <a:rPr lang="en-US" sz="2400" dirty="0" smtClean="0"/>
              <a:t> </a:t>
            </a:r>
            <a:r>
              <a:rPr lang="en-US" sz="2400" dirty="0" err="1" smtClean="0"/>
              <a:t>ağız</a:t>
            </a:r>
            <a:r>
              <a:rPr lang="en-US" sz="2400" dirty="0" smtClean="0"/>
              <a:t> </a:t>
            </a:r>
            <a:r>
              <a:rPr lang="en-US" sz="2400" dirty="0" err="1" smtClean="0"/>
              <a:t>hijyeni</a:t>
            </a:r>
            <a:r>
              <a:rPr lang="en-US" sz="2400" dirty="0" smtClean="0"/>
              <a:t> </a:t>
            </a:r>
            <a:r>
              <a:rPr lang="en-US" sz="2400" dirty="0" err="1" smtClean="0"/>
              <a:t>gençlerdeki</a:t>
            </a:r>
            <a:r>
              <a:rPr lang="en-US" sz="2400" dirty="0" smtClean="0"/>
              <a:t> </a:t>
            </a:r>
            <a:r>
              <a:rPr lang="en-US" sz="2400" dirty="0" err="1" smtClean="0"/>
              <a:t>kadar</a:t>
            </a:r>
            <a:r>
              <a:rPr lang="en-US" sz="2400" dirty="0" smtClean="0"/>
              <a:t> </a:t>
            </a:r>
            <a:r>
              <a:rPr lang="en-US" sz="2400" dirty="0" err="1" smtClean="0"/>
              <a:t>iyi</a:t>
            </a:r>
            <a:r>
              <a:rPr lang="en-US" sz="2400" dirty="0" smtClean="0"/>
              <a:t> </a:t>
            </a:r>
            <a:r>
              <a:rPr lang="en-US" sz="2400" dirty="0" err="1" smtClean="0"/>
              <a:t>değildir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r>
              <a:rPr lang="en-US" sz="2400" dirty="0" smtClean="0"/>
              <a:t>Bu </a:t>
            </a:r>
            <a:r>
              <a:rPr lang="en-US" sz="2400" dirty="0" err="1" smtClean="0"/>
              <a:t>duruma</a:t>
            </a:r>
            <a:r>
              <a:rPr lang="en-US" sz="2400" dirty="0" smtClean="0"/>
              <a:t> </a:t>
            </a:r>
            <a:r>
              <a:rPr lang="en-US" sz="2400" dirty="0" err="1" smtClean="0"/>
              <a:t>yol</a:t>
            </a:r>
            <a:r>
              <a:rPr lang="en-US" sz="2400" dirty="0" smtClean="0"/>
              <a:t> </a:t>
            </a:r>
            <a:r>
              <a:rPr lang="en-US" sz="2400" dirty="0" err="1" smtClean="0"/>
              <a:t>açan</a:t>
            </a:r>
            <a:r>
              <a:rPr lang="en-US" sz="2400" dirty="0" smtClean="0"/>
              <a:t> </a:t>
            </a:r>
            <a:r>
              <a:rPr lang="en-US" sz="2400" dirty="0" err="1" smtClean="0"/>
              <a:t>birçok</a:t>
            </a:r>
            <a:r>
              <a:rPr lang="en-US" sz="2400" dirty="0" smtClean="0"/>
              <a:t> </a:t>
            </a:r>
            <a:r>
              <a:rPr lang="en-US" sz="2400" dirty="0" err="1" smtClean="0"/>
              <a:t>faktör</a:t>
            </a:r>
            <a:r>
              <a:rPr lang="en-US" sz="2400" dirty="0" smtClean="0"/>
              <a:t> </a:t>
            </a:r>
            <a:r>
              <a:rPr lang="en-US" sz="2400" dirty="0" err="1" smtClean="0"/>
              <a:t>vardır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r>
              <a:rPr lang="en-US" sz="2400" dirty="0" err="1" smtClean="0"/>
              <a:t>Öncelikli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, </a:t>
            </a:r>
            <a:r>
              <a:rPr lang="en-US" sz="2400" dirty="0" err="1" smtClean="0"/>
              <a:t>yaşlı</a:t>
            </a:r>
            <a:r>
              <a:rPr lang="en-US" sz="2400" dirty="0" smtClean="0"/>
              <a:t> </a:t>
            </a:r>
            <a:r>
              <a:rPr lang="en-US" sz="2400" dirty="0" err="1" smtClean="0"/>
              <a:t>bireyler</a:t>
            </a:r>
            <a:r>
              <a:rPr lang="en-US" sz="2400" dirty="0" smtClean="0"/>
              <a:t>, </a:t>
            </a:r>
            <a:r>
              <a:rPr lang="en-US" sz="2400" dirty="0" err="1" smtClean="0"/>
              <a:t>kognitif</a:t>
            </a:r>
            <a:r>
              <a:rPr lang="en-US" sz="2400" dirty="0" smtClean="0"/>
              <a:t> (</a:t>
            </a:r>
            <a:r>
              <a:rPr lang="en-US" sz="2400" dirty="0" err="1" smtClean="0"/>
              <a:t>düşünme</a:t>
            </a:r>
            <a:r>
              <a:rPr lang="en-US" sz="2400" dirty="0" smtClean="0"/>
              <a:t>, </a:t>
            </a:r>
            <a:r>
              <a:rPr lang="en-US" sz="2400" dirty="0" err="1" smtClean="0"/>
              <a:t>anlama</a:t>
            </a:r>
            <a:r>
              <a:rPr lang="en-US" sz="2400" dirty="0" smtClean="0"/>
              <a:t>, </a:t>
            </a:r>
            <a:r>
              <a:rPr lang="en-US" sz="2400" dirty="0" err="1" smtClean="0"/>
              <a:t>kavrama</a:t>
            </a:r>
            <a:r>
              <a:rPr lang="en-US" sz="2400" dirty="0" smtClean="0"/>
              <a:t>) </a:t>
            </a:r>
            <a:r>
              <a:rPr lang="en-US" sz="2400" dirty="0" err="1" smtClean="0"/>
              <a:t>fonksiyonlarının</a:t>
            </a:r>
            <a:r>
              <a:rPr lang="en-US" sz="2400" dirty="0" smtClean="0"/>
              <a:t> </a:t>
            </a:r>
            <a:r>
              <a:rPr lang="en-US" sz="2400" dirty="0" err="1" smtClean="0"/>
              <a:t>azalması</a:t>
            </a:r>
            <a:r>
              <a:rPr lang="en-US" sz="2400" dirty="0" smtClean="0"/>
              <a:t>, </a:t>
            </a:r>
            <a:r>
              <a:rPr lang="en-US" sz="2400" dirty="0" err="1" smtClean="0"/>
              <a:t>arterit</a:t>
            </a:r>
            <a:r>
              <a:rPr lang="en-US" sz="2400" dirty="0" smtClean="0"/>
              <a:t>, </a:t>
            </a:r>
            <a:r>
              <a:rPr lang="en-US" sz="2400" dirty="0" err="1" smtClean="0"/>
              <a:t>serebrovasküler</a:t>
            </a:r>
            <a:r>
              <a:rPr lang="en-US" sz="2400" dirty="0" smtClean="0"/>
              <a:t> </a:t>
            </a:r>
            <a:r>
              <a:rPr lang="en-US" sz="2400" dirty="0" err="1" smtClean="0"/>
              <a:t>atak</a:t>
            </a:r>
            <a:r>
              <a:rPr lang="en-US" sz="2400" dirty="0" smtClean="0"/>
              <a:t> </a:t>
            </a:r>
            <a:r>
              <a:rPr lang="en-US" sz="2400" dirty="0" err="1" smtClean="0"/>
              <a:t>geçmişi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kazalara</a:t>
            </a:r>
            <a:r>
              <a:rPr lang="en-US" sz="2400" dirty="0" smtClean="0"/>
              <a:t> </a:t>
            </a:r>
            <a:r>
              <a:rPr lang="en-US" sz="2400" dirty="0" err="1" smtClean="0"/>
              <a:t>bağlı</a:t>
            </a:r>
            <a:r>
              <a:rPr lang="en-US" sz="2400" dirty="0" smtClean="0"/>
              <a:t> </a:t>
            </a:r>
            <a:r>
              <a:rPr lang="en-US" sz="2400" dirty="0" err="1" smtClean="0"/>
              <a:t>oluşan</a:t>
            </a:r>
            <a:r>
              <a:rPr lang="en-US" sz="2400" dirty="0" smtClean="0"/>
              <a:t> </a:t>
            </a:r>
            <a:r>
              <a:rPr lang="en-US" sz="2400" dirty="0" err="1" smtClean="0"/>
              <a:t>doku</a:t>
            </a:r>
            <a:r>
              <a:rPr lang="en-US" sz="2400" dirty="0" smtClean="0"/>
              <a:t> </a:t>
            </a:r>
            <a:r>
              <a:rPr lang="en-US" sz="2400" dirty="0" err="1" smtClean="0"/>
              <a:t>zedelenmeleri</a:t>
            </a:r>
            <a:r>
              <a:rPr lang="en-US" sz="2400" dirty="0" smtClean="0"/>
              <a:t> </a:t>
            </a:r>
            <a:r>
              <a:rPr lang="en-US" sz="2400" dirty="0" err="1" smtClean="0"/>
              <a:t>gibi</a:t>
            </a:r>
            <a:r>
              <a:rPr lang="en-US" sz="2400" dirty="0" smtClean="0"/>
              <a:t> </a:t>
            </a:r>
            <a:r>
              <a:rPr lang="en-US" sz="2400" dirty="0" err="1" smtClean="0"/>
              <a:t>sorunlar</a:t>
            </a:r>
            <a:r>
              <a:rPr lang="en-US" sz="2400" dirty="0" smtClean="0"/>
              <a:t> </a:t>
            </a:r>
            <a:r>
              <a:rPr lang="en-US" sz="2400" dirty="0" err="1" smtClean="0"/>
              <a:t>nedeniyle</a:t>
            </a:r>
            <a:r>
              <a:rPr lang="en-US" sz="2400" dirty="0" smtClean="0"/>
              <a:t> </a:t>
            </a:r>
            <a:r>
              <a:rPr lang="en-US" sz="2400" dirty="0" err="1" smtClean="0"/>
              <a:t>manipülasyon</a:t>
            </a:r>
            <a:r>
              <a:rPr lang="en-US" sz="2400" dirty="0" smtClean="0"/>
              <a:t> </a:t>
            </a:r>
            <a:r>
              <a:rPr lang="en-US" sz="2400" dirty="0" err="1" smtClean="0"/>
              <a:t>yeteneklerini</a:t>
            </a:r>
            <a:r>
              <a:rPr lang="en-US" sz="2400" dirty="0" smtClean="0"/>
              <a:t> </a:t>
            </a:r>
            <a:r>
              <a:rPr lang="en-US" sz="2400" dirty="0" err="1" smtClean="0"/>
              <a:t>önemli</a:t>
            </a:r>
            <a:r>
              <a:rPr lang="en-US" sz="2400" dirty="0" smtClean="0"/>
              <a:t> </a:t>
            </a:r>
            <a:r>
              <a:rPr lang="en-US" sz="2400" dirty="0" err="1" smtClean="0"/>
              <a:t>ölçüde</a:t>
            </a:r>
            <a:r>
              <a:rPr lang="en-US" sz="2400" dirty="0" smtClean="0"/>
              <a:t> </a:t>
            </a:r>
            <a:r>
              <a:rPr lang="en-US" sz="2400" dirty="0" err="1" smtClean="0"/>
              <a:t>yitirmişlerdir</a:t>
            </a:r>
            <a:r>
              <a:rPr lang="en-US" sz="2400" dirty="0" smtClean="0"/>
              <a:t>, </a:t>
            </a:r>
            <a:r>
              <a:rPr lang="en-US" sz="2400" dirty="0" err="1" smtClean="0"/>
              <a:t>bu</a:t>
            </a:r>
            <a:r>
              <a:rPr lang="en-US" sz="2400" dirty="0" smtClean="0"/>
              <a:t> </a:t>
            </a:r>
            <a:r>
              <a:rPr lang="en-US" sz="2400" dirty="0" err="1" smtClean="0"/>
              <a:t>yüzden</a:t>
            </a:r>
            <a:r>
              <a:rPr lang="en-US" sz="2400" dirty="0" smtClean="0"/>
              <a:t> </a:t>
            </a:r>
            <a:r>
              <a:rPr lang="en-US" sz="2400" dirty="0" err="1" smtClean="0"/>
              <a:t>ağız</a:t>
            </a:r>
            <a:r>
              <a:rPr lang="en-US" sz="2400" dirty="0" smtClean="0"/>
              <a:t> </a:t>
            </a:r>
            <a:r>
              <a:rPr lang="en-US" sz="2400" dirty="0" err="1" smtClean="0"/>
              <a:t>hijyeni</a:t>
            </a:r>
            <a:r>
              <a:rPr lang="en-US" sz="2400" dirty="0" smtClean="0"/>
              <a:t> </a:t>
            </a:r>
            <a:r>
              <a:rPr lang="en-US" sz="2400" dirty="0" err="1" smtClean="0"/>
              <a:t>işlemlerini</a:t>
            </a:r>
            <a:r>
              <a:rPr lang="en-US" sz="2400" dirty="0" smtClean="0"/>
              <a:t> </a:t>
            </a:r>
            <a:r>
              <a:rPr lang="en-US" sz="2400" dirty="0" err="1" smtClean="0"/>
              <a:t>kolaylıkla</a:t>
            </a:r>
            <a:r>
              <a:rPr lang="en-US" sz="2400" dirty="0" smtClean="0"/>
              <a:t> </a:t>
            </a:r>
            <a:r>
              <a:rPr lang="en-US" sz="2400" dirty="0" err="1" smtClean="0"/>
              <a:t>uygulayamazlar</a:t>
            </a:r>
            <a:r>
              <a:rPr lang="en-US" sz="2400" dirty="0" smtClean="0"/>
              <a:t>.</a:t>
            </a:r>
            <a:endParaRPr lang="tr-T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Ağız Hijyeni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ilerleyen</a:t>
            </a:r>
            <a:r>
              <a:rPr lang="en-US" sz="2400" dirty="0" smtClean="0"/>
              <a:t> </a:t>
            </a:r>
            <a:r>
              <a:rPr lang="en-US" sz="2400" dirty="0" err="1" smtClean="0"/>
              <a:t>yaşla</a:t>
            </a:r>
            <a:r>
              <a:rPr lang="en-US" sz="2400" dirty="0" smtClean="0"/>
              <a:t> </a:t>
            </a:r>
            <a:r>
              <a:rPr lang="en-US" sz="2400" dirty="0" err="1" smtClean="0"/>
              <a:t>beraber</a:t>
            </a:r>
            <a:r>
              <a:rPr lang="en-US" sz="2400" dirty="0" smtClean="0"/>
              <a:t> periodontal </a:t>
            </a:r>
            <a:r>
              <a:rPr lang="en-US" sz="2400" dirty="0" err="1" smtClean="0"/>
              <a:t>dokuların</a:t>
            </a:r>
            <a:r>
              <a:rPr lang="en-US" sz="2400" dirty="0" smtClean="0"/>
              <a:t> </a:t>
            </a:r>
            <a:r>
              <a:rPr lang="en-US" sz="2400" dirty="0" err="1" smtClean="0"/>
              <a:t>plağa</a:t>
            </a:r>
            <a:r>
              <a:rPr lang="en-US" sz="2400" dirty="0" smtClean="0"/>
              <a:t> </a:t>
            </a:r>
            <a:r>
              <a:rPr lang="en-US" sz="2400" dirty="0" err="1" smtClean="0"/>
              <a:t>maruz</a:t>
            </a:r>
            <a:r>
              <a:rPr lang="en-US" sz="2400" dirty="0" smtClean="0"/>
              <a:t> </a:t>
            </a:r>
            <a:r>
              <a:rPr lang="en-US" sz="2400" dirty="0" err="1" smtClean="0"/>
              <a:t>kaldığı</a:t>
            </a:r>
            <a:r>
              <a:rPr lang="en-US" sz="2400" dirty="0" smtClean="0"/>
              <a:t> </a:t>
            </a:r>
            <a:r>
              <a:rPr lang="en-US" sz="2400" dirty="0" err="1" smtClean="0"/>
              <a:t>süre</a:t>
            </a:r>
            <a:r>
              <a:rPr lang="en-US" sz="2400" dirty="0" smtClean="0"/>
              <a:t> </a:t>
            </a:r>
            <a:r>
              <a:rPr lang="en-US" sz="2400" dirty="0" err="1" smtClean="0"/>
              <a:t>artarken</a:t>
            </a:r>
            <a:r>
              <a:rPr lang="en-US" sz="2400" dirty="0" smtClean="0"/>
              <a:t>, </a:t>
            </a:r>
            <a:r>
              <a:rPr lang="en-US" sz="2400" dirty="0" err="1" smtClean="0"/>
              <a:t>immün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fonksiyonlarının</a:t>
            </a:r>
            <a:r>
              <a:rPr lang="en-US" sz="2400" dirty="0" smtClean="0"/>
              <a:t> </a:t>
            </a:r>
            <a:r>
              <a:rPr lang="en-US" sz="2400" dirty="0" err="1" smtClean="0"/>
              <a:t>azalmasına</a:t>
            </a:r>
            <a:r>
              <a:rPr lang="en-US" sz="2400" dirty="0" smtClean="0"/>
              <a:t> </a:t>
            </a:r>
            <a:r>
              <a:rPr lang="en-US" sz="2400" dirty="0" err="1" smtClean="0"/>
              <a:t>bağlı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, </a:t>
            </a:r>
            <a:r>
              <a:rPr lang="en-US" sz="2400" dirty="0" err="1" smtClean="0"/>
              <a:t>plak</a:t>
            </a:r>
            <a:r>
              <a:rPr lang="en-US" sz="2400" dirty="0" smtClean="0"/>
              <a:t> </a:t>
            </a:r>
            <a:r>
              <a:rPr lang="en-US" sz="2400" dirty="0" err="1" smtClean="0"/>
              <a:t>mikroorganizmalarına</a:t>
            </a:r>
            <a:r>
              <a:rPr lang="en-US" sz="2400" dirty="0" smtClean="0"/>
              <a:t> </a:t>
            </a:r>
            <a:r>
              <a:rPr lang="en-US" sz="2400" dirty="0" err="1" smtClean="0"/>
              <a:t>karşı</a:t>
            </a:r>
            <a:r>
              <a:rPr lang="en-US" sz="2400" dirty="0" smtClean="0"/>
              <a:t> </a:t>
            </a:r>
            <a:r>
              <a:rPr lang="en-US" sz="2400" dirty="0" err="1" smtClean="0"/>
              <a:t>konak</a:t>
            </a:r>
            <a:r>
              <a:rPr lang="en-US" sz="2400" dirty="0" smtClean="0"/>
              <a:t> </a:t>
            </a:r>
            <a:r>
              <a:rPr lang="en-US" sz="2400" dirty="0" err="1" smtClean="0"/>
              <a:t>savunmasında</a:t>
            </a:r>
            <a:r>
              <a:rPr lang="en-US" sz="2400" dirty="0" smtClean="0"/>
              <a:t> </a:t>
            </a:r>
            <a:r>
              <a:rPr lang="en-US" sz="2400" dirty="0" err="1" smtClean="0"/>
              <a:t>yetersizlik</a:t>
            </a:r>
            <a:r>
              <a:rPr lang="en-US" sz="2400" dirty="0" smtClean="0"/>
              <a:t> </a:t>
            </a:r>
            <a:r>
              <a:rPr lang="en-US" sz="2400" dirty="0" err="1" smtClean="0"/>
              <a:t>ortaya</a:t>
            </a:r>
            <a:r>
              <a:rPr lang="en-US" sz="2400" dirty="0" smtClean="0"/>
              <a:t> </a:t>
            </a:r>
            <a:r>
              <a:rPr lang="en-US" sz="2400" dirty="0" err="1" smtClean="0"/>
              <a:t>çıkar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r>
              <a:rPr lang="en-US" sz="2400" dirty="0" smtClean="0"/>
              <a:t>Bu durum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plak</a:t>
            </a:r>
            <a:r>
              <a:rPr lang="en-US" sz="2400" dirty="0" smtClean="0"/>
              <a:t> </a:t>
            </a:r>
            <a:r>
              <a:rPr lang="en-US" sz="2400" dirty="0" err="1" smtClean="0"/>
              <a:t>birikimi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 smtClean="0"/>
              <a:t>uygun</a:t>
            </a:r>
            <a:r>
              <a:rPr lang="en-US" sz="2400" dirty="0" smtClean="0"/>
              <a:t> </a:t>
            </a:r>
            <a:r>
              <a:rPr lang="en-US" sz="2400" dirty="0" err="1" smtClean="0"/>
              <a:t>zemin</a:t>
            </a:r>
            <a:r>
              <a:rPr lang="en-US" sz="2400" dirty="0" smtClean="0"/>
              <a:t> </a:t>
            </a:r>
            <a:r>
              <a:rPr lang="en-US" sz="2400" dirty="0" err="1" smtClean="0"/>
              <a:t>hazırlar</a:t>
            </a:r>
            <a:r>
              <a:rPr lang="en-US" sz="2400" dirty="0" smtClean="0"/>
              <a:t>.  </a:t>
            </a:r>
            <a:endParaRPr lang="tr-TR" sz="2400" dirty="0" smtClean="0"/>
          </a:p>
          <a:p>
            <a:r>
              <a:rPr lang="en-US" sz="2400" dirty="0" err="1" smtClean="0"/>
              <a:t>Dişeti</a:t>
            </a:r>
            <a:r>
              <a:rPr lang="en-US" sz="2400" dirty="0" smtClean="0"/>
              <a:t> </a:t>
            </a:r>
            <a:r>
              <a:rPr lang="en-US" sz="2400" dirty="0" err="1" smtClean="0"/>
              <a:t>çekilmesi</a:t>
            </a:r>
            <a:r>
              <a:rPr lang="en-US" sz="2400" dirty="0" smtClean="0"/>
              <a:t> </a:t>
            </a:r>
            <a:r>
              <a:rPr lang="en-US" sz="2400" dirty="0" err="1" smtClean="0"/>
              <a:t>ileri</a:t>
            </a:r>
            <a:r>
              <a:rPr lang="en-US" sz="2400" dirty="0" smtClean="0"/>
              <a:t> </a:t>
            </a:r>
            <a:r>
              <a:rPr lang="en-US" sz="2400" dirty="0" err="1" smtClean="0"/>
              <a:t>yaşta</a:t>
            </a:r>
            <a:r>
              <a:rPr lang="en-US" sz="2400" dirty="0" smtClean="0"/>
              <a:t> </a:t>
            </a:r>
            <a:r>
              <a:rPr lang="en-US" sz="2400" dirty="0" err="1" smtClean="0"/>
              <a:t>çok</a:t>
            </a:r>
            <a:r>
              <a:rPr lang="en-US" sz="2400" dirty="0" smtClean="0"/>
              <a:t> </a:t>
            </a:r>
            <a:r>
              <a:rPr lang="en-US" sz="2400" dirty="0" err="1" smtClean="0"/>
              <a:t>sık</a:t>
            </a:r>
            <a:r>
              <a:rPr lang="en-US" sz="2400" dirty="0" smtClean="0"/>
              <a:t> </a:t>
            </a:r>
            <a:r>
              <a:rPr lang="en-US" sz="2400" dirty="0" err="1" smtClean="0"/>
              <a:t>görülen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bulgudur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Diş</a:t>
            </a:r>
            <a:r>
              <a:rPr lang="en-US" sz="2400" dirty="0" smtClean="0"/>
              <a:t> </a:t>
            </a:r>
            <a:r>
              <a:rPr lang="en-US" sz="2400" dirty="0" err="1" smtClean="0"/>
              <a:t>plağı</a:t>
            </a:r>
            <a:r>
              <a:rPr lang="en-US" sz="2400" dirty="0" smtClean="0"/>
              <a:t> </a:t>
            </a:r>
            <a:r>
              <a:rPr lang="en-US" sz="2400" dirty="0" err="1" smtClean="0"/>
              <a:t>bu</a:t>
            </a:r>
            <a:r>
              <a:rPr lang="en-US" sz="2400" dirty="0" smtClean="0"/>
              <a:t> </a:t>
            </a:r>
            <a:r>
              <a:rPr lang="en-US" sz="2400" dirty="0" err="1" smtClean="0"/>
              <a:t>alanlarda</a:t>
            </a:r>
            <a:r>
              <a:rPr lang="en-US" sz="2400" dirty="0" smtClean="0"/>
              <a:t> </a:t>
            </a:r>
            <a:r>
              <a:rPr lang="en-US" sz="2400" dirty="0" err="1" smtClean="0"/>
              <a:t>daha</a:t>
            </a:r>
            <a:r>
              <a:rPr lang="en-US" sz="2400" dirty="0" smtClean="0"/>
              <a:t> </a:t>
            </a:r>
            <a:r>
              <a:rPr lang="en-US" sz="2400" dirty="0" err="1" smtClean="0"/>
              <a:t>kolay</a:t>
            </a:r>
            <a:r>
              <a:rPr lang="en-US" sz="2400" dirty="0" smtClean="0"/>
              <a:t> </a:t>
            </a:r>
            <a:r>
              <a:rPr lang="en-US" sz="2400" dirty="0" err="1" smtClean="0"/>
              <a:t>birikir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r>
              <a:rPr lang="en-US" sz="2400" dirty="0" err="1" smtClean="0"/>
              <a:t>Yaşla</a:t>
            </a:r>
            <a:r>
              <a:rPr lang="en-US" sz="2400" dirty="0" smtClean="0"/>
              <a:t> </a:t>
            </a:r>
            <a:r>
              <a:rPr lang="en-US" sz="2400" dirty="0" err="1" smtClean="0"/>
              <a:t>birlikte</a:t>
            </a:r>
            <a:r>
              <a:rPr lang="en-US" sz="2400" dirty="0" smtClean="0"/>
              <a:t> </a:t>
            </a:r>
            <a:r>
              <a:rPr lang="en-US" sz="2400" dirty="0" err="1" smtClean="0"/>
              <a:t>tükürük</a:t>
            </a:r>
            <a:r>
              <a:rPr lang="en-US" sz="2400" dirty="0" smtClean="0"/>
              <a:t> </a:t>
            </a:r>
            <a:r>
              <a:rPr lang="en-US" sz="2400" dirty="0" err="1" smtClean="0"/>
              <a:t>akış</a:t>
            </a:r>
            <a:r>
              <a:rPr lang="en-US" sz="2400" dirty="0" smtClean="0"/>
              <a:t> </a:t>
            </a:r>
            <a:r>
              <a:rPr lang="en-US" sz="2400" dirty="0" err="1" smtClean="0"/>
              <a:t>hızının</a:t>
            </a:r>
            <a:r>
              <a:rPr lang="en-US" sz="2400" dirty="0" smtClean="0"/>
              <a:t> </a:t>
            </a:r>
            <a:r>
              <a:rPr lang="en-US" sz="2400" dirty="0" err="1" smtClean="0"/>
              <a:t>azalması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plak</a:t>
            </a:r>
            <a:r>
              <a:rPr lang="en-US" sz="2400" dirty="0" smtClean="0"/>
              <a:t> </a:t>
            </a:r>
            <a:r>
              <a:rPr lang="en-US" sz="2400" dirty="0" err="1" smtClean="0"/>
              <a:t>birikimini</a:t>
            </a:r>
            <a:r>
              <a:rPr lang="en-US" sz="2400" dirty="0" smtClean="0"/>
              <a:t> </a:t>
            </a:r>
            <a:r>
              <a:rPr lang="en-US" sz="2400" dirty="0" err="1" smtClean="0"/>
              <a:t>arttıran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diğer</a:t>
            </a:r>
            <a:r>
              <a:rPr lang="en-US" sz="2400" dirty="0" smtClean="0"/>
              <a:t> </a:t>
            </a:r>
            <a:r>
              <a:rPr lang="en-US" sz="2400" dirty="0" err="1" smtClean="0"/>
              <a:t>faktördür</a:t>
            </a:r>
            <a:r>
              <a:rPr lang="en-US" sz="2400" dirty="0" smtClean="0"/>
              <a:t>.</a:t>
            </a:r>
            <a:endParaRPr lang="tr-TR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Ağız Hijyeni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 smtClean="0"/>
              <a:t>Koruyucu </a:t>
            </a:r>
            <a:r>
              <a:rPr lang="tr-TR" sz="2600" dirty="0" err="1" smtClean="0"/>
              <a:t>dişhekimliği</a:t>
            </a:r>
            <a:r>
              <a:rPr lang="tr-TR" sz="2600" dirty="0" smtClean="0"/>
              <a:t> hizmetlerinin yetersizliği, sistemik hastalıklar ve kötü beslenme gibi faktörler de ağız hijyenini negatif yönde etkilemektedir. </a:t>
            </a:r>
          </a:p>
          <a:p>
            <a:r>
              <a:rPr lang="tr-TR" sz="2600" dirty="0" smtClean="0"/>
              <a:t>Alınan besinlerin fiziksel özellikleri de plak birikimini etkiler. </a:t>
            </a:r>
          </a:p>
          <a:p>
            <a:r>
              <a:rPr lang="tr-TR" sz="2600" dirty="0" smtClean="0"/>
              <a:t>Yumuşak diyetle beslenenlerde plak ve </a:t>
            </a:r>
            <a:r>
              <a:rPr lang="tr-TR" sz="2600" dirty="0" err="1" smtClean="0"/>
              <a:t>diştaşı</a:t>
            </a:r>
            <a:r>
              <a:rPr lang="tr-TR" sz="2600" dirty="0" smtClean="0"/>
              <a:t> birikimi fazladır. </a:t>
            </a:r>
          </a:p>
          <a:p>
            <a:r>
              <a:rPr lang="tr-TR" sz="2600" dirty="0" smtClean="0"/>
              <a:t>Yaşlıda diş kaybının yüksek oluşu ve protez kullanımı sonucu çiğneme fonksiyonu etkilenmiştir. </a:t>
            </a:r>
          </a:p>
          <a:p>
            <a:r>
              <a:rPr lang="tr-TR" sz="2600" dirty="0" smtClean="0"/>
              <a:t>Bu duruma bağlı olarak yumuşak gıda tüketimi ve dolayısıyla bakteriyel plak birikimi artar.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Ağız Kuruluğu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/>
              <a:t> </a:t>
            </a:r>
            <a:r>
              <a:rPr lang="tr-TR" dirty="0" smtClean="0"/>
              <a:t>Ağız kuruluğu, tükürük akış hızında azalmaya bağlı olarak meydana gelir. </a:t>
            </a:r>
          </a:p>
          <a:p>
            <a:r>
              <a:rPr lang="tr-TR" dirty="0" smtClean="0"/>
              <a:t>Bu durum tükürük bezi fonksiyonlarının normal olduğu durumlarda bile görülebilir. </a:t>
            </a:r>
          </a:p>
          <a:p>
            <a:r>
              <a:rPr lang="tr-TR" dirty="0" smtClean="0"/>
              <a:t>Günün herhangi bir zamanında (gece, sabah uyanıldığında, gün içinde) hissedilen ağız kuruluğu, tükürük bezlerinde fonksiyon bozukluğu olduğunu göstermez. </a:t>
            </a:r>
          </a:p>
          <a:p>
            <a:r>
              <a:rPr lang="tr-TR" dirty="0" smtClean="0"/>
              <a:t>Bununla beraber, yemek yerken hissedilen kuruluk, kuru gıdaların çiğnenmesindeki güçlük ve yutmayı kolaylaştırmak için su içme ihtiyacı, tükürük bezi fonksiyon bozukluğunu gösteren önemli bulgulardır.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Ağız Kuruluğu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Dudak ve yanak mukozasında kuruluk, tükürük bezlerinden </a:t>
            </a:r>
            <a:r>
              <a:rPr lang="tr-TR" sz="2400" dirty="0" err="1" smtClean="0"/>
              <a:t>palpasyon</a:t>
            </a:r>
            <a:r>
              <a:rPr lang="tr-TR" sz="2400" dirty="0" smtClean="0"/>
              <a:t> sırasında </a:t>
            </a:r>
            <a:r>
              <a:rPr lang="tr-TR" sz="2400" dirty="0" err="1" smtClean="0"/>
              <a:t>sekresyon</a:t>
            </a:r>
            <a:r>
              <a:rPr lang="tr-TR" sz="2400" dirty="0" smtClean="0"/>
              <a:t> gelmeyişi ve ağızdaki toplam çürük, dolgulu ve eksik diş sayısının fazla oluşu da tükürük bezlerinde </a:t>
            </a:r>
            <a:r>
              <a:rPr lang="tr-TR" sz="2400" dirty="0" err="1" smtClean="0"/>
              <a:t>hipofonksiyonu</a:t>
            </a:r>
            <a:r>
              <a:rPr lang="tr-TR" sz="2400" dirty="0" smtClean="0"/>
              <a:t> düşündürür.</a:t>
            </a:r>
          </a:p>
          <a:p>
            <a:r>
              <a:rPr lang="tr-TR" sz="2400" dirty="0" smtClean="0"/>
              <a:t>İlerleyen yaşla birlikte gerek majör gerekse minör tükürük bezlerinde çeşitli kantitatif ve kalitatif (nicel ve nitel) histolojik değişiklikler meydana gelir. </a:t>
            </a:r>
          </a:p>
          <a:p>
            <a:r>
              <a:rPr lang="tr-TR" sz="2400" dirty="0" smtClean="0"/>
              <a:t>Bu değişiklikler arasında </a:t>
            </a:r>
            <a:r>
              <a:rPr lang="tr-TR" sz="2400" dirty="0" err="1" smtClean="0"/>
              <a:t>asiner</a:t>
            </a:r>
            <a:r>
              <a:rPr lang="tr-TR" sz="2400" dirty="0" smtClean="0"/>
              <a:t> </a:t>
            </a:r>
            <a:r>
              <a:rPr lang="tr-TR" sz="2400" dirty="0" err="1" smtClean="0"/>
              <a:t>atrofi</a:t>
            </a:r>
            <a:r>
              <a:rPr lang="tr-TR" sz="2400" dirty="0" smtClean="0"/>
              <a:t> (Kas grupları arasında koordineli çalışma temposunun kaybolması), </a:t>
            </a:r>
            <a:r>
              <a:rPr lang="tr-TR" sz="2400" dirty="0" err="1" smtClean="0"/>
              <a:t>duktal</a:t>
            </a:r>
            <a:r>
              <a:rPr lang="tr-TR" sz="2400" dirty="0" smtClean="0"/>
              <a:t> </a:t>
            </a:r>
            <a:r>
              <a:rPr lang="tr-TR" sz="2400" dirty="0" err="1" smtClean="0"/>
              <a:t>proliferasyon</a:t>
            </a:r>
            <a:r>
              <a:rPr lang="tr-TR" sz="2400" dirty="0" smtClean="0"/>
              <a:t> ve </a:t>
            </a:r>
            <a:r>
              <a:rPr lang="tr-TR" sz="2400" dirty="0" err="1" smtClean="0"/>
              <a:t>fibroadipoz</a:t>
            </a:r>
            <a:r>
              <a:rPr lang="tr-TR" sz="2400" dirty="0" smtClean="0"/>
              <a:t> dokuda artış en sık görülenleridir. </a:t>
            </a:r>
            <a:endParaRPr lang="tr-T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Ağız Kuruluğu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400" dirty="0" smtClean="0"/>
              <a:t>Erişkin dönemde </a:t>
            </a:r>
            <a:r>
              <a:rPr lang="tr-TR" sz="2400" dirty="0" err="1" smtClean="0"/>
              <a:t>submandibular</a:t>
            </a:r>
            <a:r>
              <a:rPr lang="tr-TR" sz="2400" dirty="0" smtClean="0"/>
              <a:t> ve </a:t>
            </a:r>
            <a:r>
              <a:rPr lang="tr-TR" sz="2400" dirty="0" err="1" smtClean="0"/>
              <a:t>parotis</a:t>
            </a:r>
            <a:r>
              <a:rPr lang="tr-TR" sz="2400" dirty="0" smtClean="0"/>
              <a:t> bezlerinde %25-30 oranında </a:t>
            </a:r>
            <a:r>
              <a:rPr lang="tr-TR" sz="2400" dirty="0" err="1" smtClean="0"/>
              <a:t>asiner</a:t>
            </a:r>
            <a:r>
              <a:rPr lang="tr-TR" sz="2400" dirty="0" smtClean="0"/>
              <a:t> hücre kaybı görülür. </a:t>
            </a:r>
          </a:p>
          <a:p>
            <a:r>
              <a:rPr lang="tr-TR" sz="2400" dirty="0" smtClean="0"/>
              <a:t>Bu değişiklikler zamanla daha da ilerler. </a:t>
            </a:r>
          </a:p>
          <a:p>
            <a:r>
              <a:rPr lang="tr-TR" sz="2400" dirty="0" smtClean="0"/>
              <a:t>Buna rağmen, tükürük akış hızı, bütün bezler için aynı oranda azalmaz. </a:t>
            </a:r>
          </a:p>
          <a:p>
            <a:r>
              <a:rPr lang="tr-TR" sz="2400" dirty="0" smtClean="0"/>
              <a:t>Bu durum, tükürük bezlerinin fonksiyonel olarak farklı rezervuar kapasitelerine sahip olmalarına bağlı olabilir. </a:t>
            </a:r>
          </a:p>
          <a:p>
            <a:r>
              <a:rPr lang="tr-TR" sz="2400" dirty="0" smtClean="0"/>
              <a:t>Bugün, sağlıklı olmak şartıyla, tüm bireylerde, her yaşta, </a:t>
            </a:r>
            <a:r>
              <a:rPr lang="tr-TR" sz="2400" dirty="0" err="1" smtClean="0"/>
              <a:t>parotis</a:t>
            </a:r>
            <a:r>
              <a:rPr lang="tr-TR" sz="2400" dirty="0" smtClean="0"/>
              <a:t> bezi tükürük </a:t>
            </a:r>
            <a:r>
              <a:rPr lang="tr-TR" sz="2400" dirty="0" err="1" smtClean="0"/>
              <a:t>sekresyon</a:t>
            </a:r>
            <a:r>
              <a:rPr lang="tr-TR" sz="2400" dirty="0" smtClean="0"/>
              <a:t> hızının aynı olduğu düşünülmektedir. </a:t>
            </a:r>
          </a:p>
          <a:p>
            <a:r>
              <a:rPr lang="tr-TR" sz="2400" dirty="0" err="1" smtClean="0"/>
              <a:t>Submandibular</a:t>
            </a:r>
            <a:r>
              <a:rPr lang="tr-TR" sz="2400" dirty="0" smtClean="0"/>
              <a:t> bezlerle ilgili sonuçlar ise çelişkilidir. </a:t>
            </a:r>
          </a:p>
          <a:p>
            <a:r>
              <a:rPr lang="tr-TR" sz="2400" dirty="0" smtClean="0"/>
              <a:t>Ancak, minör tükürük bezi </a:t>
            </a:r>
            <a:r>
              <a:rPr lang="tr-TR" sz="2400" dirty="0" err="1" smtClean="0"/>
              <a:t>sekresyonlarının</a:t>
            </a:r>
            <a:r>
              <a:rPr lang="tr-TR" sz="2400" dirty="0" smtClean="0"/>
              <a:t>, yaşlanmaya birlikte azaldığı gösterilmiştir.</a:t>
            </a:r>
            <a:endParaRPr lang="tr-TR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Ağız Kuruluğu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400" dirty="0" smtClean="0"/>
              <a:t>Ağız kuruluğu, yaşlıda en sık rastlanan şikayetlerden birisidir. </a:t>
            </a:r>
          </a:p>
          <a:p>
            <a:r>
              <a:rPr lang="tr-TR" sz="2400" dirty="0" smtClean="0"/>
              <a:t>Yaşlı bireylerin tükürük bezlerinde görülen morfolojik ve fonksiyonel değişiklikler, yaşlanmanın fizyolojik etkilerinden çok patolojik olaylara, kullanılan ilaçlara ve radyasyon tedavisine bağlı olarak gelişir. </a:t>
            </a:r>
          </a:p>
          <a:p>
            <a:r>
              <a:rPr lang="tr-TR" sz="2400" dirty="0" smtClean="0"/>
              <a:t>Yaşlı bireylerin %80’inde tedaviyi gerektiren bir ya da daha fazla kronik hastalık mevcuttur. </a:t>
            </a:r>
          </a:p>
          <a:p>
            <a:r>
              <a:rPr lang="tr-TR" sz="2400" dirty="0" smtClean="0"/>
              <a:t>65 yaş üstü bireylerin 2/3’ünden daha fazlası, reçeteli ilaç tedavisi görmektedir. </a:t>
            </a:r>
          </a:p>
          <a:p>
            <a:r>
              <a:rPr lang="tr-TR" sz="2400" dirty="0" smtClean="0"/>
              <a:t>Yaşlıda görülen tükürük bezi </a:t>
            </a:r>
            <a:r>
              <a:rPr lang="tr-TR" sz="2400" dirty="0" err="1" smtClean="0"/>
              <a:t>hipofonksiyonlarının</a:t>
            </a:r>
            <a:r>
              <a:rPr lang="tr-TR" sz="2400" dirty="0" smtClean="0"/>
              <a:t> en önemli nedeni ilaç kullanımıdır.</a:t>
            </a:r>
          </a:p>
          <a:p>
            <a:r>
              <a:rPr lang="tr-TR" sz="2400" dirty="0" smtClean="0"/>
              <a:t> Beş yüzden fazla ilaç salya miktarında düşüşe ve ağız kuruluğuna yol açabilir. </a:t>
            </a:r>
            <a:endParaRPr lang="tr-TR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Ağız Kuruluğu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728" y="1285860"/>
            <a:ext cx="7498080" cy="5195910"/>
          </a:xfrm>
        </p:spPr>
        <p:txBody>
          <a:bodyPr>
            <a:noAutofit/>
          </a:bodyPr>
          <a:lstStyle/>
          <a:p>
            <a:r>
              <a:rPr lang="tr-TR" sz="2400" dirty="0" err="1" smtClean="0"/>
              <a:t>Antihipertansifler</a:t>
            </a:r>
            <a:r>
              <a:rPr lang="tr-TR" sz="2400" dirty="0" smtClean="0"/>
              <a:t>, </a:t>
            </a:r>
            <a:r>
              <a:rPr lang="tr-TR" sz="2400" dirty="0" err="1" smtClean="0"/>
              <a:t>antiaritmikler</a:t>
            </a:r>
            <a:r>
              <a:rPr lang="tr-TR" sz="2400" dirty="0" smtClean="0"/>
              <a:t>, </a:t>
            </a:r>
            <a:r>
              <a:rPr lang="tr-TR" sz="2400" dirty="0" err="1" smtClean="0"/>
              <a:t>antihistaminikler</a:t>
            </a:r>
            <a:r>
              <a:rPr lang="tr-TR" sz="2400" dirty="0" smtClean="0"/>
              <a:t>, </a:t>
            </a:r>
            <a:r>
              <a:rPr lang="tr-TR" sz="2400" dirty="0" err="1" smtClean="0"/>
              <a:t>dekonjestanlar</a:t>
            </a:r>
            <a:r>
              <a:rPr lang="tr-TR" sz="2400" dirty="0" smtClean="0"/>
              <a:t>, narkotik analjezikler, </a:t>
            </a:r>
            <a:r>
              <a:rPr lang="tr-TR" sz="2400" dirty="0" err="1" smtClean="0"/>
              <a:t>diüretikler</a:t>
            </a:r>
            <a:r>
              <a:rPr lang="tr-TR" sz="2400" dirty="0" smtClean="0"/>
              <a:t> ve </a:t>
            </a:r>
            <a:r>
              <a:rPr lang="tr-TR" sz="2400" dirty="0" err="1" smtClean="0"/>
              <a:t>antidepresanlar</a:t>
            </a:r>
            <a:r>
              <a:rPr lang="tr-TR" sz="2400" dirty="0" smtClean="0"/>
              <a:t> tükürük akış hızını azaltan ve dolayısıyla ağız kuruluğuna neden olan başlıca ilaçlardır. </a:t>
            </a:r>
          </a:p>
          <a:p>
            <a:r>
              <a:rPr lang="tr-TR" sz="2400" dirty="0" smtClean="0"/>
              <a:t>Bazı medikal hastalıklar veya durumlar (örn. Oral, baş, boyun ve tiroit kanserlerinde uygulanan radyoterapi, </a:t>
            </a:r>
            <a:r>
              <a:rPr lang="tr-TR" sz="2400" dirty="0" err="1" smtClean="0"/>
              <a:t>Sjögren</a:t>
            </a:r>
            <a:r>
              <a:rPr lang="tr-TR" sz="2400" dirty="0" smtClean="0"/>
              <a:t> sendromu, iyi kontrol edilemeyen diyabet, kemik iliği transplantasyonu, tiroit bozuklukları ve depresyon) ağız kuruluğuna yol açabilmektedir. </a:t>
            </a:r>
          </a:p>
          <a:p>
            <a:r>
              <a:rPr lang="tr-TR" sz="2400" dirty="0" smtClean="0"/>
              <a:t>Ağız kuruluğunu başlatan ilaçlar aynı zamanda konuşma, çiğneme, tat alma veya yutma işlemlerini de güçleştirir ve </a:t>
            </a:r>
            <a:r>
              <a:rPr lang="tr-TR" sz="2400" dirty="0" err="1" smtClean="0"/>
              <a:t>periodontal</a:t>
            </a:r>
            <a:r>
              <a:rPr lang="tr-TR" sz="2400" dirty="0" smtClean="0"/>
              <a:t> hastalık, çürük ve </a:t>
            </a:r>
            <a:r>
              <a:rPr lang="tr-TR" sz="2400" dirty="0" err="1" smtClean="0"/>
              <a:t>kandiasis</a:t>
            </a:r>
            <a:r>
              <a:rPr lang="tr-TR" sz="2400" dirty="0" smtClean="0"/>
              <a:t> riskini artırabilir. </a:t>
            </a:r>
          </a:p>
          <a:p>
            <a:r>
              <a:rPr lang="tr-TR" sz="2400" dirty="0" smtClean="0"/>
              <a:t>Ağız kuruluğu dişetinde </a:t>
            </a:r>
            <a:r>
              <a:rPr lang="tr-TR" sz="2400" dirty="0" err="1" smtClean="0"/>
              <a:t>enflamasyona</a:t>
            </a:r>
            <a:r>
              <a:rPr lang="tr-TR" sz="2400" dirty="0" smtClean="0"/>
              <a:t> yol açar. </a:t>
            </a:r>
            <a:endParaRPr lang="tr-T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Ağız Kuruluğu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2800" dirty="0" smtClean="0"/>
              <a:t>Ağız mukozasının parlak ve kaygan yapısını kaybetmesine neden olur, mukoza kuru, hassas ve </a:t>
            </a:r>
            <a:r>
              <a:rPr lang="tr-TR" sz="2800" dirty="0" err="1" smtClean="0"/>
              <a:t>frajildir</a:t>
            </a:r>
            <a:r>
              <a:rPr lang="tr-TR" sz="2800" dirty="0" smtClean="0"/>
              <a:t>. </a:t>
            </a:r>
          </a:p>
          <a:p>
            <a:r>
              <a:rPr lang="tr-TR" sz="2800" dirty="0" smtClean="0"/>
              <a:t>Dilde ve oral mukozada yanma hissi vardır. </a:t>
            </a:r>
          </a:p>
          <a:p>
            <a:r>
              <a:rPr lang="tr-TR" sz="2800" dirty="0" smtClean="0"/>
              <a:t>Konuşma ve yutma güçlüğü meydana gelebilir, tat alma hassasiyeti azalır. </a:t>
            </a:r>
          </a:p>
          <a:p>
            <a:r>
              <a:rPr lang="tr-TR" sz="2800" dirty="0" smtClean="0"/>
              <a:t>Mukozanın mekanik </a:t>
            </a:r>
            <a:r>
              <a:rPr lang="tr-TR" sz="2800" dirty="0" err="1" smtClean="0"/>
              <a:t>irritasyonlara</a:t>
            </a:r>
            <a:r>
              <a:rPr lang="tr-TR" sz="2800" dirty="0" smtClean="0"/>
              <a:t> direnci azaldığı için ağız ülserleri yaşlıda sık görülür. </a:t>
            </a:r>
          </a:p>
          <a:p>
            <a:r>
              <a:rPr lang="tr-TR" sz="2800" dirty="0" smtClean="0"/>
              <a:t>Dudak köşelerinde ve dilde çatlak oluşumu ve </a:t>
            </a:r>
            <a:r>
              <a:rPr lang="tr-TR" sz="2800" dirty="0" err="1" smtClean="0"/>
              <a:t>ülserasyonlar</a:t>
            </a:r>
            <a:r>
              <a:rPr lang="tr-TR" sz="2800" dirty="0" smtClean="0"/>
              <a:t> tabloya eşlik edebilir. </a:t>
            </a:r>
          </a:p>
          <a:p>
            <a:r>
              <a:rPr lang="tr-TR" sz="2800" dirty="0" smtClean="0"/>
              <a:t>Tükürüğün mekanik temizleme ve nemlendirici etkisi azaldığı için ağız boşluğu ve </a:t>
            </a:r>
            <a:r>
              <a:rPr lang="tr-TR" sz="2800" dirty="0" err="1" smtClean="0"/>
              <a:t>farinksi</a:t>
            </a:r>
            <a:r>
              <a:rPr lang="tr-TR" sz="2800" dirty="0" smtClean="0"/>
              <a:t> tutan ‘</a:t>
            </a:r>
            <a:r>
              <a:rPr lang="tr-TR" sz="2800" i="1" dirty="0" err="1" smtClean="0"/>
              <a:t>kandida</a:t>
            </a:r>
            <a:r>
              <a:rPr lang="tr-TR" sz="2800" dirty="0" smtClean="0"/>
              <a:t>’  enfeksiyonları (özellikle </a:t>
            </a:r>
            <a:r>
              <a:rPr lang="tr-TR" sz="2800" dirty="0" err="1" smtClean="0"/>
              <a:t>eritematöz</a:t>
            </a:r>
            <a:r>
              <a:rPr lang="tr-TR" sz="2800" dirty="0" smtClean="0"/>
              <a:t> tip) gelişebilir.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2800" dirty="0"/>
          </a:p>
        </p:txBody>
      </p:sp>
      <p:pic>
        <p:nvPicPr>
          <p:cNvPr id="4" name="Picture 4" descr="http://www.tazekahve.com/wp-content/uploads/osteoporoz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9863"/>
          <a:stretch>
            <a:fillRect/>
          </a:stretch>
        </p:blipFill>
        <p:spPr bwMode="auto">
          <a:xfrm>
            <a:off x="1357290" y="428604"/>
            <a:ext cx="3635372" cy="2662413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Picture 3" descr="118-1836_IMG"/>
          <p:cNvPicPr>
            <a:picLocks noChangeAspect="1" noChangeArrowheads="1"/>
          </p:cNvPicPr>
          <p:nvPr/>
        </p:nvPicPr>
        <p:blipFill>
          <a:blip r:embed="rId3" cstate="print"/>
          <a:srcRect l="2632" t="6432" r="7018" b="11719"/>
          <a:stretch>
            <a:fillRect/>
          </a:stretch>
        </p:blipFill>
        <p:spPr bwMode="auto">
          <a:xfrm>
            <a:off x="5429256" y="3214686"/>
            <a:ext cx="3714744" cy="213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18482" t="40926" r="40863" b="10670"/>
          <a:stretch/>
        </p:blipFill>
        <p:spPr>
          <a:xfrm>
            <a:off x="5465636" y="571480"/>
            <a:ext cx="3678364" cy="250884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3214686"/>
            <a:ext cx="3975824" cy="21779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5984" y="857232"/>
            <a:ext cx="7498080" cy="1214446"/>
          </a:xfrm>
        </p:spPr>
        <p:txBody>
          <a:bodyPr>
            <a:normAutofit fontScale="90000"/>
          </a:bodyPr>
          <a:lstStyle/>
          <a:p>
            <a:r>
              <a:rPr lang="tr-TR" sz="2200" b="1" dirty="0" smtClean="0"/>
              <a:t>YAŞLANMA VE PERİYODONSİYUM</a:t>
            </a:r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14414" y="2500306"/>
            <a:ext cx="7498080" cy="3571900"/>
          </a:xfrm>
        </p:spPr>
        <p:txBody>
          <a:bodyPr>
            <a:noAutofit/>
          </a:bodyPr>
          <a:lstStyle/>
          <a:p>
            <a:pPr algn="just"/>
            <a:r>
              <a:rPr lang="az-Latn-AZ" sz="2000" dirty="0" smtClean="0"/>
              <a:t>Yaşlanmanin tam bir tanimi yoktur.</a:t>
            </a:r>
            <a:r>
              <a:rPr lang="tr-TR" sz="2000" dirty="0" smtClean="0"/>
              <a:t> </a:t>
            </a:r>
          </a:p>
          <a:p>
            <a:pPr algn="just"/>
            <a:r>
              <a:rPr lang="tr-TR" sz="2000" dirty="0" smtClean="0"/>
              <a:t>Y</a:t>
            </a:r>
            <a:r>
              <a:rPr lang="az-Latn-AZ" sz="2000" dirty="0" smtClean="0"/>
              <a:t>aşlilik biyolojik,</a:t>
            </a:r>
            <a:r>
              <a:rPr lang="tr-TR" sz="2000" dirty="0" smtClean="0"/>
              <a:t> </a:t>
            </a:r>
            <a:r>
              <a:rPr lang="az-Latn-AZ" sz="2000" dirty="0" smtClean="0"/>
              <a:t>fizyolojik,</a:t>
            </a:r>
            <a:r>
              <a:rPr lang="tr-TR" sz="2000" dirty="0" smtClean="0"/>
              <a:t> </a:t>
            </a:r>
            <a:r>
              <a:rPr lang="az-Latn-AZ" sz="2000" dirty="0" smtClean="0"/>
              <a:t>duygusal ve fonksiyonel açidan farkli şekilde tanimlana bilir.</a:t>
            </a:r>
            <a:endParaRPr lang="tr-TR" sz="2000" dirty="0" smtClean="0"/>
          </a:p>
          <a:p>
            <a:pPr algn="just"/>
            <a:r>
              <a:rPr lang="az-Latn-AZ" sz="2000" dirty="0" smtClean="0"/>
              <a:t>DSÖ raporunda yaşlilik özü</a:t>
            </a:r>
            <a:r>
              <a:rPr lang="en-US" sz="2000" dirty="0" smtClean="0"/>
              <a:t>r</a:t>
            </a:r>
            <a:r>
              <a:rPr lang="az-Latn-AZ" sz="2000" dirty="0" smtClean="0"/>
              <a:t>lüklerin artmasi ve başkalarina daha fazla bağimlaşma  şeklinde tanimlanmaktadir.</a:t>
            </a:r>
          </a:p>
          <a:p>
            <a:pPr algn="just"/>
            <a:r>
              <a:rPr lang="az-Latn-AZ" sz="2000" dirty="0" smtClean="0"/>
              <a:t>Kisaca yaşlilik,her canlida görülen</a:t>
            </a:r>
            <a:r>
              <a:rPr lang="az-Latn-AZ" sz="2000" dirty="0" smtClean="0"/>
              <a:t>,</a:t>
            </a:r>
            <a:r>
              <a:rPr lang="tr-TR" sz="2000" dirty="0" smtClean="0"/>
              <a:t> </a:t>
            </a:r>
            <a:r>
              <a:rPr lang="az-Latn-AZ" sz="2000" dirty="0" smtClean="0"/>
              <a:t>ya</a:t>
            </a:r>
            <a:r>
              <a:rPr lang="tr-TR" sz="2000" dirty="0" err="1" smtClean="0"/>
              <a:t>şam</a:t>
            </a:r>
            <a:r>
              <a:rPr lang="az-Latn-AZ" sz="2000" dirty="0" smtClean="0"/>
              <a:t> </a:t>
            </a:r>
            <a:r>
              <a:rPr lang="az-Latn-AZ" sz="2000" dirty="0" smtClean="0"/>
              <a:t>sürecinin son basamaği olup tüm işlevlerde azalmaya neden olan bir süreç olarak tanimlana bilir.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57290" y="1785926"/>
            <a:ext cx="7498080" cy="421484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3800" dirty="0" err="1" smtClean="0"/>
              <a:t>İnsan</a:t>
            </a:r>
            <a:r>
              <a:rPr lang="en-US" sz="3800" dirty="0" smtClean="0"/>
              <a:t> </a:t>
            </a:r>
            <a:r>
              <a:rPr lang="en-US" sz="3800" dirty="0" err="1" smtClean="0"/>
              <a:t>ömrü</a:t>
            </a:r>
            <a:r>
              <a:rPr lang="en-US" sz="3800" dirty="0" smtClean="0"/>
              <a:t>, </a:t>
            </a:r>
            <a:r>
              <a:rPr lang="en-US" sz="3800" dirty="0" err="1" smtClean="0"/>
              <a:t>yirminci</a:t>
            </a:r>
            <a:r>
              <a:rPr lang="en-US" sz="3800" dirty="0" smtClean="0"/>
              <a:t> </a:t>
            </a:r>
            <a:r>
              <a:rPr lang="en-US" sz="3800" dirty="0" err="1" smtClean="0"/>
              <a:t>yüzyılın</a:t>
            </a:r>
            <a:r>
              <a:rPr lang="en-US" sz="3800" dirty="0" smtClean="0"/>
              <a:t> </a:t>
            </a:r>
            <a:r>
              <a:rPr lang="en-US" sz="3800" dirty="0" err="1" smtClean="0"/>
              <a:t>başından</a:t>
            </a:r>
            <a:r>
              <a:rPr lang="en-US" sz="3800" dirty="0" smtClean="0"/>
              <a:t> </a:t>
            </a:r>
            <a:r>
              <a:rPr lang="en-US" sz="3800" dirty="0" err="1" smtClean="0"/>
              <a:t>itibaren</a:t>
            </a:r>
            <a:r>
              <a:rPr lang="en-US" sz="3800" dirty="0" smtClean="0"/>
              <a:t> </a:t>
            </a:r>
            <a:r>
              <a:rPr lang="en-US" sz="3800" dirty="0" err="1" smtClean="0"/>
              <a:t>önemli</a:t>
            </a:r>
            <a:r>
              <a:rPr lang="en-US" sz="3800" dirty="0" smtClean="0"/>
              <a:t> </a:t>
            </a:r>
            <a:r>
              <a:rPr lang="en-US" sz="3800" dirty="0" err="1" smtClean="0"/>
              <a:t>ölçüde</a:t>
            </a:r>
            <a:r>
              <a:rPr lang="en-US" sz="3800" dirty="0" smtClean="0"/>
              <a:t> </a:t>
            </a:r>
            <a:r>
              <a:rPr lang="en-US" sz="3800" dirty="0" err="1" smtClean="0"/>
              <a:t>uzamıştır</a:t>
            </a:r>
            <a:r>
              <a:rPr lang="en-US" sz="3800" dirty="0" smtClean="0"/>
              <a:t>. </a:t>
            </a:r>
            <a:endParaRPr lang="tr-TR" sz="3800" dirty="0" smtClean="0"/>
          </a:p>
          <a:p>
            <a:pPr algn="just"/>
            <a:r>
              <a:rPr lang="en-US" sz="3800" dirty="0" smtClean="0"/>
              <a:t>Her ay </a:t>
            </a:r>
            <a:r>
              <a:rPr lang="en-US" sz="3800" dirty="0" err="1" smtClean="0"/>
              <a:t>dünyada</a:t>
            </a:r>
            <a:r>
              <a:rPr lang="en-US" sz="3800" dirty="0" smtClean="0"/>
              <a:t> 60 </a:t>
            </a:r>
            <a:r>
              <a:rPr lang="en-US" sz="3800" dirty="0" err="1" smtClean="0"/>
              <a:t>yaş</a:t>
            </a:r>
            <a:r>
              <a:rPr lang="en-US" sz="3800" dirty="0" smtClean="0"/>
              <a:t> </a:t>
            </a:r>
            <a:r>
              <a:rPr lang="en-US" sz="3800" dirty="0" err="1" smtClean="0"/>
              <a:t>üzerindeki</a:t>
            </a:r>
            <a:r>
              <a:rPr lang="en-US" sz="3800" dirty="0" smtClean="0"/>
              <a:t> </a:t>
            </a:r>
            <a:r>
              <a:rPr lang="en-US" sz="3800" dirty="0" err="1" smtClean="0"/>
              <a:t>kişi</a:t>
            </a:r>
            <a:r>
              <a:rPr lang="en-US" sz="3800" dirty="0" smtClean="0"/>
              <a:t> </a:t>
            </a:r>
            <a:r>
              <a:rPr lang="en-US" sz="3800" dirty="0" err="1" smtClean="0"/>
              <a:t>sayısı</a:t>
            </a:r>
            <a:r>
              <a:rPr lang="en-US" sz="3800" dirty="0" smtClean="0"/>
              <a:t> </a:t>
            </a:r>
            <a:r>
              <a:rPr lang="en-US" sz="3800" dirty="0" err="1" smtClean="0"/>
              <a:t>yaklaşık</a:t>
            </a:r>
            <a:r>
              <a:rPr lang="en-US" sz="3800" dirty="0" smtClean="0"/>
              <a:t> </a:t>
            </a:r>
            <a:r>
              <a:rPr lang="en-US" sz="3800" dirty="0" err="1" smtClean="0"/>
              <a:t>bir</a:t>
            </a:r>
            <a:r>
              <a:rPr lang="en-US" sz="3800" dirty="0" smtClean="0"/>
              <a:t> </a:t>
            </a:r>
            <a:r>
              <a:rPr lang="en-US" sz="3800" dirty="0" err="1" smtClean="0"/>
              <a:t>milyon</a:t>
            </a:r>
            <a:r>
              <a:rPr lang="en-US" sz="3800" dirty="0" smtClean="0"/>
              <a:t> </a:t>
            </a:r>
            <a:r>
              <a:rPr lang="en-US" sz="3800" dirty="0" err="1" smtClean="0"/>
              <a:t>artmaktadır</a:t>
            </a:r>
            <a:r>
              <a:rPr lang="en-US" sz="3800" dirty="0" smtClean="0"/>
              <a:t>. </a:t>
            </a:r>
            <a:endParaRPr lang="tr-TR" sz="3800" dirty="0" smtClean="0"/>
          </a:p>
          <a:p>
            <a:pPr algn="just"/>
            <a:r>
              <a:rPr lang="en-US" sz="3800" dirty="0" smtClean="0"/>
              <a:t>1900 </a:t>
            </a:r>
            <a:r>
              <a:rPr lang="en-US" sz="3800" dirty="0" err="1" smtClean="0"/>
              <a:t>yılında</a:t>
            </a:r>
            <a:r>
              <a:rPr lang="en-US" sz="3800" dirty="0" smtClean="0"/>
              <a:t> </a:t>
            </a:r>
            <a:r>
              <a:rPr lang="en-US" sz="3800" dirty="0" err="1" smtClean="0"/>
              <a:t>ortalama</a:t>
            </a:r>
            <a:r>
              <a:rPr lang="en-US" sz="3800" dirty="0" smtClean="0"/>
              <a:t> </a:t>
            </a:r>
            <a:r>
              <a:rPr lang="en-US" sz="3800" dirty="0" err="1" smtClean="0"/>
              <a:t>yaşam</a:t>
            </a:r>
            <a:r>
              <a:rPr lang="en-US" sz="3800" dirty="0" smtClean="0"/>
              <a:t> </a:t>
            </a:r>
            <a:r>
              <a:rPr lang="en-US" sz="3800" dirty="0" err="1" smtClean="0"/>
              <a:t>süresi</a:t>
            </a:r>
            <a:r>
              <a:rPr lang="en-US" sz="3800" dirty="0" smtClean="0"/>
              <a:t> 47 </a:t>
            </a:r>
            <a:r>
              <a:rPr lang="en-US" sz="3800" dirty="0" err="1" smtClean="0"/>
              <a:t>yıl</a:t>
            </a:r>
            <a:r>
              <a:rPr lang="en-US" sz="3800" dirty="0" smtClean="0"/>
              <a:t> </a:t>
            </a:r>
            <a:r>
              <a:rPr lang="en-US" sz="3800" dirty="0" err="1" smtClean="0"/>
              <a:t>iken</a:t>
            </a:r>
            <a:r>
              <a:rPr lang="en-US" sz="3800" dirty="0" smtClean="0"/>
              <a:t>, </a:t>
            </a:r>
            <a:endParaRPr lang="tr-TR" sz="3800" dirty="0" smtClean="0"/>
          </a:p>
          <a:p>
            <a:pPr algn="just"/>
            <a:r>
              <a:rPr lang="en-US" sz="3800" dirty="0" smtClean="0"/>
              <a:t>1990 </a:t>
            </a:r>
            <a:r>
              <a:rPr lang="en-US" sz="3800" dirty="0" err="1" smtClean="0"/>
              <a:t>yılında</a:t>
            </a:r>
            <a:r>
              <a:rPr lang="en-US" sz="3800" dirty="0" smtClean="0"/>
              <a:t> 75 </a:t>
            </a:r>
            <a:r>
              <a:rPr lang="en-US" sz="3800" dirty="0" err="1" smtClean="0"/>
              <a:t>yıla</a:t>
            </a:r>
            <a:r>
              <a:rPr lang="en-US" sz="3800" dirty="0" smtClean="0"/>
              <a:t> </a:t>
            </a:r>
            <a:r>
              <a:rPr lang="en-US" sz="3800" dirty="0" err="1" smtClean="0"/>
              <a:t>uzamıştır</a:t>
            </a:r>
            <a:r>
              <a:rPr lang="en-US" sz="3800" dirty="0" smtClean="0"/>
              <a:t>. </a:t>
            </a:r>
            <a:endParaRPr lang="tr-TR" sz="3800" dirty="0" smtClean="0"/>
          </a:p>
          <a:p>
            <a:pPr algn="just"/>
            <a:r>
              <a:rPr lang="en-US" sz="3800" dirty="0" err="1" smtClean="0"/>
              <a:t>ABD’de</a:t>
            </a:r>
            <a:r>
              <a:rPr lang="en-US" sz="3800" dirty="0" smtClean="0"/>
              <a:t> 2001-2010 </a:t>
            </a:r>
            <a:r>
              <a:rPr lang="en-US" sz="3800" dirty="0" err="1" smtClean="0"/>
              <a:t>yılı</a:t>
            </a:r>
            <a:r>
              <a:rPr lang="en-US" sz="3800" dirty="0" smtClean="0"/>
              <a:t> </a:t>
            </a:r>
            <a:r>
              <a:rPr lang="en-US" sz="3800" dirty="0" err="1" smtClean="0"/>
              <a:t>arasında</a:t>
            </a:r>
            <a:r>
              <a:rPr lang="en-US" sz="3800" dirty="0" smtClean="0"/>
              <a:t> 65 + </a:t>
            </a:r>
            <a:r>
              <a:rPr lang="en-US" sz="3800" dirty="0" err="1" smtClean="0"/>
              <a:t>yaşındaki</a:t>
            </a:r>
            <a:r>
              <a:rPr lang="en-US" sz="3800" dirty="0" smtClean="0"/>
              <a:t> </a:t>
            </a:r>
            <a:r>
              <a:rPr lang="en-US" sz="3800" dirty="0" err="1" smtClean="0"/>
              <a:t>bireylerin</a:t>
            </a:r>
            <a:r>
              <a:rPr lang="en-US" sz="3800" dirty="0" smtClean="0"/>
              <a:t> % 13’lük, 85 + </a:t>
            </a:r>
            <a:r>
              <a:rPr lang="en-US" sz="3800" dirty="0" err="1" smtClean="0"/>
              <a:t>yaşındaki</a:t>
            </a:r>
            <a:r>
              <a:rPr lang="en-US" sz="3800" dirty="0" smtClean="0"/>
              <a:t> </a:t>
            </a:r>
            <a:r>
              <a:rPr lang="en-US" sz="3800" dirty="0" err="1" smtClean="0"/>
              <a:t>bireyler</a:t>
            </a:r>
            <a:r>
              <a:rPr lang="en-US" sz="3800" dirty="0" smtClean="0"/>
              <a:t> % 29’luk, </a:t>
            </a:r>
            <a:r>
              <a:rPr lang="en-US" sz="3800" dirty="0" err="1" smtClean="0"/>
              <a:t>bir</a:t>
            </a:r>
            <a:r>
              <a:rPr lang="en-US" sz="3800" dirty="0" smtClean="0"/>
              <a:t> </a:t>
            </a:r>
            <a:r>
              <a:rPr lang="en-US" sz="3800" dirty="0" err="1" smtClean="0"/>
              <a:t>artış</a:t>
            </a:r>
            <a:r>
              <a:rPr lang="en-US" sz="3800" dirty="0" smtClean="0"/>
              <a:t> </a:t>
            </a:r>
            <a:r>
              <a:rPr lang="en-US" sz="3800" dirty="0" err="1" smtClean="0"/>
              <a:t>göst</a:t>
            </a:r>
            <a:r>
              <a:rPr lang="tr-TR" sz="3800" dirty="0" smtClean="0"/>
              <a:t>ermiştir</a:t>
            </a:r>
            <a:r>
              <a:rPr lang="en-US" sz="3800" dirty="0" smtClean="0"/>
              <a:t>. </a:t>
            </a:r>
            <a:endParaRPr lang="tr-TR" sz="3800" dirty="0" smtClean="0"/>
          </a:p>
          <a:p>
            <a:pPr algn="just"/>
            <a:r>
              <a:rPr lang="en-US" sz="3800" dirty="0" err="1" smtClean="0"/>
              <a:t>Yaşlı</a:t>
            </a:r>
            <a:r>
              <a:rPr lang="en-US" sz="3800" dirty="0" smtClean="0"/>
              <a:t> </a:t>
            </a:r>
            <a:r>
              <a:rPr lang="en-US" sz="3800" dirty="0" err="1" smtClean="0"/>
              <a:t>nüfustaki</a:t>
            </a:r>
            <a:r>
              <a:rPr lang="en-US" sz="3800" dirty="0" smtClean="0"/>
              <a:t> </a:t>
            </a:r>
            <a:r>
              <a:rPr lang="en-US" sz="3800" dirty="0" err="1" smtClean="0"/>
              <a:t>artış</a:t>
            </a:r>
            <a:r>
              <a:rPr lang="en-US" sz="3800" dirty="0" smtClean="0"/>
              <a:t> </a:t>
            </a:r>
            <a:r>
              <a:rPr lang="en-US" sz="3800" dirty="0" err="1" smtClean="0"/>
              <a:t>geçen</a:t>
            </a:r>
            <a:r>
              <a:rPr lang="en-US" sz="3800" dirty="0" smtClean="0"/>
              <a:t> </a:t>
            </a:r>
            <a:r>
              <a:rPr lang="en-US" sz="3800" dirty="0" err="1" smtClean="0"/>
              <a:t>yüzyılda</a:t>
            </a:r>
            <a:r>
              <a:rPr lang="en-US" sz="3800" dirty="0" smtClean="0"/>
              <a:t> </a:t>
            </a:r>
            <a:r>
              <a:rPr lang="en-US" sz="3800" dirty="0" err="1" smtClean="0"/>
              <a:t>yaşam</a:t>
            </a:r>
            <a:r>
              <a:rPr lang="en-US" sz="3800" dirty="0" smtClean="0"/>
              <a:t> </a:t>
            </a:r>
            <a:r>
              <a:rPr lang="en-US" sz="3800" dirty="0" err="1" smtClean="0"/>
              <a:t>süresinin</a:t>
            </a:r>
            <a:r>
              <a:rPr lang="en-US" sz="3800" dirty="0" smtClean="0"/>
              <a:t> </a:t>
            </a:r>
            <a:r>
              <a:rPr lang="en-US" sz="3800" dirty="0" err="1" smtClean="0"/>
              <a:t>uzamasının</a:t>
            </a:r>
            <a:r>
              <a:rPr lang="en-US" sz="3800" dirty="0" smtClean="0"/>
              <a:t> </a:t>
            </a:r>
            <a:r>
              <a:rPr lang="en-US" sz="3800" dirty="0" err="1" smtClean="0"/>
              <a:t>bir</a:t>
            </a:r>
            <a:r>
              <a:rPr lang="en-US" sz="3800" dirty="0" smtClean="0"/>
              <a:t> </a:t>
            </a:r>
            <a:r>
              <a:rPr lang="en-US" sz="3800" dirty="0" err="1" smtClean="0"/>
              <a:t>sonucudur</a:t>
            </a:r>
            <a:endParaRPr lang="tr-TR" sz="3800" dirty="0" smtClean="0"/>
          </a:p>
          <a:p>
            <a:pPr algn="just"/>
            <a:r>
              <a:rPr lang="en-US" sz="3800" dirty="0" err="1" smtClean="0"/>
              <a:t>Dünyada</a:t>
            </a:r>
            <a:r>
              <a:rPr lang="en-US" sz="3800" dirty="0" smtClean="0"/>
              <a:t> </a:t>
            </a:r>
            <a:r>
              <a:rPr lang="en-US" sz="3800" dirty="0" err="1" smtClean="0"/>
              <a:t>yaşlı</a:t>
            </a:r>
            <a:r>
              <a:rPr lang="en-US" sz="3800" dirty="0" smtClean="0"/>
              <a:t> </a:t>
            </a:r>
            <a:r>
              <a:rPr lang="en-US" sz="3800" dirty="0" err="1" smtClean="0"/>
              <a:t>nüfus</a:t>
            </a:r>
            <a:r>
              <a:rPr lang="en-US" sz="3800" dirty="0" smtClean="0"/>
              <a:t> </a:t>
            </a:r>
            <a:r>
              <a:rPr lang="en-US" sz="3800" dirty="0" err="1" smtClean="0"/>
              <a:t>giderek</a:t>
            </a:r>
            <a:r>
              <a:rPr lang="en-US" sz="3800" dirty="0" smtClean="0"/>
              <a:t> </a:t>
            </a:r>
            <a:r>
              <a:rPr lang="en-US" sz="3800" dirty="0" err="1" smtClean="0"/>
              <a:t>artarken</a:t>
            </a:r>
            <a:r>
              <a:rPr lang="en-US" sz="3800" dirty="0" smtClean="0"/>
              <a:t>, ‘</a:t>
            </a:r>
            <a:r>
              <a:rPr lang="en-US" sz="3800" dirty="0" err="1" smtClean="0"/>
              <a:t>yeni</a:t>
            </a:r>
            <a:r>
              <a:rPr lang="en-US" sz="3800" dirty="0" smtClean="0"/>
              <a:t> </a:t>
            </a:r>
            <a:r>
              <a:rPr lang="en-US" sz="3800" dirty="0" err="1" smtClean="0"/>
              <a:t>yaşlıların</a:t>
            </a:r>
            <a:r>
              <a:rPr lang="en-US" sz="3800" dirty="0" smtClean="0"/>
              <a:t>’ </a:t>
            </a:r>
            <a:r>
              <a:rPr lang="en-US" sz="3800" dirty="0" err="1" smtClean="0"/>
              <a:t>ağızlarında</a:t>
            </a:r>
            <a:r>
              <a:rPr lang="en-US" sz="3800" dirty="0" smtClean="0"/>
              <a:t> </a:t>
            </a:r>
            <a:r>
              <a:rPr lang="en-US" sz="3800" dirty="0" err="1" smtClean="0"/>
              <a:t>daha</a:t>
            </a:r>
            <a:r>
              <a:rPr lang="en-US" sz="3800" dirty="0" smtClean="0"/>
              <a:t> </a:t>
            </a:r>
            <a:r>
              <a:rPr lang="en-US" sz="3800" dirty="0" err="1" smtClean="0"/>
              <a:t>fazla</a:t>
            </a:r>
            <a:r>
              <a:rPr lang="en-US" sz="3800" dirty="0" smtClean="0"/>
              <a:t> </a:t>
            </a:r>
            <a:r>
              <a:rPr lang="en-US" sz="3800" dirty="0" err="1" smtClean="0"/>
              <a:t>sayıda</a:t>
            </a:r>
            <a:r>
              <a:rPr lang="en-US" sz="3800" dirty="0" smtClean="0"/>
              <a:t> </a:t>
            </a:r>
            <a:r>
              <a:rPr lang="en-US" sz="3800" dirty="0" err="1" smtClean="0"/>
              <a:t>doğal</a:t>
            </a:r>
            <a:r>
              <a:rPr lang="en-US" sz="3800" dirty="0" smtClean="0"/>
              <a:t> </a:t>
            </a:r>
            <a:r>
              <a:rPr lang="en-US" sz="3800" dirty="0" err="1" smtClean="0"/>
              <a:t>diş</a:t>
            </a:r>
            <a:r>
              <a:rPr lang="en-US" sz="3800" dirty="0" smtClean="0"/>
              <a:t> </a:t>
            </a:r>
            <a:r>
              <a:rPr lang="en-US" sz="3800" dirty="0" err="1" smtClean="0"/>
              <a:t>bulunacağı</a:t>
            </a:r>
            <a:r>
              <a:rPr lang="en-US" sz="3800" dirty="0" smtClean="0"/>
              <a:t> </a:t>
            </a:r>
            <a:r>
              <a:rPr lang="en-US" sz="3800" dirty="0" err="1" smtClean="0"/>
              <a:t>öngörülmektedir</a:t>
            </a:r>
            <a:r>
              <a:rPr lang="en-US" sz="3800" dirty="0" smtClean="0"/>
              <a:t>.</a:t>
            </a:r>
            <a:endParaRPr lang="tr-TR" sz="3800" dirty="0" smtClean="0"/>
          </a:p>
          <a:p>
            <a:pPr algn="just"/>
            <a:r>
              <a:rPr lang="en-US" sz="3800" dirty="0" err="1" smtClean="0"/>
              <a:t>Diğer</a:t>
            </a:r>
            <a:r>
              <a:rPr lang="en-US" sz="3800" dirty="0" smtClean="0"/>
              <a:t> </a:t>
            </a:r>
            <a:r>
              <a:rPr lang="en-US" sz="3800" dirty="0" err="1" smtClean="0"/>
              <a:t>yandan</a:t>
            </a:r>
            <a:r>
              <a:rPr lang="en-US" sz="3800" dirty="0" smtClean="0"/>
              <a:t>, </a:t>
            </a:r>
            <a:r>
              <a:rPr lang="en-US" sz="3800" dirty="0" err="1" smtClean="0"/>
              <a:t>sağlık</a:t>
            </a:r>
            <a:r>
              <a:rPr lang="en-US" sz="3800" dirty="0" smtClean="0"/>
              <a:t> </a:t>
            </a:r>
            <a:r>
              <a:rPr lang="en-US" sz="3800" dirty="0" err="1" smtClean="0"/>
              <a:t>bilincinin</a:t>
            </a:r>
            <a:r>
              <a:rPr lang="en-US" sz="3800" dirty="0" smtClean="0"/>
              <a:t> </a:t>
            </a:r>
            <a:r>
              <a:rPr lang="en-US" sz="3800" dirty="0" err="1" smtClean="0"/>
              <a:t>artması</a:t>
            </a:r>
            <a:r>
              <a:rPr lang="en-US" sz="3800" dirty="0" smtClean="0"/>
              <a:t> </a:t>
            </a:r>
            <a:r>
              <a:rPr lang="en-US" sz="3800" dirty="0" err="1" smtClean="0"/>
              <a:t>ve</a:t>
            </a:r>
            <a:r>
              <a:rPr lang="en-US" sz="3800" dirty="0" smtClean="0"/>
              <a:t> </a:t>
            </a:r>
            <a:r>
              <a:rPr lang="en-US" sz="3800" dirty="0" err="1" smtClean="0"/>
              <a:t>koruyucu</a:t>
            </a:r>
            <a:r>
              <a:rPr lang="en-US" sz="3800" dirty="0" smtClean="0"/>
              <a:t> </a:t>
            </a:r>
            <a:r>
              <a:rPr lang="en-US" sz="3800" dirty="0" err="1" smtClean="0"/>
              <a:t>dişhekimliğindeki</a:t>
            </a:r>
            <a:r>
              <a:rPr lang="en-US" sz="3800" dirty="0" smtClean="0"/>
              <a:t> </a:t>
            </a:r>
            <a:r>
              <a:rPr lang="en-US" sz="3800" dirty="0" err="1" smtClean="0"/>
              <a:t>gelişmeler</a:t>
            </a:r>
            <a:r>
              <a:rPr lang="en-US" sz="3800" dirty="0" smtClean="0"/>
              <a:t> </a:t>
            </a:r>
            <a:r>
              <a:rPr lang="en-US" sz="3800" dirty="0" err="1" smtClean="0"/>
              <a:t>tüm</a:t>
            </a:r>
            <a:r>
              <a:rPr lang="en-US" sz="3800" dirty="0" smtClean="0"/>
              <a:t> </a:t>
            </a:r>
            <a:r>
              <a:rPr lang="en-US" sz="3800" dirty="0" err="1" smtClean="0"/>
              <a:t>yaş</a:t>
            </a:r>
            <a:r>
              <a:rPr lang="en-US" sz="3800" dirty="0" smtClean="0"/>
              <a:t> </a:t>
            </a:r>
            <a:r>
              <a:rPr lang="en-US" sz="3800" dirty="0" err="1" smtClean="0"/>
              <a:t>gruplarındaki</a:t>
            </a:r>
            <a:r>
              <a:rPr lang="en-US" sz="3800" dirty="0" smtClean="0"/>
              <a:t> </a:t>
            </a:r>
            <a:r>
              <a:rPr lang="en-US" sz="3800" dirty="0" err="1" smtClean="0"/>
              <a:t>diş</a:t>
            </a:r>
            <a:r>
              <a:rPr lang="en-US" sz="3800" dirty="0" smtClean="0"/>
              <a:t> </a:t>
            </a:r>
            <a:r>
              <a:rPr lang="en-US" sz="3800" dirty="0" err="1" smtClean="0"/>
              <a:t>kaybı</a:t>
            </a:r>
            <a:r>
              <a:rPr lang="en-US" sz="3800" dirty="0" smtClean="0"/>
              <a:t> </a:t>
            </a:r>
            <a:r>
              <a:rPr lang="en-US" sz="3800" dirty="0" err="1" smtClean="0"/>
              <a:t>sayısını</a:t>
            </a:r>
            <a:r>
              <a:rPr lang="en-US" sz="3800" dirty="0" smtClean="0"/>
              <a:t> </a:t>
            </a:r>
            <a:r>
              <a:rPr lang="en-US" sz="3800" dirty="0" err="1" smtClean="0"/>
              <a:t>azaltmıştır</a:t>
            </a:r>
            <a:r>
              <a:rPr lang="en-US" sz="3800" dirty="0" smtClean="0"/>
              <a:t>. </a:t>
            </a:r>
            <a:endParaRPr lang="tr-TR" sz="3800" dirty="0" smtClean="0"/>
          </a:p>
          <a:p>
            <a:pPr algn="just"/>
            <a:r>
              <a:rPr lang="en-US" sz="3800" dirty="0" smtClean="0"/>
              <a:t>Bu durum </a:t>
            </a:r>
            <a:r>
              <a:rPr lang="en-US" sz="3800" dirty="0" err="1" smtClean="0"/>
              <a:t>da</a:t>
            </a:r>
            <a:r>
              <a:rPr lang="en-US" sz="3800" dirty="0" smtClean="0"/>
              <a:t> </a:t>
            </a:r>
            <a:r>
              <a:rPr lang="en-US" sz="3800" dirty="0" err="1" smtClean="0"/>
              <a:t>toplumda</a:t>
            </a:r>
            <a:r>
              <a:rPr lang="en-US" sz="3800" dirty="0" smtClean="0"/>
              <a:t> periodontal </a:t>
            </a:r>
            <a:r>
              <a:rPr lang="en-US" sz="3800" dirty="0" err="1" smtClean="0"/>
              <a:t>tedaviye</a:t>
            </a:r>
            <a:r>
              <a:rPr lang="en-US" sz="3800" dirty="0" smtClean="0"/>
              <a:t> </a:t>
            </a:r>
            <a:r>
              <a:rPr lang="en-US" sz="3800" dirty="0" err="1" smtClean="0"/>
              <a:t>duyulan</a:t>
            </a:r>
            <a:r>
              <a:rPr lang="en-US" sz="3800" dirty="0" smtClean="0"/>
              <a:t> </a:t>
            </a:r>
            <a:r>
              <a:rPr lang="en-US" sz="3800" dirty="0" err="1" smtClean="0"/>
              <a:t>ihtiyacın</a:t>
            </a:r>
            <a:r>
              <a:rPr lang="en-US" sz="3800" dirty="0" smtClean="0"/>
              <a:t> </a:t>
            </a:r>
            <a:r>
              <a:rPr lang="en-US" sz="3800" dirty="0" err="1" smtClean="0"/>
              <a:t>artmasına</a:t>
            </a:r>
            <a:r>
              <a:rPr lang="en-US" sz="3800" dirty="0" smtClean="0"/>
              <a:t> </a:t>
            </a:r>
            <a:r>
              <a:rPr lang="en-US" sz="3800" dirty="0" err="1" smtClean="0"/>
              <a:t>neden</a:t>
            </a:r>
            <a:r>
              <a:rPr lang="en-US" sz="3800" dirty="0" smtClean="0"/>
              <a:t> </a:t>
            </a:r>
            <a:r>
              <a:rPr lang="en-US" sz="3800" dirty="0" err="1" smtClean="0"/>
              <a:t>olacaktır</a:t>
            </a:r>
            <a:r>
              <a:rPr lang="en-US" sz="3800" dirty="0" smtClean="0"/>
              <a:t>.</a:t>
            </a:r>
            <a:endParaRPr lang="tr-TR" sz="3800" dirty="0" smtClean="0"/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728" y="92867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3100" b="1" dirty="0" smtClean="0"/>
              <a:t>Yaşlanmanın </a:t>
            </a:r>
            <a:r>
              <a:rPr lang="tr-TR" sz="3100" b="1" dirty="0" err="1" smtClean="0"/>
              <a:t>periyodonsiyum</a:t>
            </a:r>
            <a:r>
              <a:rPr lang="tr-TR" sz="3100" b="1" dirty="0" smtClean="0"/>
              <a:t> üzerindeki etkileri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57290" y="20574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Yaşlanmanın kümülatif etkisi </a:t>
            </a:r>
          </a:p>
          <a:p>
            <a:pPr lvl="0"/>
            <a:r>
              <a:rPr lang="tr-TR" sz="2400" dirty="0" smtClean="0"/>
              <a:t>Yaşlanmayla ilişkili patolojik değişimler</a:t>
            </a:r>
          </a:p>
          <a:p>
            <a:pPr lvl="0"/>
            <a:r>
              <a:rPr lang="tr-TR" sz="2400" dirty="0" smtClean="0"/>
              <a:t>Diş ve dişetindeki yapısal değişiklikler, kullanılan ilaçlar ve </a:t>
            </a:r>
            <a:r>
              <a:rPr lang="tr-TR" sz="2400" dirty="0" err="1" smtClean="0"/>
              <a:t>immün</a:t>
            </a:r>
            <a:r>
              <a:rPr lang="tr-TR" sz="2400" dirty="0" smtClean="0"/>
              <a:t> yanıttaki düşüş </a:t>
            </a:r>
          </a:p>
          <a:p>
            <a:pPr lvl="0"/>
            <a:r>
              <a:rPr lang="tr-TR" sz="2400" dirty="0" smtClean="0"/>
              <a:t>İltihap oluşumunda hızlanma ve yara iyileşmesinde gecikme</a:t>
            </a:r>
          </a:p>
          <a:p>
            <a:pPr lvl="0"/>
            <a:r>
              <a:rPr lang="tr-TR" sz="2400" dirty="0" smtClean="0"/>
              <a:t>Gençlerde </a:t>
            </a:r>
            <a:r>
              <a:rPr lang="tr-TR" sz="2400" dirty="0" err="1" smtClean="0"/>
              <a:t>periodontal</a:t>
            </a:r>
            <a:r>
              <a:rPr lang="tr-TR" sz="2400" dirty="0" smtClean="0"/>
              <a:t> hastalıkların daha hızlı gelişmesi, buna karşılık ileri yaşlarda daha yavaş ama sürekli ilerleyen bir hal alması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Dokulardaki genel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etkisi </a:t>
            </a:r>
          </a:p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lvl="0"/>
            <a:r>
              <a:rPr lang="tr-TR" sz="2400" dirty="0" smtClean="0"/>
              <a:t>Dokularda kuruma </a:t>
            </a:r>
          </a:p>
          <a:p>
            <a:pPr lvl="0"/>
            <a:r>
              <a:rPr lang="tr-TR" sz="2400" dirty="0" smtClean="0"/>
              <a:t>Tamir yeteneğinin azalması</a:t>
            </a:r>
          </a:p>
          <a:p>
            <a:pPr lvl="0"/>
            <a:r>
              <a:rPr lang="tr-TR" sz="2400" dirty="0" smtClean="0"/>
              <a:t>Elastikiyet kaybı</a:t>
            </a:r>
          </a:p>
          <a:p>
            <a:pPr>
              <a:buFontTx/>
              <a:buChar char="•"/>
            </a:pPr>
            <a:r>
              <a:rPr lang="tr-TR" sz="2400" dirty="0" smtClean="0"/>
              <a:t>Hücre </a:t>
            </a:r>
            <a:r>
              <a:rPr lang="tr-TR" sz="2400" dirty="0" err="1" smtClean="0"/>
              <a:t>permeabilitesinde</a:t>
            </a:r>
            <a:r>
              <a:rPr lang="tr-TR" sz="2400" dirty="0" smtClean="0"/>
              <a:t> değişiklikler</a:t>
            </a:r>
          </a:p>
          <a:p>
            <a:pPr>
              <a:buFontTx/>
              <a:buChar char="•"/>
            </a:pPr>
            <a:r>
              <a:rPr lang="tr-TR" sz="2400" dirty="0" err="1" smtClean="0"/>
              <a:t>Dermis</a:t>
            </a:r>
            <a:r>
              <a:rPr lang="tr-TR" sz="2400" dirty="0" smtClean="0"/>
              <a:t> ve </a:t>
            </a:r>
            <a:r>
              <a:rPr lang="tr-TR" sz="2400" dirty="0" err="1" smtClean="0"/>
              <a:t>epidermiste</a:t>
            </a:r>
            <a:r>
              <a:rPr lang="tr-TR" sz="2400" dirty="0" smtClean="0"/>
              <a:t> incelme</a:t>
            </a:r>
          </a:p>
          <a:p>
            <a:pPr>
              <a:buFontTx/>
              <a:buChar char="•"/>
            </a:pPr>
            <a:r>
              <a:rPr lang="tr-TR" sz="2400" dirty="0" err="1" smtClean="0"/>
              <a:t>Keratinizasyonda</a:t>
            </a:r>
            <a:r>
              <a:rPr lang="tr-TR" sz="2400" dirty="0" smtClean="0"/>
              <a:t> zayıflama</a:t>
            </a:r>
          </a:p>
          <a:p>
            <a:pPr>
              <a:buFontTx/>
              <a:buChar char="•"/>
            </a:pPr>
            <a:r>
              <a:rPr lang="tr-TR" sz="2400" dirty="0" smtClean="0"/>
              <a:t>Kan dolaşımında azalma</a:t>
            </a:r>
          </a:p>
          <a:p>
            <a:pPr>
              <a:buFontTx/>
              <a:buChar char="•"/>
            </a:pPr>
            <a:r>
              <a:rPr lang="tr-TR" sz="2400" dirty="0" smtClean="0"/>
              <a:t>Sinir sonlanmalarında dejenerasyon</a:t>
            </a:r>
          </a:p>
          <a:p>
            <a:pPr>
              <a:buFontTx/>
              <a:buChar char="•"/>
            </a:pPr>
            <a:r>
              <a:rPr lang="tr-TR" sz="2400" dirty="0" err="1" smtClean="0"/>
              <a:t>Kapiller</a:t>
            </a:r>
            <a:r>
              <a:rPr lang="tr-TR" sz="2400" dirty="0" smtClean="0"/>
              <a:t> </a:t>
            </a:r>
            <a:r>
              <a:rPr lang="tr-TR" sz="2400" dirty="0" err="1" smtClean="0"/>
              <a:t>frajilitesi</a:t>
            </a:r>
            <a:endParaRPr lang="tr-TR" sz="2400" dirty="0" smtClean="0"/>
          </a:p>
          <a:p>
            <a:pPr>
              <a:buFontTx/>
              <a:buChar char="•"/>
            </a:pPr>
            <a:r>
              <a:rPr lang="tr-TR" sz="2400" dirty="0" smtClean="0"/>
              <a:t>Doku </a:t>
            </a:r>
            <a:r>
              <a:rPr lang="tr-TR" sz="2400" dirty="0" err="1" smtClean="0"/>
              <a:t>elastisitesinde</a:t>
            </a:r>
            <a:r>
              <a:rPr lang="tr-TR" sz="2400" dirty="0" smtClean="0"/>
              <a:t> azalma</a:t>
            </a:r>
          </a:p>
          <a:p>
            <a:pPr lvl="0">
              <a:buNone/>
            </a:pPr>
            <a:r>
              <a:rPr lang="tr-TR" sz="2400" dirty="0" smtClean="0"/>
              <a:t>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Mastikatör</a:t>
            </a:r>
            <a:r>
              <a:rPr lang="tr-TR" dirty="0" smtClean="0">
                <a:solidFill>
                  <a:srgbClr val="FF0000"/>
                </a:solidFill>
              </a:rPr>
              <a:t> etkinlik</a:t>
            </a:r>
          </a:p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lvl="0"/>
            <a:r>
              <a:rPr lang="tr-TR" sz="2800" dirty="0" smtClean="0"/>
              <a:t>Kaslarda hafif </a:t>
            </a:r>
            <a:r>
              <a:rPr lang="tr-TR" sz="2800" dirty="0" err="1" smtClean="0"/>
              <a:t>atrofi</a:t>
            </a:r>
            <a:r>
              <a:rPr lang="tr-TR" sz="2800" dirty="0" smtClean="0"/>
              <a:t> </a:t>
            </a:r>
          </a:p>
          <a:p>
            <a:pPr lvl="0"/>
            <a:r>
              <a:rPr lang="tr-TR" sz="2800" dirty="0" smtClean="0"/>
              <a:t>Diş kayıpları ve bunların tam olarak restore edilememesi nedeniyle fonksiyonel yetersizlik</a:t>
            </a:r>
          </a:p>
          <a:p>
            <a:pPr lvl="0"/>
            <a:r>
              <a:rPr lang="tr-TR" sz="2800" dirty="0" smtClean="0"/>
              <a:t>Çiğnemede yetersizlik = hazım problemleri = diyetteki değişiklikler</a:t>
            </a:r>
          </a:p>
          <a:p>
            <a:pPr lvl="0"/>
            <a:r>
              <a:rPr lang="tr-TR" sz="2800" dirty="0" smtClean="0"/>
              <a:t>A </a:t>
            </a:r>
            <a:r>
              <a:rPr lang="tr-TR" sz="2800" dirty="0" err="1" smtClean="0"/>
              <a:t>vitaminöz</a:t>
            </a:r>
            <a:r>
              <a:rPr lang="tr-TR" sz="2800" dirty="0" smtClean="0"/>
              <a:t> olasılığı</a:t>
            </a:r>
          </a:p>
          <a:p>
            <a:pPr lvl="0"/>
            <a:r>
              <a:rPr lang="tr-TR" sz="2800" dirty="0" err="1" smtClean="0"/>
              <a:t>Fibril</a:t>
            </a:r>
            <a:r>
              <a:rPr lang="tr-TR" sz="2800" dirty="0" smtClean="0"/>
              <a:t>, vitamin ve az yağlı diyetle beslenme durumu </a:t>
            </a:r>
          </a:p>
          <a:p>
            <a:endParaRPr lang="tr-TR" sz="28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sz="3100" b="1" dirty="0" err="1" smtClean="0"/>
              <a:t>Periodonsiyumda</a:t>
            </a:r>
            <a:r>
              <a:rPr lang="tr-TR" sz="3100" b="1" dirty="0" smtClean="0"/>
              <a:t> yaşa bağlı değişiklikler</a:t>
            </a:r>
            <a:r>
              <a:rPr lang="tr-TR" sz="3100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Dişeti </a:t>
            </a:r>
            <a:r>
              <a:rPr lang="tr-TR" b="1" dirty="0" err="1" smtClean="0">
                <a:solidFill>
                  <a:srgbClr val="FF0000"/>
                </a:solidFill>
              </a:rPr>
              <a:t>epiteli</a:t>
            </a:r>
            <a:endParaRPr lang="tr-T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2600" dirty="0" smtClean="0"/>
              <a:t>Dişeti </a:t>
            </a:r>
            <a:r>
              <a:rPr lang="tr-TR" sz="2600" dirty="0" err="1" smtClean="0"/>
              <a:t>epitelinde</a:t>
            </a:r>
            <a:r>
              <a:rPr lang="tr-TR" sz="2600" dirty="0" smtClean="0"/>
              <a:t> incelme ve </a:t>
            </a:r>
            <a:r>
              <a:rPr lang="tr-TR" sz="2600" dirty="0" err="1" smtClean="0"/>
              <a:t>keratinizasyon</a:t>
            </a:r>
            <a:r>
              <a:rPr lang="tr-TR" sz="2600" dirty="0" smtClean="0"/>
              <a:t> derecesinde azalma olduğu bildirilmiştir (</a:t>
            </a:r>
            <a:r>
              <a:rPr lang="tr-TR" sz="2600" dirty="0" err="1" smtClean="0"/>
              <a:t>Shaklar</a:t>
            </a:r>
            <a:r>
              <a:rPr lang="tr-TR" sz="2600" dirty="0" smtClean="0"/>
              <a:t> G. 1966).  </a:t>
            </a:r>
          </a:p>
          <a:p>
            <a:r>
              <a:rPr lang="tr-TR" sz="2600" dirty="0" smtClean="0"/>
              <a:t>Bu durumda </a:t>
            </a:r>
            <a:r>
              <a:rPr lang="tr-TR" sz="2600" dirty="0" err="1" smtClean="0"/>
              <a:t>epitelin</a:t>
            </a:r>
            <a:r>
              <a:rPr lang="tr-TR" sz="2600" dirty="0" smtClean="0"/>
              <a:t> bakteriyel antijenlere karşı </a:t>
            </a:r>
            <a:r>
              <a:rPr lang="tr-TR" sz="2600" dirty="0" err="1" smtClean="0"/>
              <a:t>permeabilitesinin</a:t>
            </a:r>
            <a:r>
              <a:rPr lang="tr-TR" sz="2600" dirty="0" smtClean="0"/>
              <a:t> artması ve fonksiyonel travmaya direncin azalması beklenir. </a:t>
            </a:r>
          </a:p>
          <a:p>
            <a:r>
              <a:rPr lang="tr-TR" sz="2600" dirty="0" smtClean="0"/>
              <a:t>Daha sonra yapılan çalışmalarda </a:t>
            </a:r>
            <a:r>
              <a:rPr lang="tr-TR" sz="2600" dirty="0" err="1" smtClean="0"/>
              <a:t>epitelde</a:t>
            </a:r>
            <a:r>
              <a:rPr lang="tr-TR" sz="2600" dirty="0" smtClean="0"/>
              <a:t> yaşa bağlı değişiklikleri destekleyen bulgulara rastlanmamıştır.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Dişeti bağ dokusu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sz="2800" dirty="0" smtClean="0"/>
              <a:t>Dişetinde yaşa bağlı değişikliklerin büyük kısmı </a:t>
            </a:r>
            <a:r>
              <a:rPr lang="tr-TR" sz="2800" dirty="0" err="1" smtClean="0"/>
              <a:t>epitelden</a:t>
            </a:r>
            <a:r>
              <a:rPr lang="tr-TR" sz="2800" dirty="0" smtClean="0"/>
              <a:t> ziyade bağ dokusunda görülür. </a:t>
            </a:r>
          </a:p>
          <a:p>
            <a:r>
              <a:rPr lang="tr-TR" sz="2800" dirty="0" smtClean="0"/>
              <a:t>Yaşlanma dişeti bağ dokusu liflerinin sayıca artmasına ve kalınlaşmasına yol açar. </a:t>
            </a:r>
          </a:p>
          <a:p>
            <a:r>
              <a:rPr lang="tr-TR" sz="2800" dirty="0" err="1" smtClean="0"/>
              <a:t>Kollajende</a:t>
            </a:r>
            <a:r>
              <a:rPr lang="tr-TR" sz="2800" dirty="0" smtClean="0"/>
              <a:t> kantitatif ve kalitatif değişiklikler görülür. </a:t>
            </a:r>
          </a:p>
          <a:p>
            <a:r>
              <a:rPr lang="tr-TR" sz="2800" dirty="0" smtClean="0"/>
              <a:t>Çözünebilir yapıda olan </a:t>
            </a:r>
            <a:r>
              <a:rPr lang="tr-TR" sz="2800" dirty="0" err="1" smtClean="0"/>
              <a:t>kollajen</a:t>
            </a:r>
            <a:r>
              <a:rPr lang="tr-TR" sz="2800" dirty="0" smtClean="0"/>
              <a:t>, hızla çözünmez hale gelir, mekanik dayanıklılığı ve </a:t>
            </a:r>
            <a:r>
              <a:rPr lang="tr-TR" sz="2800" dirty="0" err="1" smtClean="0"/>
              <a:t>denatüre</a:t>
            </a:r>
            <a:r>
              <a:rPr lang="tr-TR" sz="2800" dirty="0" smtClean="0"/>
              <a:t> olma ısısı artar. </a:t>
            </a:r>
          </a:p>
          <a:p>
            <a:r>
              <a:rPr lang="tr-TR" sz="2800" dirty="0" smtClean="0"/>
              <a:t>Tüm bu </a:t>
            </a:r>
            <a:r>
              <a:rPr lang="tr-TR" sz="2800" dirty="0" err="1" smtClean="0"/>
              <a:t>makromoleküler</a:t>
            </a:r>
            <a:r>
              <a:rPr lang="tr-TR" sz="2800" dirty="0" smtClean="0"/>
              <a:t> değişiklikler </a:t>
            </a:r>
            <a:r>
              <a:rPr lang="tr-TR" sz="2800" dirty="0" err="1" smtClean="0"/>
              <a:t>kollajenin</a:t>
            </a:r>
            <a:r>
              <a:rPr lang="tr-TR" sz="2800" dirty="0" smtClean="0"/>
              <a:t> stabilizasyonunda artış sağlar. </a:t>
            </a:r>
          </a:p>
          <a:p>
            <a:r>
              <a:rPr lang="tr-TR" sz="2800" dirty="0" smtClean="0"/>
              <a:t>Yaşlı deney hayvanlarında dişetinde </a:t>
            </a:r>
            <a:r>
              <a:rPr lang="tr-TR" sz="2800" dirty="0" err="1" smtClean="0"/>
              <a:t>kollajen</a:t>
            </a:r>
            <a:r>
              <a:rPr lang="tr-TR" sz="2800" dirty="0" smtClean="0"/>
              <a:t> sentezinin azalmasına rağmen, </a:t>
            </a:r>
            <a:r>
              <a:rPr lang="tr-TR" sz="2800" dirty="0" err="1" smtClean="0"/>
              <a:t>kollajen</a:t>
            </a:r>
            <a:r>
              <a:rPr lang="tr-TR" sz="2800" dirty="0" smtClean="0"/>
              <a:t> içeriğinin arttığı görülmüştür. 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184</TotalTime>
  <Words>1548</Words>
  <PresentationFormat>Ekran Gösterisi (4:3)</PresentationFormat>
  <Paragraphs>158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Gündönümü</vt:lpstr>
      <vt:lpstr>Yaşlanmanın Periodonsiyum Üzerine Etkileri</vt:lpstr>
      <vt:lpstr>Slayt 2</vt:lpstr>
      <vt:lpstr>YAŞLANMA VE PERİYODONSİYUM   </vt:lpstr>
      <vt:lpstr>Slayt 4</vt:lpstr>
      <vt:lpstr>Yaşlanmanın periyodonsiyum üzerindeki etkileri   </vt:lpstr>
      <vt:lpstr>Slayt 6</vt:lpstr>
      <vt:lpstr>Slayt 7</vt:lpstr>
      <vt:lpstr>Periodonsiyumda yaşa bağlı değişiklikler  </vt:lpstr>
      <vt:lpstr>Slayt 9</vt:lpstr>
      <vt:lpstr>Slayt 10</vt:lpstr>
      <vt:lpstr>Slayt 11</vt:lpstr>
      <vt:lpstr>Periodontal ligament</vt:lpstr>
      <vt:lpstr>Slayt 13</vt:lpstr>
      <vt:lpstr>Alveoler kemik </vt:lpstr>
      <vt:lpstr>Alveoler kemik </vt:lpstr>
      <vt:lpstr>Diş- periodonsiyum ilişkileri  </vt:lpstr>
      <vt:lpstr>Bakteriyel plak </vt:lpstr>
      <vt:lpstr>İmmün Sistem </vt:lpstr>
      <vt:lpstr>Ağız Hijyeni </vt:lpstr>
      <vt:lpstr>Ağız Hijyeni</vt:lpstr>
      <vt:lpstr>Ağız Hijyeni</vt:lpstr>
      <vt:lpstr>Ağız Kuruluğu</vt:lpstr>
      <vt:lpstr>Ağız Kuruluğu</vt:lpstr>
      <vt:lpstr>Ağız Kuruluğu</vt:lpstr>
      <vt:lpstr>Ağız Kuruluğu</vt:lpstr>
      <vt:lpstr>Ağız Kuruluğu</vt:lpstr>
      <vt:lpstr>Ağız Kuruluğu</vt:lpstr>
      <vt:lpstr>Slayt 28</vt:lpstr>
      <vt:lpstr>Slayt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Yaşlanmanın  ve Periodonsiyum Üzerine Etkileri</dc:title>
  <cp:lastModifiedBy>HBOSTANCI</cp:lastModifiedBy>
  <cp:revision>43</cp:revision>
  <dcterms:modified xsi:type="dcterms:W3CDTF">2017-01-05T07:22:50Z</dcterms:modified>
</cp:coreProperties>
</file>