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945251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909280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2652206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993283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2532760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CAA070A-261E-4F53-B555-914B0E193174}"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361730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CAA070A-261E-4F53-B555-914B0E193174}" type="datetimeFigureOut">
              <a:rPr lang="tr-TR" smtClean="0"/>
              <a:t>27.11.2017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2121214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CAA070A-261E-4F53-B555-914B0E193174}" type="datetimeFigureOut">
              <a:rPr lang="tr-TR" smtClean="0"/>
              <a:t>27.11.2017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1338521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CAA070A-261E-4F53-B555-914B0E193174}" type="datetimeFigureOut">
              <a:rPr lang="tr-TR" smtClean="0"/>
              <a:t>27.11.2017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336974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CAA070A-261E-4F53-B555-914B0E193174}"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1308055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CAA070A-261E-4F53-B555-914B0E193174}"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424460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AA070A-261E-4F53-B555-914B0E193174}" type="datetimeFigureOut">
              <a:rPr lang="tr-TR" smtClean="0"/>
              <a:t>27.11.2017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F57EDD-0FB6-4758-9843-A0058D64FECE}" type="slidenum">
              <a:rPr lang="tr-TR" smtClean="0"/>
              <a:t>‹#›</a:t>
            </a:fld>
            <a:endParaRPr lang="tr-TR"/>
          </a:p>
        </p:txBody>
      </p:sp>
    </p:spTree>
    <p:extLst>
      <p:ext uri="{BB962C8B-B14F-4D97-AF65-F5344CB8AC3E}">
        <p14:creationId xmlns:p14="http://schemas.microsoft.com/office/powerpoint/2010/main" val="24967320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14. Hafta: Yeni liberal Dünya</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1980’lerin başından itibaren hem küresel ekonomi hem de ulusal ekonomiler yeni liberal bir iktisadi ve toplumsal rasyonalitenin egemenliğini yaşamaktadır. BU sistem aşağıdaki unsurların üzerinde yükselmektedir. </a:t>
            </a:r>
          </a:p>
          <a:p>
            <a:pPr marL="514350" indent="-514350">
              <a:buAutoNum type="arabicParenR"/>
            </a:pPr>
            <a:r>
              <a:rPr lang="tr-TR" dirty="0" smtClean="0"/>
              <a:t>IMF ve Dünya Bankası blokunun, ABD Hazinesi ve Merkez Bankası ile birlikte borçluyu borç ödeyebilir halde tutabilme amacına hizmet eden bir ekonomik programı birlikte işletmektedirler.</a:t>
            </a:r>
          </a:p>
          <a:p>
            <a:pPr marL="514350" indent="-514350">
              <a:buAutoNum type="arabicParenR"/>
            </a:pPr>
            <a:r>
              <a:rPr lang="tr-TR" dirty="0" smtClean="0"/>
              <a:t>Bu program ulusal ekonomiler düzeyinde her türden kamu üretken varlığının ve kamu hizmetinin özelleştirilmesini, döviz kurlarının tam serbestleştirilmesini, sermaye hareketleri üzerinde tüm kontrollerin kaldırılmasını, işgücü piyasalarında tam esnekleştirmeyi, devletin ekonomik müdahalelerini piyasa ve sermaye birikiminin emrine amade kılmayı içermektedir. </a:t>
            </a:r>
          </a:p>
          <a:p>
            <a:pPr marL="0" indent="0">
              <a:buNone/>
            </a:pPr>
            <a:endParaRPr lang="tr-TR" dirty="0"/>
          </a:p>
        </p:txBody>
      </p:sp>
    </p:spTree>
    <p:extLst>
      <p:ext uri="{BB962C8B-B14F-4D97-AF65-F5344CB8AC3E}">
        <p14:creationId xmlns:p14="http://schemas.microsoft.com/office/powerpoint/2010/main" val="2739803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46438" y="535459"/>
            <a:ext cx="10515600" cy="5666217"/>
          </a:xfrm>
        </p:spPr>
        <p:txBody>
          <a:bodyPr>
            <a:normAutofit fontScale="92500" lnSpcReduction="20000"/>
          </a:bodyPr>
          <a:lstStyle/>
          <a:p>
            <a:pPr marL="0" indent="0">
              <a:buNone/>
            </a:pPr>
            <a:r>
              <a:rPr lang="tr-TR" dirty="0" smtClean="0"/>
              <a:t>3) Finansın kontrolsüz yükselişi: Sermaye hareketlerinin tam serbesti kazanmasıyla birlikte küresel finansal akımların hacminde eşi görülmemiş bir artış. Bu artış ulusal ekonomilerin performansını sermaye girişlerine karşı oldukça esnek hale getirdi ve ulusal ekonomilerin ulusal önceliklere göre düzenlenebilmelerinin önüne yapısal engeller çıkardı. Böylece görünüşte ulus ötesi kurumların etkileri çok arttı. </a:t>
            </a:r>
          </a:p>
          <a:p>
            <a:pPr marL="0" indent="0">
              <a:buNone/>
            </a:pPr>
            <a:r>
              <a:rPr lang="tr-TR" dirty="0" smtClean="0"/>
              <a:t>4) Doların küresel para işlevinin sürmesi ve </a:t>
            </a:r>
            <a:r>
              <a:rPr lang="tr-TR" dirty="0" err="1" smtClean="0"/>
              <a:t>Bretton</a:t>
            </a:r>
            <a:r>
              <a:rPr lang="tr-TR" dirty="0" smtClean="0"/>
              <a:t> </a:t>
            </a:r>
            <a:r>
              <a:rPr lang="tr-TR" dirty="0" err="1" smtClean="0"/>
              <a:t>Woods</a:t>
            </a:r>
            <a:r>
              <a:rPr lang="tr-TR" dirty="0" smtClean="0"/>
              <a:t> Kurumaları/ ABD Hazinesi /ABD Merkez Bankası kompleksinin küresel sermaye akımlarını yönlendirebilme kapasitesi yükselen ABD dış açıklarının tüm kapitalist dünya tarafından finanse edilmesi sonucunu doğurdu. </a:t>
            </a:r>
          </a:p>
          <a:p>
            <a:pPr marL="0" indent="0">
              <a:buNone/>
            </a:pPr>
            <a:r>
              <a:rPr lang="tr-TR" dirty="0" smtClean="0"/>
              <a:t>5) Bu ortamda ülkeler, bölgeler, sektörler ve en önemlisi sınıflar arası eşitsizlikler görülmemiş düzeyde arttı. Bu da küresel sistemin düzenlenmesi ve kontrol edilmesi maliyetlerini arttırdı. Sovyet Sosyalizminin çözülmesi ile birlikte en büyük ideolojik karşı merkezin baskısından muaf hale gelen sistem önce ABD emperyalizmin </a:t>
            </a:r>
            <a:r>
              <a:rPr lang="tr-TR" dirty="0" err="1" smtClean="0"/>
              <a:t>unipolarizmi</a:t>
            </a:r>
            <a:r>
              <a:rPr lang="tr-TR" dirty="0" smtClean="0"/>
              <a:t> (tek </a:t>
            </a:r>
            <a:r>
              <a:rPr lang="tr-TR" dirty="0" err="1" smtClean="0"/>
              <a:t>kutupçuluk</a:t>
            </a:r>
            <a:r>
              <a:rPr lang="tr-TR" dirty="0" smtClean="0"/>
              <a:t>) ile yönetilmeye çalışıldı. Ancak ABD ekonomisi bu ölçüde bir yükü kaldıramayacak kadar kırılgandı ve bu kırılganlık kendini değişen uluslararası yönelimlerle açığa vurdu (Obama Doktrini). Şu aşamada sistem kaotik bir ortamda sürüklenmektedir. </a:t>
            </a:r>
            <a:endParaRPr lang="tr-TR" dirty="0"/>
          </a:p>
        </p:txBody>
      </p:sp>
    </p:spTree>
    <p:extLst>
      <p:ext uri="{BB962C8B-B14F-4D97-AF65-F5344CB8AC3E}">
        <p14:creationId xmlns:p14="http://schemas.microsoft.com/office/powerpoint/2010/main" val="67605530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284</Words>
  <Application>Microsoft Office PowerPoint</Application>
  <PresentationFormat>Geniş ekran</PresentationFormat>
  <Paragraphs>7</Paragraphs>
  <Slides>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vt:i4>
      </vt:variant>
    </vt:vector>
  </HeadingPairs>
  <TitlesOfParts>
    <vt:vector size="6" baseType="lpstr">
      <vt:lpstr>Arial</vt:lpstr>
      <vt:lpstr>Calibri</vt:lpstr>
      <vt:lpstr>Calibri Light</vt:lpstr>
      <vt:lpstr>Office Teması</vt:lpstr>
      <vt:lpstr>14. Hafta: Yeni liberal Dünya</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Hafta</dc:title>
  <dc:creator>sbahce</dc:creator>
  <cp:lastModifiedBy>sbahce</cp:lastModifiedBy>
  <cp:revision>8</cp:revision>
  <dcterms:created xsi:type="dcterms:W3CDTF">2017-11-27T16:56:52Z</dcterms:created>
  <dcterms:modified xsi:type="dcterms:W3CDTF">2017-11-27T17:01:09Z</dcterms:modified>
</cp:coreProperties>
</file>