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84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580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845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6750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80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5703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107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793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8521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3771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424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022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528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45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6462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8062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3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213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OYUN VE KÜLTÜR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r-TR" dirty="0" err="1" smtClean="0"/>
              <a:t>Homo</a:t>
            </a:r>
            <a:r>
              <a:rPr lang="tr-TR" dirty="0" smtClean="0"/>
              <a:t> </a:t>
            </a:r>
            <a:r>
              <a:rPr lang="tr-TR" dirty="0" err="1" smtClean="0"/>
              <a:t>Ludens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Johan</a:t>
            </a:r>
            <a:r>
              <a:rPr lang="tr-TR" dirty="0" smtClean="0"/>
              <a:t> </a:t>
            </a:r>
            <a:r>
              <a:rPr lang="tr-TR" dirty="0" err="1" smtClean="0"/>
              <a:t>Huizinga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6181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Türk Tiyatro </a:t>
            </a:r>
            <a:r>
              <a:rPr lang="tr-TR" dirty="0" smtClean="0"/>
              <a:t>Tarihi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GELENEKSEL TÜRK TİYATROSU</a:t>
            </a:r>
          </a:p>
        </p:txBody>
      </p:sp>
    </p:spTree>
    <p:extLst>
      <p:ext uri="{BB962C8B-B14F-4D97-AF65-F5344CB8AC3E}">
        <p14:creationId xmlns:p14="http://schemas.microsoft.com/office/powerpoint/2010/main" val="4213604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01565" y="41767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/>
              <a:t>Geleneksel Türk Tiyatrosunun </a:t>
            </a:r>
            <a:r>
              <a:rPr lang="tr-TR" b="1" dirty="0" smtClean="0"/>
              <a:t>özellikleri nelerdir</a:t>
            </a:r>
            <a:r>
              <a:rPr lang="tr-TR" b="1" dirty="0"/>
              <a:t>?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59221" y="1604907"/>
            <a:ext cx="10515600" cy="4351338"/>
          </a:xfrm>
        </p:spPr>
        <p:txBody>
          <a:bodyPr>
            <a:normAutofit/>
          </a:bodyPr>
          <a:lstStyle/>
          <a:p>
            <a:r>
              <a:rPr lang="tr-TR" dirty="0" smtClean="0"/>
              <a:t>Bu </a:t>
            </a:r>
            <a:r>
              <a:rPr lang="tr-TR" dirty="0"/>
              <a:t>başlık altında hem </a:t>
            </a:r>
            <a:r>
              <a:rPr lang="tr-TR" b="1" dirty="0"/>
              <a:t>köylü tiyatrosu geleneği</a:t>
            </a:r>
            <a:r>
              <a:rPr lang="tr-TR" dirty="0"/>
              <a:t>ni</a:t>
            </a:r>
            <a:r>
              <a:rPr lang="tr-TR" dirty="0" smtClean="0"/>
              <a:t>, hem </a:t>
            </a:r>
            <a:r>
              <a:rPr lang="tr-TR" b="1" dirty="0"/>
              <a:t>halk tiyatro geleneği</a:t>
            </a:r>
            <a:r>
              <a:rPr lang="tr-TR" dirty="0"/>
              <a:t>ni anlıyoruz. Bunların </a:t>
            </a:r>
            <a:r>
              <a:rPr lang="tr-TR" dirty="0" smtClean="0"/>
              <a:t>birbirleriyle değinmeleri </a:t>
            </a:r>
            <a:r>
              <a:rPr lang="tr-TR" dirty="0"/>
              <a:t>olmamasına rağmen benzeşen </a:t>
            </a:r>
            <a:r>
              <a:rPr lang="tr-TR" dirty="0" smtClean="0"/>
              <a:t>yönleri vardır</a:t>
            </a:r>
            <a:r>
              <a:rPr lang="tr-TR" dirty="0"/>
              <a:t>. Batı tiyatrosundan ayırıcı yönleri üzerinde </a:t>
            </a:r>
            <a:r>
              <a:rPr lang="tr-TR" dirty="0" smtClean="0"/>
              <a:t>durursak her </a:t>
            </a:r>
            <a:r>
              <a:rPr lang="tr-TR" dirty="0"/>
              <a:t>şeyden </a:t>
            </a:r>
            <a:r>
              <a:rPr lang="tr-TR" dirty="0" smtClean="0"/>
              <a:t>önce; </a:t>
            </a:r>
          </a:p>
          <a:p>
            <a:pPr lvl="1"/>
            <a:r>
              <a:rPr lang="tr-TR" dirty="0" smtClean="0"/>
              <a:t>Sahnesiz bir tiyatrodur ve yazılı bir metne dayanmazlar. </a:t>
            </a:r>
          </a:p>
          <a:p>
            <a:pPr lvl="1"/>
            <a:r>
              <a:rPr lang="tr-TR" dirty="0" smtClean="0"/>
              <a:t>Şarkı, dans, söz oyunları başlıca niteliklerdir.</a:t>
            </a:r>
          </a:p>
          <a:p>
            <a:pPr lvl="1"/>
            <a:r>
              <a:rPr lang="tr-TR" dirty="0" smtClean="0"/>
              <a:t>Güldürü öğesi asaldır. </a:t>
            </a:r>
          </a:p>
          <a:p>
            <a:pPr lvl="1"/>
            <a:r>
              <a:rPr lang="tr-TR" dirty="0" smtClean="0"/>
              <a:t>Gerçekçi değildir – ilerde değineceğimiz açık biçim, göstermeci, soyutlaştırma gibi belirli yöntemlere dayanır. </a:t>
            </a:r>
          </a:p>
          <a:p>
            <a:pPr lvl="1"/>
            <a:r>
              <a:rPr lang="tr-TR" dirty="0" smtClean="0"/>
              <a:t>Devamlı olmaktan çok takvime ve çeşitli vesilelere dayanır. </a:t>
            </a:r>
          </a:p>
          <a:p>
            <a:pPr lvl="1"/>
            <a:r>
              <a:rPr lang="tr-TR" dirty="0" smtClean="0"/>
              <a:t>Kişilerin karakter niteliği olmayıp hepsi önceden belirlenmiş, kalıplaşmış tiplere dayanır. </a:t>
            </a:r>
          </a:p>
        </p:txBody>
      </p:sp>
    </p:spTree>
    <p:extLst>
      <p:ext uri="{BB962C8B-B14F-4D97-AF65-F5344CB8AC3E}">
        <p14:creationId xmlns:p14="http://schemas.microsoft.com/office/powerpoint/2010/main" val="3446911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16876" y="4426107"/>
            <a:ext cx="4480034" cy="429447"/>
          </a:xfrm>
        </p:spPr>
        <p:txBody>
          <a:bodyPr>
            <a:noAutofit/>
          </a:bodyPr>
          <a:lstStyle/>
          <a:p>
            <a:pPr algn="ctr"/>
            <a:r>
              <a:rPr lang="tr-TR" sz="2400" b="1" dirty="0" smtClean="0"/>
              <a:t>Dramatik Olmayan </a:t>
            </a:r>
            <a:r>
              <a:rPr lang="tr-TR" sz="2400" dirty="0"/>
              <a:t>ve </a:t>
            </a: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b="1" dirty="0" smtClean="0"/>
              <a:t>Dramatik Nitelikteki Oyunlar</a:t>
            </a:r>
            <a:r>
              <a:rPr lang="tr-TR" sz="2000" dirty="0"/>
              <a:t/>
            </a:r>
            <a:br>
              <a:rPr lang="tr-TR" sz="2000" dirty="0"/>
            </a:b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263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Bunlar için iki ayrı bakımdan ikili ayrım uygulayabiliriz. Önce </a:t>
            </a:r>
            <a:r>
              <a:rPr lang="tr-TR" b="1" dirty="0"/>
              <a:t>dramatik olmayan </a:t>
            </a:r>
            <a:r>
              <a:rPr lang="tr-TR" dirty="0"/>
              <a:t>ve </a:t>
            </a:r>
            <a:r>
              <a:rPr lang="tr-TR" b="1" dirty="0"/>
              <a:t>dramatik nitelikteki oyunlar</a:t>
            </a:r>
            <a:r>
              <a:rPr lang="tr-TR" dirty="0"/>
              <a:t>, sonra da </a:t>
            </a:r>
            <a:r>
              <a:rPr lang="tr-TR" b="1" dirty="0"/>
              <a:t>sözlü ve sözsüz oyunlar </a:t>
            </a:r>
            <a:r>
              <a:rPr lang="tr-TR" dirty="0"/>
              <a:t>diye ikiye </a:t>
            </a:r>
            <a:r>
              <a:rPr lang="tr-TR" dirty="0" smtClean="0"/>
              <a:t>ayırabiliriz:</a:t>
            </a:r>
          </a:p>
        </p:txBody>
      </p:sp>
      <p:sp>
        <p:nvSpPr>
          <p:cNvPr id="4" name="Aşağı Ok 3"/>
          <p:cNvSpPr/>
          <p:nvPr/>
        </p:nvSpPr>
        <p:spPr>
          <a:xfrm rot="2449544">
            <a:off x="4319753" y="3141952"/>
            <a:ext cx="526673" cy="756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Aşağı Ok 4"/>
          <p:cNvSpPr/>
          <p:nvPr/>
        </p:nvSpPr>
        <p:spPr>
          <a:xfrm rot="18890865">
            <a:off x="6286635" y="3127148"/>
            <a:ext cx="526673" cy="756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6096000" y="4278337"/>
            <a:ext cx="4480034" cy="429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2400" b="1" dirty="0" smtClean="0"/>
              <a:t>Sözlü </a:t>
            </a:r>
            <a:r>
              <a:rPr lang="tr-TR" sz="2400" b="1" dirty="0"/>
              <a:t>ve </a:t>
            </a:r>
            <a:r>
              <a:rPr lang="tr-TR" sz="2400" b="1" dirty="0" smtClean="0"/>
              <a:t>Sözsüz Oyunlar</a:t>
            </a:r>
            <a:r>
              <a:rPr lang="tr-TR" sz="2000" dirty="0" smtClean="0"/>
              <a:t/>
            </a:r>
            <a:br>
              <a:rPr lang="tr-TR" sz="2000" dirty="0" smtClean="0"/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694520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Dramatik olmayan geleneksel seyirlik </a:t>
            </a:r>
            <a:r>
              <a:rPr lang="tr-TR" b="1" dirty="0" smtClean="0"/>
              <a:t>oyunlar…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Dramatik olmayan geleneksel seyirlik oyunlar çeşit bakımından </a:t>
            </a:r>
            <a:r>
              <a:rPr lang="tr-TR" dirty="0" smtClean="0"/>
              <a:t>çok zengindir</a:t>
            </a:r>
            <a:r>
              <a:rPr lang="tr-TR" dirty="0"/>
              <a:t>: 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smtClean="0"/>
              <a:t>Canını </a:t>
            </a:r>
            <a:r>
              <a:rPr lang="tr-TR" dirty="0"/>
              <a:t>tehlikeye koyanlar </a:t>
            </a:r>
            <a:r>
              <a:rPr lang="tr-TR" i="1" dirty="0"/>
              <a:t>(</a:t>
            </a:r>
            <a:r>
              <a:rPr lang="tr-TR" i="1" dirty="0" err="1"/>
              <a:t>canbaz</a:t>
            </a:r>
            <a:r>
              <a:rPr lang="tr-TR" i="1" dirty="0"/>
              <a:t>, </a:t>
            </a:r>
            <a:r>
              <a:rPr lang="tr-TR" i="1" dirty="0" err="1"/>
              <a:t>rismanbaz</a:t>
            </a:r>
            <a:r>
              <a:rPr lang="tr-TR" i="1" dirty="0"/>
              <a:t> </a:t>
            </a:r>
            <a:r>
              <a:rPr lang="tr-TR" dirty="0"/>
              <a:t>gibi), 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/>
              <a:t> </a:t>
            </a:r>
            <a:r>
              <a:rPr lang="tr-TR" dirty="0" smtClean="0"/>
              <a:t>gözbağcılık </a:t>
            </a:r>
            <a:r>
              <a:rPr lang="tr-TR" dirty="0"/>
              <a:t>yapanlar (</a:t>
            </a:r>
            <a:r>
              <a:rPr lang="tr-TR" i="1" dirty="0"/>
              <a:t>sihirbaz, </a:t>
            </a:r>
            <a:r>
              <a:rPr lang="tr-TR" i="1" dirty="0" err="1"/>
              <a:t>mührebaz</a:t>
            </a:r>
            <a:r>
              <a:rPr lang="tr-TR" i="1" dirty="0"/>
              <a:t>, </a:t>
            </a:r>
            <a:r>
              <a:rPr lang="tr-TR" i="1" dirty="0" err="1"/>
              <a:t>şubedebaz</a:t>
            </a:r>
            <a:r>
              <a:rPr lang="tr-TR" i="1" dirty="0"/>
              <a:t>, hokkabaz </a:t>
            </a:r>
            <a:r>
              <a:rPr lang="tr-TR" dirty="0"/>
              <a:t>gibi</a:t>
            </a:r>
            <a:r>
              <a:rPr lang="tr-TR" dirty="0" smtClean="0"/>
              <a:t>),</a:t>
            </a:r>
          </a:p>
          <a:p>
            <a:pPr lvl="1">
              <a:buFontTx/>
              <a:buChar char="-"/>
            </a:pPr>
            <a:r>
              <a:rPr lang="tr-TR" dirty="0" smtClean="0"/>
              <a:t>dans </a:t>
            </a:r>
            <a:r>
              <a:rPr lang="tr-TR" dirty="0"/>
              <a:t>edenler </a:t>
            </a:r>
            <a:r>
              <a:rPr lang="tr-TR" i="1" dirty="0"/>
              <a:t>(köçek, çengi, </a:t>
            </a:r>
            <a:r>
              <a:rPr lang="tr-TR" i="1" dirty="0" err="1"/>
              <a:t>kâzebaz</a:t>
            </a:r>
            <a:r>
              <a:rPr lang="tr-TR" i="1" dirty="0"/>
              <a:t>, tavşan, </a:t>
            </a:r>
            <a:r>
              <a:rPr lang="tr-TR" i="1" dirty="0" err="1"/>
              <a:t>curcunabaz</a:t>
            </a:r>
            <a:r>
              <a:rPr lang="tr-TR" i="1" dirty="0"/>
              <a:t>, </a:t>
            </a:r>
            <a:r>
              <a:rPr lang="tr-TR" i="1" dirty="0" err="1"/>
              <a:t>mıtrakbaz</a:t>
            </a:r>
            <a:r>
              <a:rPr lang="tr-TR" i="1" dirty="0"/>
              <a:t>, </a:t>
            </a:r>
            <a:r>
              <a:rPr lang="tr-TR" i="1" dirty="0" err="1"/>
              <a:t>beçe</a:t>
            </a:r>
            <a:r>
              <a:rPr lang="tr-TR" i="1" dirty="0"/>
              <a:t>, cin askeri </a:t>
            </a:r>
            <a:r>
              <a:rPr lang="tr-TR" dirty="0"/>
              <a:t>gibi), 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smtClean="0"/>
              <a:t>güçlülük </a:t>
            </a:r>
            <a:r>
              <a:rPr lang="tr-TR" dirty="0"/>
              <a:t>ve denge sanatçıları </a:t>
            </a:r>
            <a:r>
              <a:rPr lang="tr-TR" i="1" dirty="0"/>
              <a:t>(</a:t>
            </a:r>
            <a:r>
              <a:rPr lang="tr-TR" i="1" dirty="0" err="1"/>
              <a:t>zorbaz</a:t>
            </a:r>
            <a:r>
              <a:rPr lang="tr-TR" i="1" dirty="0"/>
              <a:t>, </a:t>
            </a:r>
            <a:r>
              <a:rPr lang="tr-TR" i="1" dirty="0" err="1"/>
              <a:t>gürzbaz</a:t>
            </a:r>
            <a:r>
              <a:rPr lang="tr-TR" i="1" dirty="0"/>
              <a:t>, </a:t>
            </a:r>
            <a:r>
              <a:rPr lang="tr-TR" i="1" dirty="0" err="1"/>
              <a:t>kûzebaz</a:t>
            </a:r>
            <a:r>
              <a:rPr lang="tr-TR" i="1" dirty="0"/>
              <a:t>, </a:t>
            </a:r>
            <a:r>
              <a:rPr lang="tr-TR" i="1" dirty="0" err="1"/>
              <a:t>çanakbaz</a:t>
            </a:r>
            <a:r>
              <a:rPr lang="tr-TR" i="1" dirty="0"/>
              <a:t>, </a:t>
            </a:r>
            <a:r>
              <a:rPr lang="tr-TR" i="1" dirty="0" err="1"/>
              <a:t>sinibaz</a:t>
            </a:r>
            <a:r>
              <a:rPr lang="tr-TR" i="1" dirty="0"/>
              <a:t>, </a:t>
            </a:r>
            <a:r>
              <a:rPr lang="tr-TR" i="1" dirty="0" err="1"/>
              <a:t>muallâkendâz</a:t>
            </a:r>
            <a:r>
              <a:rPr lang="tr-TR" i="1" dirty="0"/>
              <a:t>, </a:t>
            </a:r>
            <a:r>
              <a:rPr lang="tr-TR" i="1" dirty="0" err="1"/>
              <a:t>perendebaz</a:t>
            </a:r>
            <a:r>
              <a:rPr lang="tr-TR" i="1" dirty="0"/>
              <a:t>, </a:t>
            </a:r>
            <a:r>
              <a:rPr lang="tr-TR" i="1" dirty="0" err="1"/>
              <a:t>şişabaz</a:t>
            </a:r>
            <a:r>
              <a:rPr lang="tr-TR" i="1" dirty="0"/>
              <a:t>, </a:t>
            </a:r>
            <a:r>
              <a:rPr lang="tr-TR" i="1" dirty="0" err="1"/>
              <a:t>çenberbaz</a:t>
            </a:r>
            <a:r>
              <a:rPr lang="tr-TR" i="1" dirty="0"/>
              <a:t>, </a:t>
            </a:r>
            <a:r>
              <a:rPr lang="tr-TR" i="1" dirty="0" err="1"/>
              <a:t>kadehbaz</a:t>
            </a:r>
            <a:r>
              <a:rPr lang="tr-TR" i="1" dirty="0"/>
              <a:t>, </a:t>
            </a:r>
            <a:r>
              <a:rPr lang="tr-TR" i="1" dirty="0" err="1"/>
              <a:t>şemşirbaz</a:t>
            </a:r>
            <a:r>
              <a:rPr lang="tr-TR" i="1" dirty="0"/>
              <a:t>, </a:t>
            </a:r>
            <a:r>
              <a:rPr lang="tr-TR" i="1" dirty="0" err="1"/>
              <a:t>pâçilebaz</a:t>
            </a:r>
            <a:r>
              <a:rPr lang="tr-TR" i="1" dirty="0"/>
              <a:t> </a:t>
            </a:r>
            <a:r>
              <a:rPr lang="tr-TR" dirty="0"/>
              <a:t>gibi), 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smtClean="0"/>
              <a:t>hayvanlarla </a:t>
            </a:r>
            <a:r>
              <a:rPr lang="tr-TR" dirty="0"/>
              <a:t>gösteri çıkaranlar (</a:t>
            </a:r>
            <a:r>
              <a:rPr lang="tr-TR" i="1" dirty="0" err="1"/>
              <a:t>maymunbaz</a:t>
            </a:r>
            <a:r>
              <a:rPr lang="tr-TR" i="1" dirty="0"/>
              <a:t>, </a:t>
            </a:r>
            <a:r>
              <a:rPr lang="tr-TR" i="1" dirty="0" err="1"/>
              <a:t>köpekbaz</a:t>
            </a:r>
            <a:r>
              <a:rPr lang="tr-TR" i="1" dirty="0"/>
              <a:t>, </a:t>
            </a:r>
            <a:r>
              <a:rPr lang="tr-TR" i="1" dirty="0" err="1"/>
              <a:t>ayibaz</a:t>
            </a:r>
            <a:r>
              <a:rPr lang="tr-TR" i="1" dirty="0"/>
              <a:t>, </a:t>
            </a:r>
            <a:r>
              <a:rPr lang="tr-TR" i="1" dirty="0" err="1"/>
              <a:t>hımarbaz</a:t>
            </a:r>
            <a:r>
              <a:rPr lang="tr-TR" i="1" dirty="0"/>
              <a:t>, </a:t>
            </a:r>
            <a:r>
              <a:rPr lang="tr-TR" i="1" dirty="0" err="1"/>
              <a:t>yüanbaz</a:t>
            </a:r>
            <a:r>
              <a:rPr lang="tr-TR" i="1" dirty="0"/>
              <a:t>, </a:t>
            </a:r>
            <a:r>
              <a:rPr lang="tr-TR" i="1" dirty="0" err="1"/>
              <a:t>cündî</a:t>
            </a:r>
            <a:r>
              <a:rPr lang="tr-TR" i="1" dirty="0"/>
              <a:t> </a:t>
            </a:r>
            <a:r>
              <a:rPr lang="tr-TR" dirty="0"/>
              <a:t>gibi), 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smtClean="0"/>
              <a:t>fişeklerle </a:t>
            </a:r>
            <a:r>
              <a:rPr lang="tr-TR" dirty="0"/>
              <a:t>gösteri yapanlar </a:t>
            </a:r>
            <a:r>
              <a:rPr lang="tr-TR" i="1" dirty="0"/>
              <a:t>(ateşbaz, </a:t>
            </a:r>
            <a:r>
              <a:rPr lang="tr-TR" dirty="0"/>
              <a:t>gibi).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5551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Dramatik </a:t>
            </a:r>
            <a:r>
              <a:rPr lang="tr-TR" b="1" dirty="0" smtClean="0"/>
              <a:t>nitelikte olan </a:t>
            </a:r>
            <a:r>
              <a:rPr lang="tr-TR" b="1" dirty="0"/>
              <a:t>geleneksel seyirlik </a:t>
            </a:r>
            <a:r>
              <a:rPr lang="tr-TR" b="1" dirty="0" smtClean="0"/>
              <a:t>oyunlar…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Dramatik </a:t>
            </a:r>
            <a:r>
              <a:rPr lang="tr-TR" dirty="0" smtClean="0"/>
              <a:t>nitelikte olan </a:t>
            </a:r>
            <a:r>
              <a:rPr lang="tr-TR" dirty="0"/>
              <a:t>geleneksel seyirlik oyunlar</a:t>
            </a:r>
            <a:r>
              <a:rPr lang="tr-TR" dirty="0" smtClean="0"/>
              <a:t> </a:t>
            </a:r>
            <a:r>
              <a:rPr lang="tr-TR" dirty="0"/>
              <a:t>olanlar </a:t>
            </a:r>
            <a:r>
              <a:rPr lang="tr-TR" dirty="0" smtClean="0"/>
              <a:t>ise; </a:t>
            </a:r>
          </a:p>
          <a:p>
            <a:pPr lvl="2">
              <a:buFontTx/>
              <a:buChar char="-"/>
            </a:pPr>
            <a:r>
              <a:rPr lang="tr-TR" i="1" dirty="0" smtClean="0"/>
              <a:t>meddah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err="1" smtClean="0"/>
              <a:t>kıssahan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smtClean="0"/>
              <a:t>kukla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smtClean="0"/>
              <a:t>çengi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smtClean="0"/>
              <a:t>köçek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err="1" smtClean="0"/>
              <a:t>curcunabaz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smtClean="0"/>
              <a:t>Karagöz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smtClean="0"/>
              <a:t>Ortaoyunu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smtClean="0"/>
              <a:t>hokkabaz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smtClean="0"/>
              <a:t>savaş </a:t>
            </a:r>
            <a:r>
              <a:rPr lang="tr-TR" i="1" dirty="0"/>
              <a:t>oyunlarını </a:t>
            </a:r>
            <a:r>
              <a:rPr lang="tr-TR" dirty="0"/>
              <a:t>sayabiliriz.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8036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Sözlü ve sözsüz </a:t>
            </a:r>
            <a:r>
              <a:rPr lang="tr-TR" b="1" dirty="0" smtClean="0"/>
              <a:t>oyunlar…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Sözlü ve sözsüz oyunlara gelince sözlü oyunların hepsi dramatik nitelikte olduğu gibi sözsüz oyunlar </a:t>
            </a:r>
            <a:r>
              <a:rPr lang="sv-SE" sz="2800" dirty="0"/>
              <a:t>içinde dramatik nitelikte olanlara </a:t>
            </a:r>
            <a:r>
              <a:rPr lang="tr-TR" sz="2800" dirty="0" smtClean="0"/>
              <a:t>rast</a:t>
            </a:r>
            <a:r>
              <a:rPr lang="sv-SE" sz="2800" dirty="0" smtClean="0"/>
              <a:t>lanmaktadır</a:t>
            </a:r>
            <a:r>
              <a:rPr lang="sv-SE" sz="2800" dirty="0" smtClean="0"/>
              <a:t>.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302549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Örneğin </a:t>
            </a:r>
            <a:r>
              <a:rPr lang="tr-TR" sz="2400" i="1" dirty="0"/>
              <a:t>çengi, köçek </a:t>
            </a:r>
            <a:r>
              <a:rPr lang="tr-TR" sz="2400" dirty="0"/>
              <a:t>ve </a:t>
            </a:r>
            <a:r>
              <a:rPr lang="tr-TR" sz="2400" i="1" dirty="0" err="1"/>
              <a:t>curcunabazların</a:t>
            </a:r>
            <a:r>
              <a:rPr lang="tr-TR" sz="2400" i="1" dirty="0"/>
              <a:t> </a:t>
            </a:r>
            <a:r>
              <a:rPr lang="tr-TR" sz="2400" dirty="0"/>
              <a:t>dramatik nitelikte gösterileri vardır. Savaş oyunları da dramatik nitelik gösterirler. Buna karşılık kuklanın kimi türleri sözsüzdür ve dramatik nitelik göstermezler. Seyirlik köylü oyunları içinde de dramatik nitelikte sözsüz oyunlara </a:t>
            </a:r>
            <a:r>
              <a:rPr lang="tr-TR" sz="2400" dirty="0" err="1"/>
              <a:t>raslanır</a:t>
            </a:r>
            <a:r>
              <a:rPr lang="tr-TR" sz="2400" dirty="0"/>
              <a:t>: </a:t>
            </a:r>
            <a:r>
              <a:rPr lang="tr-TR" sz="2400" i="1" dirty="0"/>
              <a:t>lâl, </a:t>
            </a:r>
            <a:r>
              <a:rPr lang="tr-TR" sz="2400" i="1" dirty="0" err="1"/>
              <a:t>samıt</a:t>
            </a:r>
            <a:r>
              <a:rPr lang="tr-TR" sz="2400" i="1" dirty="0"/>
              <a:t>, dilsiz </a:t>
            </a:r>
            <a:r>
              <a:rPr lang="tr-TR" sz="2400" dirty="0"/>
              <a:t>oyunlarıyla </a:t>
            </a:r>
            <a:r>
              <a:rPr lang="tr-TR" sz="2400" i="1" dirty="0"/>
              <a:t>Bitlis Zeybeği </a:t>
            </a:r>
            <a:r>
              <a:rPr lang="tr-TR" sz="2400" dirty="0"/>
              <a:t>gibi oyunlar bunlardandır.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7982838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</TotalTime>
  <Words>383</Words>
  <Application>Microsoft Office PowerPoint</Application>
  <PresentationFormat>Geniş ekran</PresentationFormat>
  <Paragraphs>39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OYUN VE KÜLTÜR</vt:lpstr>
      <vt:lpstr>Türk Tiyatro Tarihi</vt:lpstr>
      <vt:lpstr> Geleneksel Türk Tiyatrosunun özellikleri nelerdir? </vt:lpstr>
      <vt:lpstr>Dramatik Olmayan ve  Dramatik Nitelikteki Oyunlar </vt:lpstr>
      <vt:lpstr>Dramatik olmayan geleneksel seyirlik oyunlar…</vt:lpstr>
      <vt:lpstr>Dramatik nitelikte olan geleneksel seyirlik oyunlar…</vt:lpstr>
      <vt:lpstr>Sözlü ve sözsüz oyunlar…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OYUN VE KÜLTÜR</dc:title>
  <dc:creator>Pc</dc:creator>
  <cp:lastModifiedBy>Pc</cp:lastModifiedBy>
  <cp:revision>9</cp:revision>
  <dcterms:created xsi:type="dcterms:W3CDTF">2021-03-09T07:09:03Z</dcterms:created>
  <dcterms:modified xsi:type="dcterms:W3CDTF">2021-03-09T07:37:15Z</dcterms:modified>
</cp:coreProperties>
</file>