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93" r:id="rId2"/>
    <p:sldId id="316" r:id="rId3"/>
    <p:sldId id="305" r:id="rId4"/>
    <p:sldId id="306" r:id="rId5"/>
    <p:sldId id="307" r:id="rId6"/>
    <p:sldId id="259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B87388-A0D9-6C0F-7C70-98C4F9EF9877}" v="165" dt="2021-02-27T19:06:50.807"/>
    <p1510:client id="{0F71AF9F-807A-2000-7928-FAB23FE9DDE0}" v="587" dt="2021-02-27T19:52:54.787"/>
    <p1510:client id="{822C0F12-355F-0FFE-DD02-EBB980F6F0AD}" v="1560" dt="2021-02-27T18:54:33.3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5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8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y-AM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CB3C26-217B-42CB-8CD9-F38E858D189F}" type="datetimeFigureOut">
              <a:rPr lang="hy-AM" smtClean="0"/>
              <a:t>11.05.2022</a:t>
            </a:fld>
            <a:endParaRPr lang="hy-AM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y-AM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hy-AM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y-AM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C86737-FD54-411D-9A4B-7EB4D6C11ABE}" type="slidenum">
              <a:rPr lang="hy-AM" smtClean="0"/>
              <a:t>‹#›</a:t>
            </a:fld>
            <a:endParaRPr lang="hy-AM"/>
          </a:p>
        </p:txBody>
      </p:sp>
    </p:spTree>
    <p:extLst>
      <p:ext uri="{BB962C8B-B14F-4D97-AF65-F5344CB8AC3E}">
        <p14:creationId xmlns:p14="http://schemas.microsoft.com/office/powerpoint/2010/main" val="734988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0994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7874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4856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4319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6833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797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6744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1482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9817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0913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8175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2468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lideshare.net/ovuncmeric/yeni-medya-nedir-yeni-medyann-zellikleri-nelerdir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D3CB6DD-C22B-4EF4-A656-914DA820A2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023" b="1266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9" name="Freeform 5">
            <a:extLst>
              <a:ext uri="{FF2B5EF4-FFF2-40B4-BE49-F238E27FC236}">
                <a16:creationId xmlns:a16="http://schemas.microsoft.com/office/drawing/2014/main" xmlns="" id="{87CC2527-562A-4F69-B487-4371E5B243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F6374622-E185-4C9F-90C1-D6D317F9A3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463638" y="180305"/>
            <a:ext cx="7572776" cy="1493950"/>
          </a:xfrm>
        </p:spPr>
        <p:txBody>
          <a:bodyPr>
            <a:normAutofit/>
          </a:bodyPr>
          <a:lstStyle/>
          <a:p>
            <a:r>
              <a:rPr lang="tr-TR" sz="4000" dirty="0" smtClean="0">
                <a:latin typeface="Times New Roman"/>
                <a:cs typeface="Calibri Light"/>
              </a:rPr>
              <a:t>Yeni Medyada Ermeni Folkloru</a:t>
            </a:r>
            <a:r>
              <a:rPr lang="tr-TR" sz="4000" smtClean="0">
                <a:latin typeface="Times New Roman"/>
                <a:cs typeface="Calibri Light"/>
              </a:rPr>
              <a:t/>
            </a:r>
            <a:br>
              <a:rPr lang="tr-TR" sz="4000" smtClean="0">
                <a:latin typeface="Times New Roman"/>
                <a:cs typeface="Calibri Light"/>
              </a:rPr>
            </a:br>
            <a:endParaRPr lang="tr-TR" sz="4000" dirty="0">
              <a:latin typeface="Times New Roman"/>
              <a:cs typeface="Times New Roman"/>
            </a:endParaRPr>
          </a:p>
        </p:txBody>
      </p:sp>
      <p:cxnSp>
        <p:nvCxnSpPr>
          <p:cNvPr id="21" name="Straight Connector 17">
            <a:extLst>
              <a:ext uri="{FF2B5EF4-FFF2-40B4-BE49-F238E27FC236}">
                <a16:creationId xmlns:a16="http://schemas.microsoft.com/office/drawing/2014/main" xmlns="" id="{BCDAEC91-5BCE-4B55-9CC0-43EF94CB73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5874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y-AM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y-AM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t="8530"/>
          <a:stretch/>
        </p:blipFill>
        <p:spPr>
          <a:xfrm>
            <a:off x="0" y="0"/>
            <a:ext cx="12321298" cy="6336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818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A0118C5-4F8D-4CF4-BADD-53FEACC6C4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4E0A5C5C-2A95-428E-9F6A-0D29EBD57C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88395" y="1040837"/>
            <a:ext cx="4754948" cy="4754948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1056F38F-7C4E-461D-8709-7D0024AE1F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79411" y="1029607"/>
            <a:ext cx="4754948" cy="4754948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C7278469-3C3C-49CE-AEEE-E176A4900B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39960" y="934855"/>
            <a:ext cx="4754948" cy="475494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4F8AE142-D696-4767-87D8-CC29FF155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368" y="1877492"/>
            <a:ext cx="4030132" cy="3215373"/>
          </a:xfrm>
          <a:prstGeom prst="ellipse">
            <a:avLst/>
          </a:prstGeom>
        </p:spPr>
        <p:txBody>
          <a:bodyPr>
            <a:normAutofit/>
          </a:bodyPr>
          <a:lstStyle/>
          <a:p>
            <a:pPr algn="ctr"/>
            <a:r>
              <a:rPr lang="tr-TR" sz="4000" dirty="0" err="1">
                <a:solidFill>
                  <a:schemeClr val="bg1"/>
                </a:solidFill>
              </a:rPr>
              <a:t>Dijitallik</a:t>
            </a:r>
            <a:endParaRPr lang="tr-TR" sz="4100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93DC754C-7E09-422D-A8BB-AF632E90DF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C5A741B9-65EC-4C5B-9FE0-4A18575771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C0BB4301-41FA-4453-956F-A11CC664B68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7" name="Graphic 212">
            <a:extLst>
              <a:ext uri="{FF2B5EF4-FFF2-40B4-BE49-F238E27FC236}">
                <a16:creationId xmlns:a16="http://schemas.microsoft.com/office/drawing/2014/main" xmlns="" id="{4C6598AB-1C17-4D54-951C-A082D94ACB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9" name="Graphic 212">
            <a:extLst>
              <a:ext uri="{FF2B5EF4-FFF2-40B4-BE49-F238E27FC236}">
                <a16:creationId xmlns:a16="http://schemas.microsoft.com/office/drawing/2014/main" xmlns="" id="{C83B66D7-137D-4AC1-B172-53D60F08BE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xmlns="" id="{F6B92503-6984-4D15-8B98-8718709B78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xmlns="" id="{08DDF938-524E-4C18-A47D-C006278323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075982C5-D906-4439-B3A4-B69D6C13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868" y="1130845"/>
            <a:ext cx="5652332" cy="54783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z="2400" dirty="0">
                <a:solidFill>
                  <a:schemeClr val="bg1"/>
                </a:solidFill>
              </a:rPr>
              <a:t>Dijital olma ya da </a:t>
            </a:r>
            <a:r>
              <a:rPr lang="tr-TR" sz="2400" dirty="0" err="1">
                <a:solidFill>
                  <a:schemeClr val="bg1"/>
                </a:solidFill>
              </a:rPr>
              <a:t>dijitallik</a:t>
            </a:r>
            <a:r>
              <a:rPr lang="tr-TR" sz="2400" dirty="0">
                <a:solidFill>
                  <a:schemeClr val="bg1"/>
                </a:solidFill>
              </a:rPr>
              <a:t> yeni medyanın diğer medya ortamlarından ayıran en büyük özelliğidir</a:t>
            </a:r>
            <a:r>
              <a:rPr lang="tr-TR" sz="2400" dirty="0" smtClean="0">
                <a:solidFill>
                  <a:schemeClr val="bg1"/>
                </a:solidFill>
              </a:rPr>
              <a:t>.</a:t>
            </a:r>
          </a:p>
          <a:p>
            <a:r>
              <a:rPr lang="tr-TR" sz="2400" dirty="0">
                <a:solidFill>
                  <a:schemeClr val="bg1"/>
                </a:solidFill>
              </a:rPr>
              <a:t>Yeni medya ortamında </a:t>
            </a:r>
            <a:r>
              <a:rPr lang="tr-TR" sz="2400" dirty="0" err="1">
                <a:solidFill>
                  <a:schemeClr val="bg1"/>
                </a:solidFill>
              </a:rPr>
              <a:t>dijitallik</a:t>
            </a:r>
            <a:r>
              <a:rPr lang="tr-TR" sz="2400" dirty="0">
                <a:solidFill>
                  <a:schemeClr val="bg1"/>
                </a:solidFill>
              </a:rPr>
              <a:t> her şeyin sayısal kodlara dönüşmesini sağladığı için gerek üreticiye gerekse kullanıcıya bir ara yüz üzerinde büyük bir depolama olanağı verir ve iletim hızını artırır. </a:t>
            </a:r>
          </a:p>
          <a:p>
            <a:endParaRPr lang="tr-TR" sz="2400" dirty="0" smtClean="0">
              <a:solidFill>
                <a:schemeClr val="bg1"/>
              </a:solidFill>
            </a:endParaRPr>
          </a:p>
          <a:p>
            <a:endParaRPr lang="tr-TR" sz="2400" dirty="0">
              <a:solidFill>
                <a:schemeClr val="bg1"/>
              </a:solidFill>
            </a:endParaRPr>
          </a:p>
          <a:p>
            <a:endParaRPr lang="tr-TR" sz="2400" dirty="0" smtClean="0">
              <a:solidFill>
                <a:schemeClr val="bg1"/>
              </a:solidFill>
            </a:endParaRPr>
          </a:p>
          <a:p>
            <a:endParaRPr lang="tr-TR" sz="2400" dirty="0">
              <a:solidFill>
                <a:schemeClr val="bg1"/>
              </a:solidFill>
            </a:endParaRPr>
          </a:p>
          <a:p>
            <a:r>
              <a:rPr lang="tr-TR" sz="2400" dirty="0" smtClean="0">
                <a:solidFill>
                  <a:schemeClr val="bg1"/>
                </a:solidFill>
              </a:rPr>
              <a:t>Mutlu </a:t>
            </a:r>
            <a:r>
              <a:rPr lang="tr-TR" sz="2400" dirty="0" err="1">
                <a:solidFill>
                  <a:schemeClr val="bg1"/>
                </a:solidFill>
              </a:rPr>
              <a:t>Binark</a:t>
            </a:r>
            <a:r>
              <a:rPr lang="tr-TR" sz="2400" dirty="0">
                <a:solidFill>
                  <a:schemeClr val="bg1"/>
                </a:solidFill>
              </a:rPr>
              <a:t>, Koray </a:t>
            </a:r>
            <a:r>
              <a:rPr lang="tr-TR" sz="2400" dirty="0" err="1">
                <a:solidFill>
                  <a:schemeClr val="bg1"/>
                </a:solidFill>
              </a:rPr>
              <a:t>Löker</a:t>
            </a:r>
            <a:r>
              <a:rPr lang="tr-TR" sz="2400" dirty="0">
                <a:solidFill>
                  <a:schemeClr val="bg1"/>
                </a:solidFill>
              </a:rPr>
              <a:t>, </a:t>
            </a:r>
            <a:r>
              <a:rPr lang="tr-TR" sz="2400" dirty="0" err="1">
                <a:solidFill>
                  <a:schemeClr val="bg1"/>
                </a:solidFill>
              </a:rPr>
              <a:t>a.g.e</a:t>
            </a:r>
            <a:r>
              <a:rPr lang="tr-TR" sz="2400" dirty="0">
                <a:solidFill>
                  <a:schemeClr val="bg1"/>
                </a:solidFill>
              </a:rPr>
              <a:t>. s. 9.</a:t>
            </a:r>
          </a:p>
          <a:p>
            <a:endParaRPr lang="tr-TR" sz="2400" dirty="0">
              <a:solidFill>
                <a:schemeClr val="bg1"/>
              </a:solidFill>
            </a:endParaRPr>
          </a:p>
        </p:txBody>
      </p:sp>
      <p:grpSp>
        <p:nvGrpSpPr>
          <p:cNvPr id="35" name="Graphic 185">
            <a:extLst>
              <a:ext uri="{FF2B5EF4-FFF2-40B4-BE49-F238E27FC236}">
                <a16:creationId xmlns:a16="http://schemas.microsoft.com/office/drawing/2014/main" xmlns="" id="{3773FAF5-C452-4455-9411-D6AF5EBD4CA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9812239" y="61394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1ECA0D96-F63C-4F7B-BE16-0F3FE76D7D6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74F83A81-0546-400A-918A-90C9C48B814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9741F692-A5B6-4215-86D9-B1FD4FF26AC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CC0876CB-9C60-4580-8FED-CD64EC76645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A879B3B7-48DB-4D3A-BB33-02766EAD3D9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42299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A0118C5-4F8D-4CF4-BADD-53FEACC6C4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4E0A5C5C-2A95-428E-9F6A-0D29EBD57C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88395" y="1040837"/>
            <a:ext cx="4754948" cy="4754948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1056F38F-7C4E-461D-8709-7D0024AE1F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79411" y="1029607"/>
            <a:ext cx="4754948" cy="4754948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C7278469-3C3C-49CE-AEEE-E176A4900B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39960" y="934855"/>
            <a:ext cx="4754948" cy="475494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4F8AE142-D696-4767-87D8-CC29FF155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368" y="1877492"/>
            <a:ext cx="4827700" cy="3215373"/>
          </a:xfrm>
          <a:prstGeom prst="ellipse">
            <a:avLst/>
          </a:prstGeom>
        </p:spPr>
        <p:txBody>
          <a:bodyPr>
            <a:normAutofit/>
          </a:bodyPr>
          <a:lstStyle/>
          <a:p>
            <a:pPr algn="ctr"/>
            <a:r>
              <a:rPr lang="tr-TR" sz="4000" b="1" dirty="0" err="1">
                <a:solidFill>
                  <a:schemeClr val="bg1"/>
                </a:solidFill>
              </a:rPr>
              <a:t>Etkileşimsellik</a:t>
            </a:r>
            <a:endParaRPr lang="tr-TR" sz="4100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93DC754C-7E09-422D-A8BB-AF632E90DF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C5A741B9-65EC-4C5B-9FE0-4A18575771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C0BB4301-41FA-4453-956F-A11CC664B68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7" name="Graphic 212">
            <a:extLst>
              <a:ext uri="{FF2B5EF4-FFF2-40B4-BE49-F238E27FC236}">
                <a16:creationId xmlns:a16="http://schemas.microsoft.com/office/drawing/2014/main" xmlns="" id="{4C6598AB-1C17-4D54-951C-A082D94ACB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9" name="Graphic 212">
            <a:extLst>
              <a:ext uri="{FF2B5EF4-FFF2-40B4-BE49-F238E27FC236}">
                <a16:creationId xmlns:a16="http://schemas.microsoft.com/office/drawing/2014/main" xmlns="" id="{C83B66D7-137D-4AC1-B172-53D60F08BE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xmlns="" id="{F6B92503-6984-4D15-8B98-8718709B78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xmlns="" id="{08DDF938-524E-4C18-A47D-C006278323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075982C5-D906-4439-B3A4-B69D6C13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868" y="1130845"/>
            <a:ext cx="5652332" cy="54783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z="2400" dirty="0" err="1">
                <a:solidFill>
                  <a:schemeClr val="bg1"/>
                </a:solidFill>
              </a:rPr>
              <a:t>Etkileşimsellik</a:t>
            </a:r>
            <a:r>
              <a:rPr lang="tr-TR" sz="2400" dirty="0">
                <a:solidFill>
                  <a:schemeClr val="bg1"/>
                </a:solidFill>
              </a:rPr>
              <a:t>, </a:t>
            </a:r>
            <a:r>
              <a:rPr lang="tr-TR" sz="2400" i="1" dirty="0">
                <a:solidFill>
                  <a:schemeClr val="bg1"/>
                </a:solidFill>
              </a:rPr>
              <a:t>kullanıcı türevli içerik üretimine</a:t>
            </a:r>
            <a:r>
              <a:rPr lang="tr-TR" sz="2400" dirty="0">
                <a:solidFill>
                  <a:schemeClr val="bg1"/>
                </a:solidFill>
              </a:rPr>
              <a:t> olanak sağlar, </a:t>
            </a:r>
            <a:r>
              <a:rPr lang="tr-TR" sz="2400" dirty="0" err="1">
                <a:solidFill>
                  <a:schemeClr val="bg1"/>
                </a:solidFill>
              </a:rPr>
              <a:t>etkileşimsellik</a:t>
            </a:r>
            <a:r>
              <a:rPr lang="tr-TR" sz="2400" dirty="0">
                <a:solidFill>
                  <a:schemeClr val="bg1"/>
                </a:solidFill>
              </a:rPr>
              <a:t>, önceden tanımlanmış ve birbirine bağlanmış linkler ve yazılımlar arasında ve içindeki seçeneklerde gerçekleşir; </a:t>
            </a:r>
            <a:r>
              <a:rPr lang="tr-TR" sz="2400" dirty="0" err="1">
                <a:solidFill>
                  <a:schemeClr val="bg1"/>
                </a:solidFill>
              </a:rPr>
              <a:t>etkileşimsellik</a:t>
            </a:r>
            <a:r>
              <a:rPr lang="tr-TR" sz="2400" dirty="0">
                <a:solidFill>
                  <a:schemeClr val="bg1"/>
                </a:solidFill>
              </a:rPr>
              <a:t>, ara yüzde birçok karşılıklı iletişimine ve katılımına olanak tanır.</a:t>
            </a:r>
          </a:p>
          <a:p>
            <a:endParaRPr lang="tr-TR" sz="2400" dirty="0" smtClean="0">
              <a:solidFill>
                <a:schemeClr val="bg1"/>
              </a:solidFill>
            </a:endParaRPr>
          </a:p>
          <a:p>
            <a:endParaRPr lang="tr-TR" sz="2400" dirty="0">
              <a:solidFill>
                <a:schemeClr val="bg1"/>
              </a:solidFill>
            </a:endParaRPr>
          </a:p>
          <a:p>
            <a:endParaRPr lang="tr-TR" sz="2400" dirty="0" smtClean="0">
              <a:solidFill>
                <a:schemeClr val="bg1"/>
              </a:solidFill>
            </a:endParaRPr>
          </a:p>
          <a:p>
            <a:endParaRPr lang="tr-TR" sz="2400" dirty="0">
              <a:solidFill>
                <a:schemeClr val="bg1"/>
              </a:solidFill>
            </a:endParaRPr>
          </a:p>
          <a:p>
            <a:endParaRPr lang="tr-TR" sz="2400" dirty="0" smtClean="0">
              <a:solidFill>
                <a:schemeClr val="bg1"/>
              </a:solidFill>
            </a:endParaRPr>
          </a:p>
          <a:p>
            <a:r>
              <a:rPr lang="tr-TR" sz="2400" dirty="0" err="1" smtClean="0">
                <a:solidFill>
                  <a:schemeClr val="bg1"/>
                </a:solidFill>
              </a:rPr>
              <a:t>Dewdney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>
                <a:solidFill>
                  <a:schemeClr val="bg1"/>
                </a:solidFill>
              </a:rPr>
              <a:t>ve </a:t>
            </a:r>
            <a:r>
              <a:rPr lang="tr-TR" sz="2400" dirty="0" err="1">
                <a:solidFill>
                  <a:schemeClr val="bg1"/>
                </a:solidFill>
              </a:rPr>
              <a:t>Ride</a:t>
            </a:r>
            <a:r>
              <a:rPr lang="tr-TR" sz="2400" dirty="0">
                <a:solidFill>
                  <a:schemeClr val="bg1"/>
                </a:solidFill>
              </a:rPr>
              <a:t> aktaran; Mutlu </a:t>
            </a:r>
            <a:r>
              <a:rPr lang="tr-TR" sz="2400" dirty="0" err="1">
                <a:solidFill>
                  <a:schemeClr val="bg1"/>
                </a:solidFill>
              </a:rPr>
              <a:t>Binark</a:t>
            </a:r>
            <a:r>
              <a:rPr lang="tr-TR" sz="2400" dirty="0">
                <a:solidFill>
                  <a:schemeClr val="bg1"/>
                </a:solidFill>
              </a:rPr>
              <a:t>, Koray </a:t>
            </a:r>
            <a:r>
              <a:rPr lang="tr-TR" sz="2400" dirty="0" err="1">
                <a:solidFill>
                  <a:schemeClr val="bg1"/>
                </a:solidFill>
              </a:rPr>
              <a:t>Löker</a:t>
            </a:r>
            <a:r>
              <a:rPr lang="tr-TR" sz="2400" dirty="0">
                <a:solidFill>
                  <a:schemeClr val="bg1"/>
                </a:solidFill>
              </a:rPr>
              <a:t>, </a:t>
            </a:r>
            <a:r>
              <a:rPr lang="tr-TR" sz="2400" dirty="0" err="1">
                <a:solidFill>
                  <a:schemeClr val="bg1"/>
                </a:solidFill>
              </a:rPr>
              <a:t>a.g.e</a:t>
            </a:r>
            <a:r>
              <a:rPr lang="tr-TR" sz="2400" dirty="0">
                <a:solidFill>
                  <a:schemeClr val="bg1"/>
                </a:solidFill>
              </a:rPr>
              <a:t>. s. 10.</a:t>
            </a:r>
          </a:p>
          <a:p>
            <a:endParaRPr lang="tr-TR" sz="2400" dirty="0">
              <a:solidFill>
                <a:schemeClr val="bg1"/>
              </a:solidFill>
            </a:endParaRPr>
          </a:p>
        </p:txBody>
      </p:sp>
      <p:grpSp>
        <p:nvGrpSpPr>
          <p:cNvPr id="35" name="Graphic 185">
            <a:extLst>
              <a:ext uri="{FF2B5EF4-FFF2-40B4-BE49-F238E27FC236}">
                <a16:creationId xmlns:a16="http://schemas.microsoft.com/office/drawing/2014/main" xmlns="" id="{3773FAF5-C452-4455-9411-D6AF5EBD4CA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9812239" y="61394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1ECA0D96-F63C-4F7B-BE16-0F3FE76D7D6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74F83A81-0546-400A-918A-90C9C48B814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9741F692-A5B6-4215-86D9-B1FD4FF26AC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CC0876CB-9C60-4580-8FED-CD64EC76645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A879B3B7-48DB-4D3A-BB33-02766EAD3D9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41130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A0118C5-4F8D-4CF4-BADD-53FEACC6C4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4E0A5C5C-2A95-428E-9F6A-0D29EBD57C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88395" y="1040837"/>
            <a:ext cx="4754948" cy="4754948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1056F38F-7C4E-461D-8709-7D0024AE1F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79411" y="1029607"/>
            <a:ext cx="4754948" cy="4754948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C7278469-3C3C-49CE-AEEE-E176A4900B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39960" y="934855"/>
            <a:ext cx="4754948" cy="475494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4F8AE142-D696-4767-87D8-CC29FF155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368" y="1877492"/>
            <a:ext cx="4827700" cy="3215373"/>
          </a:xfrm>
          <a:prstGeom prst="ellipse">
            <a:avLst/>
          </a:prstGeom>
        </p:spPr>
        <p:txBody>
          <a:bodyPr>
            <a:normAutofit fontScale="90000"/>
          </a:bodyPr>
          <a:lstStyle/>
          <a:p>
            <a:r>
              <a:rPr lang="tr-TR" sz="4000" b="1" dirty="0">
                <a:solidFill>
                  <a:schemeClr val="bg1"/>
                </a:solidFill>
              </a:rPr>
              <a:t>Multimedya </a:t>
            </a:r>
            <a:r>
              <a:rPr lang="tr-TR" sz="4000" b="1" dirty="0" err="1">
                <a:solidFill>
                  <a:schemeClr val="bg1"/>
                </a:solidFill>
              </a:rPr>
              <a:t>Biçemselliği</a:t>
            </a:r>
            <a:r>
              <a:rPr lang="tr-TR" sz="4000" b="1" dirty="0">
                <a:solidFill>
                  <a:schemeClr val="bg1"/>
                </a:solidFill>
              </a:rPr>
              <a:t> ve Kullanıcı Türevli İçerik Üretimi</a:t>
            </a:r>
            <a:endParaRPr lang="tr-TR" sz="4000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93DC754C-7E09-422D-A8BB-AF632E90DF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C5A741B9-65EC-4C5B-9FE0-4A18575771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C0BB4301-41FA-4453-956F-A11CC664B68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7" name="Graphic 212">
            <a:extLst>
              <a:ext uri="{FF2B5EF4-FFF2-40B4-BE49-F238E27FC236}">
                <a16:creationId xmlns:a16="http://schemas.microsoft.com/office/drawing/2014/main" xmlns="" id="{4C6598AB-1C17-4D54-951C-A082D94ACB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9" name="Graphic 212">
            <a:extLst>
              <a:ext uri="{FF2B5EF4-FFF2-40B4-BE49-F238E27FC236}">
                <a16:creationId xmlns:a16="http://schemas.microsoft.com/office/drawing/2014/main" xmlns="" id="{C83B66D7-137D-4AC1-B172-53D60F08BE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xmlns="" id="{F6B92503-6984-4D15-8B98-8718709B78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xmlns="" id="{08DDF938-524E-4C18-A47D-C006278323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075982C5-D906-4439-B3A4-B69D6C13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868" y="1130845"/>
            <a:ext cx="5652332" cy="54783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z="2400" dirty="0">
                <a:solidFill>
                  <a:schemeClr val="bg1"/>
                </a:solidFill>
              </a:rPr>
              <a:t>Multimedya </a:t>
            </a:r>
            <a:r>
              <a:rPr lang="tr-TR" sz="2400" dirty="0" err="1">
                <a:solidFill>
                  <a:schemeClr val="bg1"/>
                </a:solidFill>
              </a:rPr>
              <a:t>biçemselliği</a:t>
            </a:r>
            <a:r>
              <a:rPr lang="tr-TR" sz="2400" dirty="0">
                <a:solidFill>
                  <a:schemeClr val="bg1"/>
                </a:solidFill>
              </a:rPr>
              <a:t>, </a:t>
            </a:r>
            <a:r>
              <a:rPr lang="tr-TR" sz="2400" dirty="0" err="1">
                <a:solidFill>
                  <a:schemeClr val="bg1"/>
                </a:solidFill>
              </a:rPr>
              <a:t>Manovich’in</a:t>
            </a:r>
            <a:r>
              <a:rPr lang="tr-TR" sz="2400" dirty="0">
                <a:solidFill>
                  <a:schemeClr val="bg1"/>
                </a:solidFill>
              </a:rPr>
              <a:t> modülerlik tanımlamasına benzerlik göstermektedir. Farklı veri türlerinin sayısal ortamda bir arada bulunmasını ifade eder. Örneğin: ses, görüntü, metin gibi özelliklerin bir arada bulunmasıdır. </a:t>
            </a:r>
          </a:p>
        </p:txBody>
      </p:sp>
      <p:grpSp>
        <p:nvGrpSpPr>
          <p:cNvPr id="35" name="Graphic 185">
            <a:extLst>
              <a:ext uri="{FF2B5EF4-FFF2-40B4-BE49-F238E27FC236}">
                <a16:creationId xmlns:a16="http://schemas.microsoft.com/office/drawing/2014/main" xmlns="" id="{3773FAF5-C452-4455-9411-D6AF5EBD4CA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9812239" y="61394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1ECA0D96-F63C-4F7B-BE16-0F3FE76D7D6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74F83A81-0546-400A-918A-90C9C48B814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9741F692-A5B6-4215-86D9-B1FD4FF26AC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CC0876CB-9C60-4580-8FED-CD64EC76645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A879B3B7-48DB-4D3A-BB33-02766EAD3D9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90017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8A8EAB8-D2FF-444D-B34B-7D32F106AD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41C5B1A9-AC99-497F-B421-322BC0604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141" y="1450655"/>
            <a:ext cx="3932030" cy="3956690"/>
          </a:xfrm>
        </p:spPr>
        <p:txBody>
          <a:bodyPr anchor="ctr">
            <a:normAutofit/>
          </a:bodyPr>
          <a:lstStyle/>
          <a:p>
            <a:r>
              <a:rPr lang="tr-TR" sz="6200">
                <a:solidFill>
                  <a:schemeClr val="bg1"/>
                </a:solidFill>
                <a:cs typeface="Calibri Light"/>
              </a:rPr>
              <a:t>KAYNAKLAR</a:t>
            </a:r>
            <a:endParaRPr lang="tr-TR" sz="6200">
              <a:solidFill>
                <a:schemeClr val="bg1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067633D1-6EE6-4118-B9F0-B363477BEE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1014141" y="1450655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4AD7FFC6-42A9-49CB-B5E9-B3F6B03833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1014141" y="5408571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674A3D2F-A25F-4EA2-AE32-0FDF5363BE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59797"/>
            <a:ext cx="5008901" cy="6052839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r>
              <a:rPr lang="tr-TR" sz="1800" dirty="0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Binark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, Mutlu (2010). Nefret Söyleminin Yeni Medya Ortamında Dolaşıma Girmesi ve Türetilmesi. (Editör: Tuğrul </a:t>
            </a:r>
            <a:r>
              <a:rPr lang="tr-TR" sz="1800" dirty="0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Çomu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). Yeni Medyada Nefret Söylemi (1. Baskı). İstanbul: </a:t>
            </a:r>
            <a:r>
              <a:rPr lang="tr-TR" sz="1800" dirty="0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Kalkedon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 Yayınları, 11-53. </a:t>
            </a:r>
          </a:p>
          <a:p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Aygül, Eser (2013). Yeni Medyada Nefret Söyleminin Üretimi: Bir Toplumsal Paylaşım Ağı Olarak Facebook Örneği, Yüksek Lisans Tezi, Gazi Üniversitesi Sosyal Bilimler Enstitüsü, Ankara</a:t>
            </a:r>
            <a:endParaRPr lang="tr-TR" sz="1800">
              <a:solidFill>
                <a:schemeClr val="bg1"/>
              </a:solidFill>
              <a:latin typeface="Times New Roman"/>
              <a:cs typeface="Calibri"/>
            </a:endParaRPr>
          </a:p>
          <a:p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  <a:hlinkClick r:id="rId2"/>
              </a:rPr>
              <a:t>https://www.slideshare.net/ovuncmeric/yeni-medya-nedir-yeni-medyann-zellikleri-nelerdir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. (27.02.2021, 17.50)</a:t>
            </a:r>
            <a:endParaRPr lang="tr-TR" sz="1800">
              <a:solidFill>
                <a:schemeClr val="bg1"/>
              </a:solidFill>
              <a:latin typeface="Times New Roman"/>
              <a:cs typeface="Calibri"/>
            </a:endParaRPr>
          </a:p>
          <a:p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Mutlu </a:t>
            </a:r>
            <a:r>
              <a:rPr lang="tr-TR" sz="1800" dirty="0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Binark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, Barış </a:t>
            </a:r>
            <a:r>
              <a:rPr lang="tr-TR" sz="1800" dirty="0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Kılıçbay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, İnternet Toplum, Kültür, </a:t>
            </a:r>
            <a:r>
              <a:rPr lang="tr-TR" sz="1800" dirty="0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Epos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 Yayınları, Ankara, s. 16.  </a:t>
            </a:r>
            <a:endParaRPr lang="tr-TR" sz="1800">
              <a:solidFill>
                <a:schemeClr val="bg1"/>
              </a:solidFill>
              <a:latin typeface="Times New Roman"/>
              <a:cs typeface="Calibri"/>
            </a:endParaRPr>
          </a:p>
          <a:p>
            <a:r>
              <a:rPr lang="tr-TR" sz="1800" dirty="0">
                <a:solidFill>
                  <a:schemeClr val="bg1"/>
                </a:solidFill>
                <a:latin typeface="Times New Roman"/>
                <a:cs typeface="Calibri"/>
              </a:rPr>
              <a:t>Durmuş Koçak (2019). 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Siber Kültürün Yeni Medya Kullanıcılarının tercih ve Eğilimleri Üzerine Etkisi: Üniversite Öğrencilerine Yönelik Bir Uygulama. </a:t>
            </a:r>
            <a:r>
              <a:rPr lang="tr-TR" sz="1800" dirty="0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Doktara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 Tezi, İstanbul Gelişim Üniversitesi Sosyal Bilimler </a:t>
            </a:r>
            <a:r>
              <a:rPr lang="tr-TR" sz="1800" dirty="0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Ensititüsü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, İstanbul. </a:t>
            </a:r>
            <a:endParaRPr lang="tr-TR" sz="1800">
              <a:solidFill>
                <a:schemeClr val="bg1"/>
              </a:solidFill>
              <a:latin typeface="Times New Roman"/>
              <a:cs typeface="Calibri"/>
            </a:endParaRPr>
          </a:p>
          <a:p>
            <a:pPr marL="285750" indent="-285750"/>
            <a:r>
              <a:rPr lang="tr-TR" sz="1800" dirty="0">
                <a:solidFill>
                  <a:schemeClr val="bg1"/>
                </a:solidFill>
                <a:latin typeface="Times New Roman"/>
                <a:cs typeface="Calibri"/>
              </a:rPr>
              <a:t>Uğur Dolgun, (2016). </a:t>
            </a:r>
            <a:r>
              <a:rPr lang="tr-TR" sz="1800" dirty="0">
                <a:solidFill>
                  <a:schemeClr val="bg1"/>
                </a:solidFill>
                <a:latin typeface="Times New Roman"/>
                <a:cs typeface="Times New Roman"/>
              </a:rPr>
              <a:t>Kitle İletişim Araçları ve Yeni̇ Medya.</a:t>
            </a:r>
          </a:p>
          <a:p>
            <a:endParaRPr lang="tr-TR" sz="1800" dirty="0">
              <a:solidFill>
                <a:schemeClr val="bg1"/>
              </a:solidFill>
              <a:latin typeface="Times New Roman"/>
              <a:cs typeface="Calibri"/>
            </a:endParaRPr>
          </a:p>
          <a:p>
            <a:endParaRPr lang="tr-TR" sz="160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657158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195</Words>
  <Application>Microsoft Office PowerPoint</Application>
  <PresentationFormat>Geniş ekran</PresentationFormat>
  <Paragraphs>26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Ofis Teması</vt:lpstr>
      <vt:lpstr>Yeni Medyada Ermeni Folkloru </vt:lpstr>
      <vt:lpstr>PowerPoint Sunusu</vt:lpstr>
      <vt:lpstr>Dijitallik</vt:lpstr>
      <vt:lpstr>Etkileşimsellik</vt:lpstr>
      <vt:lpstr>Multimedya Biçemselliği ve Kullanıcı Türevli İçerik Üretimi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/>
  <cp:lastModifiedBy>cihan</cp:lastModifiedBy>
  <cp:revision>777</cp:revision>
  <dcterms:created xsi:type="dcterms:W3CDTF">2021-02-27T12:29:12Z</dcterms:created>
  <dcterms:modified xsi:type="dcterms:W3CDTF">2022-05-11T14:04:18Z</dcterms:modified>
</cp:coreProperties>
</file>