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8" r:id="rId2"/>
    <p:sldId id="279" r:id="rId3"/>
    <p:sldId id="280" r:id="rId4"/>
    <p:sldId id="281" r:id="rId5"/>
    <p:sldId id="282" r:id="rId6"/>
    <p:sldId id="284" r:id="rId7"/>
    <p:sldId id="285" r:id="rId8"/>
    <p:sldId id="287" r:id="rId9"/>
    <p:sldId id="28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99F4B6-F148-964A-83D0-C5E1A3A3F74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C886C2C-B37D-3541-B59F-F95514D195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88E2908-94E3-564C-8239-01B574D81D6F}"/>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B789445E-46F6-F24C-A9FA-25810C9F3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270FDF8-608D-5542-975D-8DD2E583299C}"/>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3039683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0FC72A-CFEC-7C4D-8337-DD832F39216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F551CE-FC9E-7249-8597-652C27D0F7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EBC5106-6CBB-6647-83FC-C48DBB16636C}"/>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D9A5148D-ACBC-8249-AF8E-8F090BD8CA9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479B48-AD68-9343-88D3-7CAE5DA95BFD}"/>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194160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8DB92C3-F5AB-F841-AE90-04BBC8EE187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EE5FED7-CF71-6C4A-9075-4A22CD79D70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012220F-3919-0644-AF03-A77386BD472E}"/>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BD4EFFD5-6B65-9747-8322-714ECF41E5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EC6D4D-07EA-AC42-A283-73AE57E950CE}"/>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271383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5BDD7A-0C77-024F-B6E0-701D778FDEA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A687FEB-8FE2-0A41-80CB-B4719D3DB32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59B7B2-8659-EB4C-9E1F-CDCF43A621D7}"/>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04137C24-E393-EF4E-BB24-B6867118775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37D29F-7475-D44F-B987-59DEB17B0342}"/>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3983271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4E1D32-4369-A841-B631-ECF46D5457C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8CD1ECF-8DD8-B543-A21B-37B888CBCF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0A58790-738C-5843-9008-920F9FE2FF3D}"/>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14CE0636-BAB2-0C46-8420-052A1F6DA7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BB81A1-33CF-6E43-A85C-F96C6A20C830}"/>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2183846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ACAB66-2BEC-3D4D-BDF9-C38C5F08842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8257153-8448-334A-AEB7-9414C6D994F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E73CB6A-EE2F-C847-8B65-DCB6B070E7E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1AA75C3-AB53-8E43-A714-5F63A44C3350}"/>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6" name="Alt Bilgi Yer Tutucusu 5">
            <a:extLst>
              <a:ext uri="{FF2B5EF4-FFF2-40B4-BE49-F238E27FC236}">
                <a16:creationId xmlns:a16="http://schemas.microsoft.com/office/drawing/2014/main" id="{469671A8-30A1-764F-AFD4-B8D27D5AF83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41AA446-73B3-9C44-9388-9FCEA2D6823C}"/>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121958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B542C1-7A9E-314A-9890-03DCDB509DE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A3A4792-253C-1946-A76C-662F83E996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BC2A027-AC44-694D-B5BA-605E5E31F71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A09C35E-C726-D243-BC92-CEC22C50B5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E98BFBF-23D5-1848-A0FB-0A71572D0CF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CF54A29-46A5-BF46-86ED-9A0404F06182}"/>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8" name="Alt Bilgi Yer Tutucusu 7">
            <a:extLst>
              <a:ext uri="{FF2B5EF4-FFF2-40B4-BE49-F238E27FC236}">
                <a16:creationId xmlns:a16="http://schemas.microsoft.com/office/drawing/2014/main" id="{E4238470-1412-384A-AD87-29AEA27A63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C1D5180-947C-1847-A96D-BD498113A1CC}"/>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3333271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AC0F68-81F8-A343-8746-E3D9C988C2A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BD70DB0-B381-B64C-ABA6-FF0DCE5755FA}"/>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4" name="Alt Bilgi Yer Tutucusu 3">
            <a:extLst>
              <a:ext uri="{FF2B5EF4-FFF2-40B4-BE49-F238E27FC236}">
                <a16:creationId xmlns:a16="http://schemas.microsoft.com/office/drawing/2014/main" id="{CB293B31-2B04-4B4A-91F8-2488033AEC5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4DF6FA7-9767-E24C-9834-EB788DCDE5C3}"/>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64682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DD44BB1-2857-CF4C-841D-6F8E5AD11F8F}"/>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3" name="Alt Bilgi Yer Tutucusu 2">
            <a:extLst>
              <a:ext uri="{FF2B5EF4-FFF2-40B4-BE49-F238E27FC236}">
                <a16:creationId xmlns:a16="http://schemas.microsoft.com/office/drawing/2014/main" id="{8359AC35-F71F-474A-BA4E-5CBEC09C00F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D89B440-D0B3-3743-8FFC-D63AB634D2DA}"/>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1544971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4D89B5-19EC-7740-AEE5-36C41E01881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29842-0920-E341-8676-5F5A722FA5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F318FEC-3EE8-204D-BF9E-906E62D098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83AF494-9BC1-2A48-A15E-00451A967BDD}"/>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6" name="Alt Bilgi Yer Tutucusu 5">
            <a:extLst>
              <a:ext uri="{FF2B5EF4-FFF2-40B4-BE49-F238E27FC236}">
                <a16:creationId xmlns:a16="http://schemas.microsoft.com/office/drawing/2014/main" id="{AC0C9EC6-D88D-344A-B416-085EF2A16DA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AF53CF2-FDCD-A24D-A767-7B8D02C5EBE6}"/>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12008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C8724E-3AFE-0642-B7FF-24C4163A664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934F100-5024-2A49-AC61-F2F9E1D7A5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DBB689C-885D-CC41-92B7-7AA391D700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A12F984-03A6-B746-8004-2471CF82562A}"/>
              </a:ext>
            </a:extLst>
          </p:cNvPr>
          <p:cNvSpPr>
            <a:spLocks noGrp="1"/>
          </p:cNvSpPr>
          <p:nvPr>
            <p:ph type="dt" sz="half" idx="10"/>
          </p:nvPr>
        </p:nvSpPr>
        <p:spPr/>
        <p:txBody>
          <a:bodyPr/>
          <a:lstStyle/>
          <a:p>
            <a:fld id="{4DB65FC8-4058-F84D-A3D6-714E9A95F136}" type="datetimeFigureOut">
              <a:rPr lang="tr-TR" smtClean="0"/>
              <a:t>27.01.2020</a:t>
            </a:fld>
            <a:endParaRPr lang="tr-TR"/>
          </a:p>
        </p:txBody>
      </p:sp>
      <p:sp>
        <p:nvSpPr>
          <p:cNvPr id="6" name="Alt Bilgi Yer Tutucusu 5">
            <a:extLst>
              <a:ext uri="{FF2B5EF4-FFF2-40B4-BE49-F238E27FC236}">
                <a16:creationId xmlns:a16="http://schemas.microsoft.com/office/drawing/2014/main" id="{39DAE3C1-176D-874D-B99A-BEBB40E6F3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893216-B7E5-204F-827C-EAC277C1C892}"/>
              </a:ext>
            </a:extLst>
          </p:cNvPr>
          <p:cNvSpPr>
            <a:spLocks noGrp="1"/>
          </p:cNvSpPr>
          <p:nvPr>
            <p:ph type="sldNum" sz="quarter" idx="12"/>
          </p:nvPr>
        </p:nvSpPr>
        <p:spPr/>
        <p:txBody>
          <a:bodyPr/>
          <a:lstStyle/>
          <a:p>
            <a:fld id="{01E38521-32A9-6B42-B7A6-1F7F203FC730}" type="slidenum">
              <a:rPr lang="tr-TR" smtClean="0"/>
              <a:t>‹#›</a:t>
            </a:fld>
            <a:endParaRPr lang="tr-TR"/>
          </a:p>
        </p:txBody>
      </p:sp>
    </p:spTree>
    <p:extLst>
      <p:ext uri="{BB962C8B-B14F-4D97-AF65-F5344CB8AC3E}">
        <p14:creationId xmlns:p14="http://schemas.microsoft.com/office/powerpoint/2010/main" val="2285993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8E7C207-499D-B849-8B8F-45B3F69BB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76CC40C-C0B0-2545-8901-57E9C369DD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D09CA4B-851E-D542-9DAE-30510158B9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65FC8-4058-F84D-A3D6-714E9A95F136}" type="datetimeFigureOut">
              <a:rPr lang="tr-TR" smtClean="0"/>
              <a:t>27.01.2020</a:t>
            </a:fld>
            <a:endParaRPr lang="tr-TR"/>
          </a:p>
        </p:txBody>
      </p:sp>
      <p:sp>
        <p:nvSpPr>
          <p:cNvPr id="5" name="Alt Bilgi Yer Tutucusu 4">
            <a:extLst>
              <a:ext uri="{FF2B5EF4-FFF2-40B4-BE49-F238E27FC236}">
                <a16:creationId xmlns:a16="http://schemas.microsoft.com/office/drawing/2014/main" id="{994F4B84-8DD5-B34D-9EEF-C1C3E332DF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47C90DD-E2FC-6048-8A9B-AF61BAED89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38521-32A9-6B42-B7A6-1F7F203FC730}" type="slidenum">
              <a:rPr lang="tr-TR" smtClean="0"/>
              <a:t>‹#›</a:t>
            </a:fld>
            <a:endParaRPr lang="tr-TR"/>
          </a:p>
        </p:txBody>
      </p:sp>
    </p:spTree>
    <p:extLst>
      <p:ext uri="{BB962C8B-B14F-4D97-AF65-F5344CB8AC3E}">
        <p14:creationId xmlns:p14="http://schemas.microsoft.com/office/powerpoint/2010/main" val="2649814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76324" y="967238"/>
            <a:ext cx="8475453" cy="3967625"/>
          </a:xfrm>
          <a:prstGeom prst="rect">
            <a:avLst/>
          </a:prstGeom>
        </p:spPr>
        <p:txBody>
          <a:bodyPr wrap="square">
            <a:spAutoFit/>
          </a:bodyPr>
          <a:lstStyle/>
          <a:p>
            <a:pPr algn="ctr">
              <a:lnSpc>
                <a:spcPct val="107000"/>
              </a:lnSpc>
            </a:pPr>
            <a:r>
              <a:rPr lang="tr-TR" sz="2250" b="1" dirty="0">
                <a:latin typeface="Arial" panose="020B0604020202020204" pitchFamily="34" charset="0"/>
                <a:ea typeface="Calibri" panose="020F0502020204030204" pitchFamily="34" charset="0"/>
                <a:cs typeface="Arial" panose="020B0604020202020204" pitchFamily="34" charset="0"/>
              </a:rPr>
              <a:t>CCBE Avrupa Avukatlık Meslek Kuralları </a:t>
            </a:r>
            <a:endParaRPr lang="tr-TR" sz="225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tr-TR" sz="1350" dirty="0"/>
          </a:p>
          <a:p>
            <a:pPr algn="just">
              <a:lnSpc>
                <a:spcPct val="107000"/>
              </a:lnSpc>
            </a:pPr>
            <a:endParaRPr lang="tr-TR" sz="1350" dirty="0"/>
          </a:p>
          <a:p>
            <a:pPr algn="just">
              <a:lnSpc>
                <a:spcPct val="107000"/>
              </a:lnSpc>
            </a:pPr>
            <a:r>
              <a:rPr lang="tr-TR" sz="1350" dirty="0"/>
              <a:t>Müvekkillerle ilişkiler bağlamında şu başlıklar altında düzenlemeler vardır: </a:t>
            </a:r>
            <a:r>
              <a:rPr lang="tr-TR" sz="1350" b="1" dirty="0"/>
              <a:t>vekâletin kabulü ve sona ermesi</a:t>
            </a:r>
            <a:r>
              <a:rPr lang="tr-TR" sz="1350" dirty="0"/>
              <a:t>, </a:t>
            </a:r>
            <a:r>
              <a:rPr lang="tr-TR" sz="1350" b="1" dirty="0"/>
              <a:t>çıkar çatışması(yasağı)</a:t>
            </a:r>
            <a:r>
              <a:rPr lang="tr-TR" sz="1350" dirty="0"/>
              <a:t>, </a:t>
            </a:r>
            <a:r>
              <a:rPr lang="tr-TR" sz="1350" b="1" dirty="0"/>
              <a:t>dava sonucuna ortaklık sözleşmesi (yasağı)</a:t>
            </a:r>
            <a:r>
              <a:rPr lang="tr-TR" sz="1350" dirty="0"/>
              <a:t>,  </a:t>
            </a:r>
            <a:r>
              <a:rPr lang="tr-TR" sz="1350" b="1" dirty="0"/>
              <a:t>ücretlerin düzenlenmesi</a:t>
            </a:r>
            <a:r>
              <a:rPr lang="tr-TR" sz="1350" dirty="0"/>
              <a:t>, </a:t>
            </a:r>
            <a:r>
              <a:rPr lang="tr-TR" sz="1350" b="1" dirty="0"/>
              <a:t>alacağa mahsuben ödeme</a:t>
            </a:r>
            <a:r>
              <a:rPr lang="tr-TR" sz="1350" dirty="0"/>
              <a:t>, </a:t>
            </a:r>
            <a:r>
              <a:rPr lang="tr-TR" sz="1350" b="1" dirty="0"/>
              <a:t>avukat olmayanlarla ücret paylaşımı, dava masrafları ve adli yardım konusunda bilgilendirme, müvekkil parası, mesleki sorumluluk sigortası</a:t>
            </a:r>
          </a:p>
          <a:p>
            <a:pPr algn="just">
              <a:lnSpc>
                <a:spcPct val="107000"/>
              </a:lnSpc>
            </a:pPr>
            <a:endParaRPr lang="tr-TR" sz="2250" b="1" dirty="0">
              <a:latin typeface="Arial" panose="020B0604020202020204" pitchFamily="34" charset="0"/>
              <a:ea typeface="Calibri" panose="020F0502020204030204" pitchFamily="34" charset="0"/>
              <a:cs typeface="Arial" panose="020B0604020202020204" pitchFamily="34" charset="0"/>
            </a:endParaRPr>
          </a:p>
          <a:p>
            <a:r>
              <a:rPr lang="tr-TR" sz="1350" dirty="0"/>
              <a:t>Mahkemelerle ilişkiler alt başlığı içinde,</a:t>
            </a:r>
            <a:r>
              <a:rPr lang="tr-TR" sz="1350" b="1" dirty="0"/>
              <a:t>  mahkemede geçerli meslek kuralları, duruşmaların adilane yürütülmesi, mahkemelere davranış, yanlış veya yanıltıcı bilgi, hakemler ve diğer kişilerle ilişkiler </a:t>
            </a:r>
            <a:r>
              <a:rPr lang="tr-TR" sz="1350" dirty="0"/>
              <a:t>maddeleri yer alır.</a:t>
            </a:r>
          </a:p>
          <a:p>
            <a:endParaRPr lang="tr-TR" sz="2250" b="1" dirty="0">
              <a:latin typeface="Arial" panose="020B0604020202020204" pitchFamily="34" charset="0"/>
              <a:ea typeface="Calibri" panose="020F0502020204030204" pitchFamily="34" charset="0"/>
              <a:cs typeface="Arial" panose="020B0604020202020204" pitchFamily="34" charset="0"/>
            </a:endParaRPr>
          </a:p>
          <a:p>
            <a:pPr fontAlgn="ctr"/>
            <a:r>
              <a:rPr lang="tr-TR" sz="1350" dirty="0"/>
              <a:t>Belgenin 5.bölümü avukatlar arasındaki ilişkilere ayrılmıştır: </a:t>
            </a:r>
            <a:r>
              <a:rPr lang="tr-TR" sz="1350" b="1" dirty="0"/>
              <a:t>meslektaşlık ruhu, farklı üye devlet avukatları arasındaki işbirliği, avukatlar arasında iletişim, tavsiye ücreti, karşı tarafla iletişim, ücretle ilgili sorumluluk, mesleki gelişimin sürdürülmesi, farklı üye ülke avukatları arasındaki uyuşmazlık</a:t>
            </a:r>
            <a:r>
              <a:rPr lang="tr-TR" sz="1350" dirty="0"/>
              <a:t> maddeleri bu bölüm altında yer almaktadır.</a:t>
            </a:r>
          </a:p>
          <a:p>
            <a:r>
              <a:rPr lang="tr-TR" sz="1350" dirty="0"/>
              <a:t>5.8 başlıklı ilgili düzenleme şu şekildedir: “Avukatlar, mesleklerinin Avrupalılık boyutunu da makul biçimde göz önüne alarak mesleki bilgi ve becerilerini korumalı ve geliştirmelidir.”</a:t>
            </a:r>
          </a:p>
        </p:txBody>
      </p:sp>
    </p:spTree>
    <p:extLst>
      <p:ext uri="{BB962C8B-B14F-4D97-AF65-F5344CB8AC3E}">
        <p14:creationId xmlns:p14="http://schemas.microsoft.com/office/powerpoint/2010/main" val="1738869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58043" y="1310138"/>
            <a:ext cx="7712015" cy="3954737"/>
          </a:xfrm>
          <a:prstGeom prst="rect">
            <a:avLst/>
          </a:prstGeom>
        </p:spPr>
        <p:txBody>
          <a:bodyPr wrap="square">
            <a:spAutoFit/>
          </a:bodyPr>
          <a:lstStyle/>
          <a:p>
            <a:pPr algn="just" fontAlgn="ctr">
              <a:lnSpc>
                <a:spcPct val="115000"/>
              </a:lnSpc>
            </a:pPr>
            <a:r>
              <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rPr>
              <a:t>Avrupa Konseyi Avukatlık Mesleğinin </a:t>
            </a:r>
            <a:r>
              <a:rPr lang="tr-TR" sz="2250" b="1" spc="-94" dirty="0">
                <a:solidFill>
                  <a:srgbClr val="000000"/>
                </a:solidFill>
                <a:latin typeface="Arial" panose="020B0604020202020204" pitchFamily="34" charset="0"/>
                <a:ea typeface="Calibri" panose="020F0502020204030204" pitchFamily="34" charset="0"/>
                <a:cs typeface="Arial" panose="020B0604020202020204" pitchFamily="34" charset="0"/>
              </a:rPr>
              <a:t>İcrasındaki Özgürlükler</a:t>
            </a:r>
            <a:r>
              <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rPr>
              <a:t> Hakkında Tavsiye Kararı (No: 9) </a:t>
            </a:r>
          </a:p>
          <a:p>
            <a:pPr algn="just" fontAlgn="ctr">
              <a:lnSpc>
                <a:spcPct val="115000"/>
              </a:lnSpc>
            </a:pPr>
            <a:endPar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lvl="0" algn="just" fontAlgn="ctr">
              <a:lnSpc>
                <a:spcPct val="115000"/>
              </a:lnSpc>
            </a:pPr>
            <a:r>
              <a:rPr lang="tr-TR" sz="2400" b="1" dirty="0">
                <a:latin typeface="Arial" panose="020B0604020202020204" pitchFamily="34" charset="0"/>
                <a:cs typeface="Arial" panose="020B0604020202020204" pitchFamily="34" charset="0"/>
              </a:rPr>
              <a:t>-Avukatlık Mesleğinin İcrasındaki Özgürlüğün Genel Prensipleri </a:t>
            </a:r>
            <a:endParaRPr lang="tr-TR" sz="2400" dirty="0">
              <a:latin typeface="Arial" panose="020B0604020202020204" pitchFamily="34" charset="0"/>
              <a:cs typeface="Arial" panose="020B0604020202020204" pitchFamily="34" charset="0"/>
            </a:endParaRPr>
          </a:p>
          <a:p>
            <a:pPr lvl="0" algn="just" fontAlgn="ctr">
              <a:lnSpc>
                <a:spcPct val="115000"/>
              </a:lnSpc>
            </a:pPr>
            <a:r>
              <a:rPr lang="tr-TR" sz="1875" b="1" dirty="0">
                <a:latin typeface="Arial" panose="020B0604020202020204" pitchFamily="34" charset="0"/>
                <a:cs typeface="Arial" panose="020B0604020202020204" pitchFamily="34" charset="0"/>
              </a:rPr>
              <a:t>-Hukuk Eğitimi, Staj ve Hukuk Mesleğine Giriş </a:t>
            </a:r>
            <a:endParaRPr lang="tr-TR" sz="1875" dirty="0">
              <a:latin typeface="Arial" panose="020B0604020202020204" pitchFamily="34" charset="0"/>
              <a:cs typeface="Arial" panose="020B0604020202020204" pitchFamily="34" charset="0"/>
            </a:endParaRPr>
          </a:p>
          <a:p>
            <a:pPr lvl="0" algn="just" fontAlgn="ctr">
              <a:lnSpc>
                <a:spcPct val="115000"/>
              </a:lnSpc>
            </a:pPr>
            <a:r>
              <a:rPr lang="tr-TR" sz="2400" b="1" dirty="0">
                <a:latin typeface="Arial" panose="020B0604020202020204" pitchFamily="34" charset="0"/>
                <a:cs typeface="Arial" panose="020B0604020202020204" pitchFamily="34" charset="0"/>
              </a:rPr>
              <a:t>-Avukatların Görevleri ve Rolleri</a:t>
            </a:r>
            <a:endParaRPr lang="tr-TR" sz="2400" dirty="0">
              <a:latin typeface="Arial" panose="020B0604020202020204" pitchFamily="34" charset="0"/>
              <a:cs typeface="Arial" panose="020B0604020202020204" pitchFamily="34" charset="0"/>
            </a:endParaRPr>
          </a:p>
          <a:p>
            <a:pPr lvl="0" algn="just" fontAlgn="ctr">
              <a:lnSpc>
                <a:spcPct val="115000"/>
              </a:lnSpc>
            </a:pPr>
            <a:r>
              <a:rPr lang="tr-TR" sz="1875" b="1" dirty="0">
                <a:latin typeface="Arial" panose="020B0604020202020204" pitchFamily="34" charset="0"/>
                <a:cs typeface="Arial" panose="020B0604020202020204" pitchFamily="34" charset="0"/>
              </a:rPr>
              <a:t>-Tüm Şahısların Avukatlara Erişebilmesi</a:t>
            </a:r>
            <a:endParaRPr lang="tr-TR" sz="1875" dirty="0">
              <a:latin typeface="Arial" panose="020B0604020202020204" pitchFamily="34" charset="0"/>
              <a:cs typeface="Arial" panose="020B0604020202020204" pitchFamily="34" charset="0"/>
            </a:endParaRPr>
          </a:p>
          <a:p>
            <a:pPr lvl="0" algn="just" fontAlgn="ctr">
              <a:lnSpc>
                <a:spcPct val="115000"/>
              </a:lnSpc>
            </a:pPr>
            <a:r>
              <a:rPr lang="tr-TR" sz="1875" b="1" dirty="0">
                <a:latin typeface="Arial" panose="020B0604020202020204" pitchFamily="34" charset="0"/>
                <a:cs typeface="Arial" panose="020B0604020202020204" pitchFamily="34" charset="0"/>
              </a:rPr>
              <a:t>-</a:t>
            </a:r>
            <a:r>
              <a:rPr lang="tr-TR" sz="1875" b="1" dirty="0" err="1">
                <a:latin typeface="Arial" panose="020B0604020202020204" pitchFamily="34" charset="0"/>
                <a:cs typeface="Arial" panose="020B0604020202020204" pitchFamily="34" charset="0"/>
              </a:rPr>
              <a:t>BirliklerDisiplin</a:t>
            </a:r>
            <a:r>
              <a:rPr lang="tr-TR" sz="1875" b="1" dirty="0">
                <a:latin typeface="Arial" panose="020B0604020202020204" pitchFamily="34" charset="0"/>
                <a:cs typeface="Arial" panose="020B0604020202020204" pitchFamily="34" charset="0"/>
              </a:rPr>
              <a:t> Soruşturması</a:t>
            </a:r>
            <a:endParaRPr lang="tr-TR" sz="1875" dirty="0">
              <a:latin typeface="Arial" panose="020B0604020202020204" pitchFamily="34" charset="0"/>
              <a:cs typeface="Arial" panose="020B0604020202020204" pitchFamily="34" charset="0"/>
            </a:endParaRPr>
          </a:p>
          <a:p>
            <a:pPr algn="just" fontAlgn="ctr">
              <a:lnSpc>
                <a:spcPct val="115000"/>
              </a:lnSpc>
            </a:pPr>
            <a:endParaRPr lang="tr-TR" sz="225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79831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85746" y="1310137"/>
            <a:ext cx="8352527" cy="4060920"/>
          </a:xfrm>
          <a:prstGeom prst="rect">
            <a:avLst/>
          </a:prstGeom>
        </p:spPr>
        <p:txBody>
          <a:bodyPr wrap="square">
            <a:spAutoFit/>
          </a:bodyPr>
          <a:lstStyle/>
          <a:p>
            <a:pPr algn="just" fontAlgn="ctr">
              <a:lnSpc>
                <a:spcPct val="115000"/>
              </a:lnSpc>
            </a:pPr>
            <a:endParaRPr lang="tr-TR" sz="1350" b="1" dirty="0">
              <a:latin typeface="Arial" panose="020B0604020202020204" pitchFamily="34" charset="0"/>
              <a:ea typeface="Calibri" panose="020F0502020204030204" pitchFamily="34" charset="0"/>
              <a:cs typeface="Times New Roman" panose="02020603050405020304" pitchFamily="18" charset="0"/>
            </a:endParaRPr>
          </a:p>
          <a:p>
            <a:pPr algn="just" fontAlgn="ctr">
              <a:lnSpc>
                <a:spcPct val="115000"/>
              </a:lnSpc>
            </a:pPr>
            <a:r>
              <a:rPr lang="tr-TR" sz="2100" b="1" dirty="0">
                <a:solidFill>
                  <a:srgbClr val="000000"/>
                </a:solidFill>
                <a:latin typeface="Arial" panose="020B0604020202020204" pitchFamily="34" charset="0"/>
                <a:ea typeface="Calibri" panose="020F0502020204030204" pitchFamily="34" charset="0"/>
                <a:cs typeface="Arial" panose="020B0604020202020204" pitchFamily="34" charset="0"/>
              </a:rPr>
              <a:t>Avrupa Konseyi Avukatlık Mesleğinin </a:t>
            </a:r>
            <a:r>
              <a:rPr lang="tr-TR" sz="2100" b="1" spc="-94" dirty="0">
                <a:solidFill>
                  <a:srgbClr val="000000"/>
                </a:solidFill>
                <a:latin typeface="Arial" panose="020B0604020202020204" pitchFamily="34" charset="0"/>
                <a:ea typeface="Calibri" panose="020F0502020204030204" pitchFamily="34" charset="0"/>
                <a:cs typeface="Arial" panose="020B0604020202020204" pitchFamily="34" charset="0"/>
              </a:rPr>
              <a:t>İcrasındaki Özgürlükler</a:t>
            </a:r>
            <a:r>
              <a:rPr lang="tr-TR" sz="2100" b="1" dirty="0">
                <a:solidFill>
                  <a:srgbClr val="000000"/>
                </a:solidFill>
                <a:latin typeface="Arial" panose="020B0604020202020204" pitchFamily="34" charset="0"/>
                <a:ea typeface="Calibri" panose="020F0502020204030204" pitchFamily="34" charset="0"/>
                <a:cs typeface="Arial" panose="020B0604020202020204" pitchFamily="34" charset="0"/>
              </a:rPr>
              <a:t> Hakkında Tavsiye Kararı (No: 9) </a:t>
            </a:r>
          </a:p>
          <a:p>
            <a:pPr algn="just" fontAlgn="ctr">
              <a:lnSpc>
                <a:spcPct val="115000"/>
              </a:lnSpc>
            </a:pPr>
            <a:endParaRPr lang="tr-TR" sz="1875" b="1" dirty="0">
              <a:latin typeface="Arial" panose="020B0604020202020204" pitchFamily="34" charset="0"/>
              <a:ea typeface="Calibri" panose="020F0502020204030204" pitchFamily="34" charset="0"/>
              <a:cs typeface="Arial" panose="020B0604020202020204" pitchFamily="34" charset="0"/>
            </a:endParaRPr>
          </a:p>
          <a:p>
            <a:pPr algn="just" fontAlgn="ctr">
              <a:lnSpc>
                <a:spcPct val="115000"/>
              </a:lnSpc>
            </a:pPr>
            <a:r>
              <a:rPr lang="tr-TR" sz="1875" b="1" dirty="0">
                <a:latin typeface="Arial" panose="020B0604020202020204" pitchFamily="34" charset="0"/>
                <a:ea typeface="Calibri" panose="020F0502020204030204" pitchFamily="34" charset="0"/>
                <a:cs typeface="Arial" panose="020B0604020202020204" pitchFamily="34" charset="0"/>
              </a:rPr>
              <a:t>Avukatların Görevleri ve Rolleri</a:t>
            </a:r>
          </a:p>
          <a:p>
            <a:pPr algn="just" fontAlgn="ctr">
              <a:lnSpc>
                <a:spcPct val="115000"/>
              </a:lnSpc>
            </a:pPr>
            <a:endParaRPr lang="tr-TR" sz="1875" dirty="0">
              <a:latin typeface="Arial" panose="020B0604020202020204" pitchFamily="34" charset="0"/>
              <a:ea typeface="Calibri" panose="020F0502020204030204" pitchFamily="34" charset="0"/>
              <a:cs typeface="Arial" panose="020B0604020202020204" pitchFamily="34" charset="0"/>
            </a:endParaRPr>
          </a:p>
          <a:p>
            <a:pPr marL="257175" indent="-257175" algn="just" fontAlgn="ctr">
              <a:lnSpc>
                <a:spcPct val="115000"/>
              </a:lnSpc>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Meslek birliklerinin meslek standartları belirleme görevi; avukatların adil, dikkatli ve bağımsız olma görevi</a:t>
            </a:r>
          </a:p>
          <a:p>
            <a:pPr marL="257175" indent="-257175" algn="just" fontAlgn="ctr">
              <a:lnSpc>
                <a:spcPct val="115000"/>
              </a:lnSpc>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Meslek sırrının korunması</a:t>
            </a:r>
          </a:p>
          <a:p>
            <a:pPr marL="257175" indent="-257175" algn="just" fontAlgn="ctr">
              <a:lnSpc>
                <a:spcPct val="115000"/>
              </a:lnSpc>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Müvekkile karşı görevler</a:t>
            </a:r>
          </a:p>
          <a:p>
            <a:pPr marL="257175" indent="-257175" algn="just" fontAlgn="ctr">
              <a:lnSpc>
                <a:spcPct val="115000"/>
              </a:lnSpc>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Makul şekilde üstesinden gelebileceğinden fazla iş almamak</a:t>
            </a:r>
          </a:p>
          <a:p>
            <a:pPr marL="257175" indent="-257175" algn="just" fontAlgn="ctr">
              <a:lnSpc>
                <a:spcPct val="115000"/>
              </a:lnSpc>
              <a:buFont typeface="Arial" panose="020B0604020202020204" pitchFamily="34" charset="0"/>
              <a:buChar char="-"/>
            </a:pPr>
            <a:r>
              <a:rPr lang="tr-TR" sz="1875" dirty="0">
                <a:latin typeface="Arial" panose="020B0604020202020204" pitchFamily="34" charset="0"/>
                <a:ea typeface="Calibri" panose="020F0502020204030204" pitchFamily="34" charset="0"/>
                <a:cs typeface="Arial" panose="020B0604020202020204" pitchFamily="34" charset="0"/>
              </a:rPr>
              <a:t>Yargıya, meslek standartlarına ve iç hukuk kurallarına saygı</a:t>
            </a:r>
          </a:p>
        </p:txBody>
      </p:sp>
    </p:spTree>
    <p:extLst>
      <p:ext uri="{BB962C8B-B14F-4D97-AF65-F5344CB8AC3E}">
        <p14:creationId xmlns:p14="http://schemas.microsoft.com/office/powerpoint/2010/main" val="53701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22176" y="1148392"/>
            <a:ext cx="7809063" cy="5078313"/>
          </a:xfrm>
          <a:prstGeom prst="rect">
            <a:avLst/>
          </a:prstGeom>
        </p:spPr>
        <p:txBody>
          <a:bodyPr wrap="square">
            <a:spAutoFit/>
          </a:bodyPr>
          <a:lstStyle/>
          <a:p>
            <a:pPr algn="just" fontAlgn="ctr">
              <a:lnSpc>
                <a:spcPct val="115000"/>
              </a:lnSpc>
            </a:pPr>
            <a:r>
              <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rPr>
              <a:t>Avrupa Konseyi Avukatlık Mesleğinin </a:t>
            </a:r>
            <a:r>
              <a:rPr lang="tr-TR" sz="2250" b="1" spc="-94" dirty="0">
                <a:solidFill>
                  <a:srgbClr val="000000"/>
                </a:solidFill>
                <a:latin typeface="Arial" panose="020B0604020202020204" pitchFamily="34" charset="0"/>
                <a:ea typeface="Calibri" panose="020F0502020204030204" pitchFamily="34" charset="0"/>
                <a:cs typeface="Arial" panose="020B0604020202020204" pitchFamily="34" charset="0"/>
              </a:rPr>
              <a:t>İcrasındaki Özgürlükler</a:t>
            </a:r>
            <a:r>
              <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rPr>
              <a:t> Hakkında Tavsiye Kararı (No: 9) </a:t>
            </a:r>
          </a:p>
          <a:p>
            <a:pPr algn="just" fontAlgn="ctr">
              <a:lnSpc>
                <a:spcPct val="115000"/>
              </a:lnSpc>
            </a:pPr>
            <a:endPar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lvl="0" fontAlgn="ctr"/>
            <a:r>
              <a:rPr lang="tr-TR" sz="1875" b="1" dirty="0"/>
              <a:t>Avukatlık Mesleğinin İcrasındaki Özgürlüğün Genel Prensipleri </a:t>
            </a:r>
            <a:endParaRPr lang="tr-TR" sz="1875" dirty="0"/>
          </a:p>
          <a:p>
            <a:pPr fontAlgn="ctr"/>
            <a:r>
              <a:rPr lang="tr-TR" sz="1875" dirty="0"/>
              <a:t>-avukatın özgürlüğü ve bağımsızlığı</a:t>
            </a:r>
          </a:p>
          <a:p>
            <a:pPr fontAlgn="ctr"/>
            <a:r>
              <a:rPr lang="tr-TR" sz="1875" dirty="0"/>
              <a:t>-bağımsız bir meslek organının varlığı</a:t>
            </a:r>
          </a:p>
          <a:p>
            <a:pPr fontAlgn="ctr"/>
            <a:r>
              <a:rPr lang="tr-TR" sz="1875" dirty="0"/>
              <a:t>-inanç, ifade, hareket, dernek kurma, toplanma özgürlüğü</a:t>
            </a:r>
          </a:p>
          <a:p>
            <a:pPr fontAlgn="ctr"/>
            <a:r>
              <a:rPr lang="tr-TR" sz="1875" dirty="0"/>
              <a:t>-yaptırım ve baskıya maruz kalmama</a:t>
            </a:r>
          </a:p>
          <a:p>
            <a:pPr fontAlgn="ctr"/>
            <a:r>
              <a:rPr lang="tr-TR" sz="1875" dirty="0"/>
              <a:t>-müvekkile erişim ve danışmanlık yapabilme</a:t>
            </a:r>
          </a:p>
          <a:p>
            <a:pPr fontAlgn="ctr"/>
            <a:r>
              <a:rPr lang="tr-TR" sz="1875" dirty="0"/>
              <a:t>-avukat-müvekkil ilişkisi açısında gizlilik ilkesi</a:t>
            </a:r>
          </a:p>
          <a:p>
            <a:pPr fontAlgn="ctr"/>
            <a:r>
              <a:rPr lang="tr-TR" sz="1875" dirty="0"/>
              <a:t>-mahkemeye ve belgelere erişim</a:t>
            </a:r>
          </a:p>
          <a:p>
            <a:pPr fontAlgn="ctr"/>
            <a:r>
              <a:rPr lang="tr-TR" sz="1875" dirty="0"/>
              <a:t>-avukatlar arası eşit muamele gereği</a:t>
            </a:r>
          </a:p>
          <a:p>
            <a:pPr algn="just" fontAlgn="ctr">
              <a:lnSpc>
                <a:spcPct val="115000"/>
              </a:lnSpc>
            </a:pPr>
            <a:endPar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fontAlgn="ctr">
              <a:lnSpc>
                <a:spcPct val="115000"/>
              </a:lnSpc>
            </a:pPr>
            <a:endPar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fontAlgn="ctr">
              <a:lnSpc>
                <a:spcPct val="115000"/>
              </a:lnSpc>
            </a:pPr>
            <a:endParaRPr lang="tr-TR" sz="2250" b="1"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2277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290806-8A1F-1444-89A1-8232159B5699}"/>
              </a:ext>
            </a:extLst>
          </p:cNvPr>
          <p:cNvSpPr txBox="1"/>
          <p:nvPr/>
        </p:nvSpPr>
        <p:spPr>
          <a:xfrm>
            <a:off x="2254919" y="1633287"/>
            <a:ext cx="7760368" cy="3785652"/>
          </a:xfrm>
          <a:prstGeom prst="rect">
            <a:avLst/>
          </a:prstGeom>
          <a:noFill/>
        </p:spPr>
        <p:txBody>
          <a:bodyPr wrap="square" rtlCol="0">
            <a:spAutoFit/>
          </a:bodyPr>
          <a:lstStyle/>
          <a:p>
            <a:pPr algn="just"/>
            <a:r>
              <a:rPr lang="tr-TR" sz="2400" dirty="0">
                <a:latin typeface="Times New Roman" panose="02020603050405020304" pitchFamily="18" charset="0"/>
                <a:cs typeface="Times New Roman" panose="02020603050405020304" pitchFamily="18" charset="0"/>
              </a:rPr>
              <a:t>Avukatlık Kanunu</a:t>
            </a:r>
          </a:p>
          <a:p>
            <a:pPr algn="just"/>
            <a:r>
              <a:rPr lang="tr-TR" sz="2400" b="1" dirty="0">
                <a:latin typeface="Times New Roman" panose="02020603050405020304" pitchFamily="18" charset="0"/>
                <a:cs typeface="Times New Roman" panose="02020603050405020304" pitchFamily="18" charset="0"/>
              </a:rPr>
              <a:t>Madde 2 –</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(Değişik birinci fıkra : 2/5/2001 - 4667/2 </a:t>
            </a:r>
            <a:r>
              <a:rPr lang="tr-TR" sz="2400" b="1" dirty="0" err="1">
                <a:latin typeface="Times New Roman" panose="02020603050405020304" pitchFamily="18" charset="0"/>
                <a:cs typeface="Times New Roman" panose="02020603050405020304" pitchFamily="18" charset="0"/>
              </a:rPr>
              <a:t>md.</a:t>
            </a:r>
            <a:r>
              <a:rPr lang="tr-TR" sz="2400" b="1"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Avukatlığın amacı; hukuki </a:t>
            </a:r>
            <a:r>
              <a:rPr lang="tr-TR" sz="2400" dirty="0" err="1">
                <a:latin typeface="Times New Roman" panose="02020603050405020304" pitchFamily="18" charset="0"/>
                <a:cs typeface="Times New Roman" panose="02020603050405020304" pitchFamily="18" charset="0"/>
              </a:rPr>
              <a:t>münasabetlerin</a:t>
            </a:r>
            <a:r>
              <a:rPr lang="tr-TR" sz="2400" dirty="0">
                <a:latin typeface="Times New Roman" panose="02020603050405020304" pitchFamily="18" charset="0"/>
                <a:cs typeface="Times New Roman" panose="02020603050405020304" pitchFamily="18" charset="0"/>
              </a:rPr>
              <a:t> düzenlenmesini, her türlü hukuki mesele ve anlaşmazlıkların adalet ve hakkaniyete uygun olarak çözümlenmesini ve hukuk kurallarının tam olarak uygulanmasını her derecede yargı organları, hakemler, resmi ve özel kişi, kurul ve kurumlar nezdinde sağlamaktır.</a:t>
            </a:r>
          </a:p>
          <a:p>
            <a:pPr algn="just"/>
            <a:r>
              <a:rPr lang="tr-TR" sz="2400" dirty="0">
                <a:latin typeface="Times New Roman" panose="02020603050405020304" pitchFamily="18" charset="0"/>
                <a:cs typeface="Times New Roman" panose="02020603050405020304" pitchFamily="18" charset="0"/>
              </a:rPr>
              <a:t>	Avukat bu amaçla hukuki bilgi ve tecrübelerini adalet hizmetine ve kişilerin yararlanmasına tahsis eder.</a:t>
            </a:r>
          </a:p>
        </p:txBody>
      </p:sp>
    </p:spTree>
    <p:extLst>
      <p:ext uri="{BB962C8B-B14F-4D97-AF65-F5344CB8AC3E}">
        <p14:creationId xmlns:p14="http://schemas.microsoft.com/office/powerpoint/2010/main" val="690767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E39CDB-D9B5-0E40-89F3-FEDBE4439005}"/>
              </a:ext>
            </a:extLst>
          </p:cNvPr>
          <p:cNvSpPr txBox="1"/>
          <p:nvPr/>
        </p:nvSpPr>
        <p:spPr>
          <a:xfrm>
            <a:off x="2002256" y="1678407"/>
            <a:ext cx="7940842" cy="2354491"/>
          </a:xfrm>
          <a:prstGeom prst="rect">
            <a:avLst/>
          </a:prstGeom>
          <a:noFill/>
        </p:spPr>
        <p:txBody>
          <a:bodyPr wrap="square" rtlCol="0">
            <a:spAutoFit/>
          </a:bodyPr>
          <a:lstStyle/>
          <a:p>
            <a:pPr algn="just"/>
            <a:r>
              <a:rPr lang="tr-TR" sz="2100" dirty="0">
                <a:latin typeface="Times New Roman" panose="02020603050405020304" pitchFamily="18" charset="0"/>
                <a:cs typeface="Times New Roman" panose="02020603050405020304" pitchFamily="18" charset="0"/>
              </a:rPr>
              <a:t>“Haksız gördüğü davayı reddetmekle görevli avukatın yüzde yüz kusurlu davranışı ile iş kazasında ölen miras bırakanları için maddi ve manevi tazminat sağlayacağını telkin ve yasanın yasaklanmasına rağmen yazı ile mirasçılarına başvurup onları ikna ederek vekaletini alıp açtığı davanın </a:t>
            </a:r>
            <a:r>
              <a:rPr lang="tr-TR" sz="2100" dirty="0" err="1">
                <a:latin typeface="Times New Roman" panose="02020603050405020304" pitchFamily="18" charset="0"/>
                <a:cs typeface="Times New Roman" panose="02020603050405020304" pitchFamily="18" charset="0"/>
              </a:rPr>
              <a:t>reddolmasıyla</a:t>
            </a:r>
            <a:r>
              <a:rPr lang="tr-TR" sz="2100" dirty="0">
                <a:latin typeface="Times New Roman" panose="02020603050405020304" pitchFamily="18" charset="0"/>
                <a:cs typeface="Times New Roman" panose="02020603050405020304" pitchFamily="18" charset="0"/>
              </a:rPr>
              <a:t> onların ödemekle yükümlü bulundukları dava giderleriyle sorumlu tutulması zorunludur.” (4. HD 26.6.1971, 11526/1792) (Erem 1995, 112)</a:t>
            </a:r>
          </a:p>
        </p:txBody>
      </p:sp>
    </p:spTree>
    <p:extLst>
      <p:ext uri="{BB962C8B-B14F-4D97-AF65-F5344CB8AC3E}">
        <p14:creationId xmlns:p14="http://schemas.microsoft.com/office/powerpoint/2010/main" val="424321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687B25-1BD4-974A-A60D-ECF568F24BBE}"/>
              </a:ext>
            </a:extLst>
          </p:cNvPr>
          <p:cNvSpPr txBox="1"/>
          <p:nvPr/>
        </p:nvSpPr>
        <p:spPr>
          <a:xfrm>
            <a:off x="1631504" y="320040"/>
            <a:ext cx="8407846" cy="5609122"/>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err="1"/>
              <a:t>Avukatlık</a:t>
            </a:r>
            <a:r>
              <a:rPr lang="en-US" sz="2000" dirty="0"/>
              <a:t> </a:t>
            </a:r>
            <a:r>
              <a:rPr lang="en-US" sz="2000" dirty="0" err="1"/>
              <a:t>Kanunu’na</a:t>
            </a:r>
            <a:r>
              <a:rPr lang="en-US" sz="2000" dirty="0"/>
              <a:t> </a:t>
            </a:r>
            <a:r>
              <a:rPr lang="en-US" sz="2000" dirty="0" err="1"/>
              <a:t>göre</a:t>
            </a:r>
            <a:r>
              <a:rPr lang="en-US" sz="2000" dirty="0"/>
              <a:t> </a:t>
            </a:r>
            <a:r>
              <a:rPr lang="en-US" sz="2000" dirty="0" err="1"/>
              <a:t>İşin</a:t>
            </a:r>
            <a:r>
              <a:rPr lang="en-US" sz="2000" dirty="0"/>
              <a:t> </a:t>
            </a:r>
            <a:r>
              <a:rPr lang="en-US" sz="2000" dirty="0" err="1"/>
              <a:t>reddi</a:t>
            </a:r>
            <a:r>
              <a:rPr lang="en-US" sz="2000" dirty="0"/>
              <a:t> </a:t>
            </a:r>
            <a:r>
              <a:rPr lang="en-US" sz="2000" dirty="0" err="1"/>
              <a:t>zorunluluğu</a:t>
            </a:r>
            <a:r>
              <a:rPr lang="en-US" sz="2000" dirty="0"/>
              <a:t>:</a:t>
            </a:r>
          </a:p>
          <a:p>
            <a:pPr indent="-228600">
              <a:lnSpc>
                <a:spcPct val="90000"/>
              </a:lnSpc>
              <a:spcAft>
                <a:spcPts val="600"/>
              </a:spcAft>
              <a:buFont typeface="Arial" panose="020B0604020202020204" pitchFamily="34" charset="0"/>
              <a:buChar char="•"/>
            </a:pPr>
            <a:r>
              <a:rPr lang="en-US" sz="2000" b="1" dirty="0"/>
              <a:t>	</a:t>
            </a:r>
            <a:r>
              <a:rPr lang="en-US" sz="2000" b="1" dirty="0" err="1"/>
              <a:t>Madde</a:t>
            </a:r>
            <a:r>
              <a:rPr lang="en-US" sz="2000" b="1" dirty="0"/>
              <a:t> 38 –</a:t>
            </a:r>
            <a:r>
              <a:rPr lang="en-US" sz="2000" dirty="0"/>
              <a:t> </a:t>
            </a:r>
            <a:r>
              <a:rPr lang="en-US" sz="2000" dirty="0" err="1"/>
              <a:t>Avukat</a:t>
            </a:r>
            <a:r>
              <a:rPr lang="en-US" sz="2000" dirty="0"/>
              <a:t>; </a:t>
            </a:r>
          </a:p>
          <a:p>
            <a:pPr indent="-228600">
              <a:lnSpc>
                <a:spcPct val="90000"/>
              </a:lnSpc>
              <a:spcAft>
                <a:spcPts val="600"/>
              </a:spcAft>
              <a:buFont typeface="Arial" panose="020B0604020202020204" pitchFamily="34" charset="0"/>
              <a:buChar char="•"/>
            </a:pPr>
            <a:r>
              <a:rPr lang="en-US" sz="2000" dirty="0"/>
              <a:t>	a) </a:t>
            </a:r>
            <a:r>
              <a:rPr lang="en-US" sz="2000" dirty="0" err="1"/>
              <a:t>Kendisine</a:t>
            </a:r>
            <a:r>
              <a:rPr lang="en-US" sz="2000" dirty="0"/>
              <a:t> </a:t>
            </a:r>
            <a:r>
              <a:rPr lang="en-US" sz="2000" dirty="0" err="1"/>
              <a:t>yapılan</a:t>
            </a:r>
            <a:r>
              <a:rPr lang="en-US" sz="2000" dirty="0"/>
              <a:t> </a:t>
            </a:r>
            <a:r>
              <a:rPr lang="en-US" sz="2000" dirty="0" err="1"/>
              <a:t>teklifi</a:t>
            </a:r>
            <a:r>
              <a:rPr lang="en-US" sz="2000" dirty="0"/>
              <a:t> </a:t>
            </a:r>
            <a:r>
              <a:rPr lang="en-US" sz="2000" dirty="0" err="1"/>
              <a:t>yolsuz</a:t>
            </a:r>
            <a:r>
              <a:rPr lang="en-US" sz="2000" dirty="0"/>
              <a:t> </a:t>
            </a:r>
            <a:r>
              <a:rPr lang="en-US" sz="2000" dirty="0" err="1"/>
              <a:t>veya</a:t>
            </a:r>
            <a:r>
              <a:rPr lang="en-US" sz="2000" dirty="0"/>
              <a:t> </a:t>
            </a:r>
            <a:r>
              <a:rPr lang="en-US" sz="2000" dirty="0" err="1"/>
              <a:t>haksız</a:t>
            </a:r>
            <a:r>
              <a:rPr lang="en-US" sz="2000" dirty="0"/>
              <a:t> </a:t>
            </a:r>
            <a:r>
              <a:rPr lang="en-US" sz="2000" dirty="0" err="1"/>
              <a:t>görür</a:t>
            </a:r>
            <a:r>
              <a:rPr lang="en-US" sz="2000" dirty="0"/>
              <a:t> </a:t>
            </a:r>
            <a:r>
              <a:rPr lang="en-US" sz="2000" dirty="0" err="1"/>
              <a:t>yahut</a:t>
            </a:r>
            <a:r>
              <a:rPr lang="en-US" sz="2000" dirty="0"/>
              <a:t> </a:t>
            </a:r>
            <a:r>
              <a:rPr lang="en-US" sz="2000" dirty="0" err="1"/>
              <a:t>sonradan</a:t>
            </a:r>
            <a:r>
              <a:rPr lang="en-US" sz="2000" dirty="0"/>
              <a:t> </a:t>
            </a:r>
            <a:r>
              <a:rPr lang="en-US" sz="2000" dirty="0" err="1"/>
              <a:t>yolsuz</a:t>
            </a:r>
            <a:r>
              <a:rPr lang="en-US" sz="2000" dirty="0"/>
              <a:t> </a:t>
            </a:r>
            <a:r>
              <a:rPr lang="en-US" sz="2000" dirty="0" err="1"/>
              <a:t>veya</a:t>
            </a:r>
            <a:r>
              <a:rPr lang="en-US" sz="2000" dirty="0"/>
              <a:t> </a:t>
            </a:r>
            <a:r>
              <a:rPr lang="en-US" sz="2000" dirty="0" err="1"/>
              <a:t>haksız</a:t>
            </a:r>
            <a:r>
              <a:rPr lang="en-US" sz="2000" dirty="0"/>
              <a:t> </a:t>
            </a:r>
            <a:r>
              <a:rPr lang="en-US" sz="2000" dirty="0" err="1"/>
              <a:t>olduğu</a:t>
            </a:r>
            <a:r>
              <a:rPr lang="en-US" sz="2000" dirty="0"/>
              <a:t> </a:t>
            </a:r>
            <a:r>
              <a:rPr lang="en-US" sz="2000" dirty="0" err="1"/>
              <a:t>kanısına</a:t>
            </a:r>
            <a:r>
              <a:rPr lang="en-US" sz="2000" dirty="0"/>
              <a:t> </a:t>
            </a:r>
            <a:r>
              <a:rPr lang="en-US" sz="2000" dirty="0" err="1"/>
              <a:t>varırsa</a:t>
            </a:r>
            <a:r>
              <a:rPr lang="en-US" sz="2000" dirty="0"/>
              <a:t>,</a:t>
            </a:r>
          </a:p>
          <a:p>
            <a:pPr indent="-228600">
              <a:lnSpc>
                <a:spcPct val="90000"/>
              </a:lnSpc>
              <a:spcAft>
                <a:spcPts val="600"/>
              </a:spcAft>
              <a:buFont typeface="Arial" panose="020B0604020202020204" pitchFamily="34" charset="0"/>
              <a:buChar char="•"/>
            </a:pPr>
            <a:r>
              <a:rPr lang="en-US" sz="2000" dirty="0"/>
              <a:t>	b) </a:t>
            </a:r>
            <a:r>
              <a:rPr lang="en-US" sz="2000" dirty="0" err="1"/>
              <a:t>Aynı</a:t>
            </a:r>
            <a:r>
              <a:rPr lang="en-US" sz="2000" dirty="0"/>
              <a:t> </a:t>
            </a:r>
            <a:r>
              <a:rPr lang="en-US" sz="2000" dirty="0" err="1"/>
              <a:t>işte</a:t>
            </a:r>
            <a:r>
              <a:rPr lang="en-US" sz="2000" dirty="0"/>
              <a:t> </a:t>
            </a:r>
            <a:r>
              <a:rPr lang="en-US" sz="2000" dirty="0" err="1"/>
              <a:t>menfaati</a:t>
            </a:r>
            <a:r>
              <a:rPr lang="en-US" sz="2000" dirty="0"/>
              <a:t> </a:t>
            </a:r>
            <a:r>
              <a:rPr lang="en-US" sz="2000" dirty="0" err="1"/>
              <a:t>zıt</a:t>
            </a:r>
            <a:r>
              <a:rPr lang="en-US" sz="2000" dirty="0"/>
              <a:t> </a:t>
            </a:r>
            <a:r>
              <a:rPr lang="en-US" sz="2000" dirty="0" err="1"/>
              <a:t>bir</a:t>
            </a:r>
            <a:r>
              <a:rPr lang="en-US" sz="2000" dirty="0"/>
              <a:t> </a:t>
            </a:r>
            <a:r>
              <a:rPr lang="en-US" sz="2000" dirty="0" err="1"/>
              <a:t>tarafa</a:t>
            </a:r>
            <a:r>
              <a:rPr lang="en-US" sz="2000" dirty="0"/>
              <a:t> </a:t>
            </a:r>
            <a:r>
              <a:rPr lang="en-US" sz="2000" dirty="0" err="1"/>
              <a:t>avukatlık</a:t>
            </a:r>
            <a:r>
              <a:rPr lang="en-US" sz="2000" dirty="0"/>
              <a:t> </a:t>
            </a:r>
            <a:r>
              <a:rPr lang="en-US" sz="2000" dirty="0" err="1"/>
              <a:t>etmiş</a:t>
            </a:r>
            <a:r>
              <a:rPr lang="en-US" sz="2000" dirty="0"/>
              <a:t> </a:t>
            </a:r>
            <a:r>
              <a:rPr lang="en-US" sz="2000" dirty="0" err="1"/>
              <a:t>veya</a:t>
            </a:r>
            <a:r>
              <a:rPr lang="en-US" sz="2000" dirty="0"/>
              <a:t> </a:t>
            </a:r>
            <a:r>
              <a:rPr lang="en-US" sz="2000" dirty="0" err="1"/>
              <a:t>mütalaa</a:t>
            </a:r>
            <a:r>
              <a:rPr lang="en-US" sz="2000" dirty="0"/>
              <a:t> </a:t>
            </a:r>
            <a:r>
              <a:rPr lang="en-US" sz="2000" dirty="0" err="1"/>
              <a:t>vermiş</a:t>
            </a:r>
            <a:r>
              <a:rPr lang="en-US" sz="2000" dirty="0"/>
              <a:t> </a:t>
            </a:r>
            <a:r>
              <a:rPr lang="en-US" sz="2000" dirty="0" err="1"/>
              <a:t>olursa</a:t>
            </a:r>
            <a:r>
              <a:rPr lang="en-US" sz="2000" dirty="0"/>
              <a:t>,</a:t>
            </a:r>
          </a:p>
          <a:p>
            <a:pPr indent="-228600">
              <a:lnSpc>
                <a:spcPct val="90000"/>
              </a:lnSpc>
              <a:spcAft>
                <a:spcPts val="600"/>
              </a:spcAft>
              <a:buFont typeface="Arial" panose="020B0604020202020204" pitchFamily="34" charset="0"/>
              <a:buChar char="•"/>
            </a:pPr>
            <a:r>
              <a:rPr lang="en-US" sz="2000" dirty="0"/>
              <a:t>	c) </a:t>
            </a:r>
            <a:r>
              <a:rPr lang="en-US" sz="2000" b="1" dirty="0"/>
              <a:t>(</a:t>
            </a:r>
            <a:r>
              <a:rPr lang="en-US" sz="2000" b="1" dirty="0" err="1"/>
              <a:t>Değişik</a:t>
            </a:r>
            <a:r>
              <a:rPr lang="en-US" sz="2000" b="1" dirty="0"/>
              <a:t> : 2/5/2001 - 4667/26 </a:t>
            </a:r>
            <a:r>
              <a:rPr lang="en-US" sz="2000" b="1" dirty="0" err="1"/>
              <a:t>md.</a:t>
            </a:r>
            <a:r>
              <a:rPr lang="en-US" sz="2000" b="1" dirty="0"/>
              <a:t>) </a:t>
            </a:r>
            <a:r>
              <a:rPr lang="en-US" sz="2000" dirty="0" err="1"/>
              <a:t>Evvelce</a:t>
            </a:r>
            <a:r>
              <a:rPr lang="en-US" sz="2000" dirty="0"/>
              <a:t> </a:t>
            </a:r>
            <a:r>
              <a:rPr lang="en-US" sz="2000" dirty="0" err="1"/>
              <a:t>hâkim</a:t>
            </a:r>
            <a:r>
              <a:rPr lang="en-US" sz="2000" dirty="0"/>
              <a:t>, </a:t>
            </a:r>
            <a:r>
              <a:rPr lang="en-US" sz="2000" dirty="0" err="1"/>
              <a:t>hakem</a:t>
            </a:r>
            <a:r>
              <a:rPr lang="en-US" sz="2000" dirty="0"/>
              <a:t>, Cumhuriyet </a:t>
            </a:r>
            <a:r>
              <a:rPr lang="en-US" sz="2000" dirty="0" err="1"/>
              <a:t>savcısı</a:t>
            </a:r>
            <a:r>
              <a:rPr lang="en-US" sz="2000" dirty="0"/>
              <a:t>, </a:t>
            </a:r>
            <a:r>
              <a:rPr lang="en-US" sz="2000" dirty="0" err="1"/>
              <a:t>bilirkişi</a:t>
            </a:r>
            <a:r>
              <a:rPr lang="en-US" sz="2000" dirty="0"/>
              <a:t> </a:t>
            </a:r>
            <a:r>
              <a:rPr lang="en-US" sz="2000" dirty="0" err="1"/>
              <a:t>veya</a:t>
            </a:r>
            <a:r>
              <a:rPr lang="en-US" sz="2000" dirty="0"/>
              <a:t> </a:t>
            </a:r>
            <a:r>
              <a:rPr lang="en-US" sz="2000" dirty="0" err="1"/>
              <a:t>memur</a:t>
            </a:r>
            <a:r>
              <a:rPr lang="en-US" sz="2000" dirty="0"/>
              <a:t> </a:t>
            </a:r>
            <a:r>
              <a:rPr lang="en-US" sz="2000" dirty="0" err="1"/>
              <a:t>olarak</a:t>
            </a:r>
            <a:r>
              <a:rPr lang="en-US" sz="2000" dirty="0"/>
              <a:t> o </a:t>
            </a:r>
            <a:r>
              <a:rPr lang="en-US" sz="2000" dirty="0" err="1"/>
              <a:t>işte</a:t>
            </a:r>
            <a:r>
              <a:rPr lang="en-US" sz="2000" dirty="0"/>
              <a:t> </a:t>
            </a:r>
            <a:r>
              <a:rPr lang="en-US" sz="2000" dirty="0" err="1"/>
              <a:t>görev</a:t>
            </a:r>
            <a:r>
              <a:rPr lang="en-US" sz="2000" dirty="0"/>
              <a:t> </a:t>
            </a:r>
            <a:r>
              <a:rPr lang="en-US" sz="2000" dirty="0" err="1"/>
              <a:t>yapmış</a:t>
            </a:r>
            <a:r>
              <a:rPr lang="en-US" sz="2000" dirty="0"/>
              <a:t> </a:t>
            </a:r>
            <a:r>
              <a:rPr lang="en-US" sz="2000" dirty="0" err="1"/>
              <a:t>olursa</a:t>
            </a:r>
            <a:r>
              <a:rPr lang="en-US" sz="2000" dirty="0"/>
              <a:t>,</a:t>
            </a:r>
          </a:p>
          <a:p>
            <a:pPr indent="-228600">
              <a:lnSpc>
                <a:spcPct val="90000"/>
              </a:lnSpc>
              <a:spcAft>
                <a:spcPts val="600"/>
              </a:spcAft>
              <a:buFont typeface="Arial" panose="020B0604020202020204" pitchFamily="34" charset="0"/>
              <a:buChar char="•"/>
            </a:pPr>
            <a:r>
              <a:rPr lang="en-US" sz="2000" dirty="0"/>
              <a:t>	d) </a:t>
            </a:r>
            <a:r>
              <a:rPr lang="en-US" sz="2000" dirty="0" err="1"/>
              <a:t>Kendisinin</a:t>
            </a:r>
            <a:r>
              <a:rPr lang="en-US" sz="2000" dirty="0"/>
              <a:t> </a:t>
            </a:r>
            <a:r>
              <a:rPr lang="en-US" sz="2000" dirty="0" err="1"/>
              <a:t>düzenlediği</a:t>
            </a:r>
            <a:r>
              <a:rPr lang="en-US" sz="2000" dirty="0"/>
              <a:t> </a:t>
            </a:r>
            <a:r>
              <a:rPr lang="en-US" sz="2000" dirty="0" err="1"/>
              <a:t>bir</a:t>
            </a:r>
            <a:r>
              <a:rPr lang="en-US" sz="2000" dirty="0"/>
              <a:t> </a:t>
            </a:r>
            <a:r>
              <a:rPr lang="en-US" sz="2000" dirty="0" err="1"/>
              <a:t>senet</a:t>
            </a:r>
            <a:r>
              <a:rPr lang="en-US" sz="2000" dirty="0"/>
              <a:t> </a:t>
            </a:r>
            <a:r>
              <a:rPr lang="en-US" sz="2000" dirty="0" err="1"/>
              <a:t>veya</a:t>
            </a:r>
            <a:r>
              <a:rPr lang="en-US" sz="2000" dirty="0"/>
              <a:t> </a:t>
            </a:r>
            <a:r>
              <a:rPr lang="en-US" sz="2000" dirty="0" err="1"/>
              <a:t>sözleşmenin</a:t>
            </a:r>
            <a:r>
              <a:rPr lang="en-US" sz="2000" dirty="0"/>
              <a:t> </a:t>
            </a:r>
            <a:r>
              <a:rPr lang="en-US" sz="2000" dirty="0" err="1"/>
              <a:t>hükümsüzlüğünü</a:t>
            </a:r>
            <a:r>
              <a:rPr lang="en-US" sz="2000" dirty="0"/>
              <a:t> </a:t>
            </a:r>
            <a:r>
              <a:rPr lang="en-US" sz="2000" dirty="0" err="1"/>
              <a:t>ileri</a:t>
            </a:r>
            <a:r>
              <a:rPr lang="en-US" sz="2000" dirty="0"/>
              <a:t> </a:t>
            </a:r>
            <a:r>
              <a:rPr lang="en-US" sz="2000" dirty="0" err="1"/>
              <a:t>sürmek</a:t>
            </a:r>
            <a:r>
              <a:rPr lang="en-US" sz="2000" dirty="0"/>
              <a:t> </a:t>
            </a:r>
            <a:r>
              <a:rPr lang="en-US" sz="2000" dirty="0" err="1"/>
              <a:t>durumu</a:t>
            </a:r>
            <a:r>
              <a:rPr lang="en-US" sz="2000" dirty="0"/>
              <a:t> </a:t>
            </a:r>
            <a:r>
              <a:rPr lang="en-US" sz="2000" dirty="0" err="1"/>
              <a:t>ortaya</a:t>
            </a:r>
            <a:r>
              <a:rPr lang="en-US" sz="2000" dirty="0"/>
              <a:t> </a:t>
            </a:r>
            <a:r>
              <a:rPr lang="en-US" sz="2000" dirty="0" err="1"/>
              <a:t>çıkmışsa</a:t>
            </a:r>
            <a:r>
              <a:rPr lang="en-US" sz="2000" dirty="0"/>
              <a:t>,</a:t>
            </a:r>
          </a:p>
          <a:p>
            <a:pPr>
              <a:lnSpc>
                <a:spcPct val="90000"/>
              </a:lnSpc>
              <a:spcAft>
                <a:spcPts val="600"/>
              </a:spcAft>
            </a:pPr>
            <a:r>
              <a:rPr lang="en-US" sz="2000" dirty="0"/>
              <a:t>	f) </a:t>
            </a:r>
            <a:r>
              <a:rPr lang="en-US" sz="2000" dirty="0" err="1"/>
              <a:t>Görmesi</a:t>
            </a:r>
            <a:r>
              <a:rPr lang="en-US" sz="2000" dirty="0"/>
              <a:t> </a:t>
            </a:r>
            <a:r>
              <a:rPr lang="en-US" sz="2000" dirty="0" err="1"/>
              <a:t>istenilen</a:t>
            </a:r>
            <a:r>
              <a:rPr lang="en-US" sz="2000" dirty="0"/>
              <a:t> </a:t>
            </a:r>
            <a:r>
              <a:rPr lang="en-US" sz="2000" dirty="0" err="1"/>
              <a:t>iş</a:t>
            </a:r>
            <a:r>
              <a:rPr lang="en-US" sz="2000" dirty="0"/>
              <a:t>, </a:t>
            </a:r>
            <a:r>
              <a:rPr lang="en-US" sz="2000" dirty="0" err="1"/>
              <a:t>Türkiye</a:t>
            </a:r>
            <a:r>
              <a:rPr lang="en-US" sz="2000" dirty="0"/>
              <a:t> </a:t>
            </a:r>
            <a:r>
              <a:rPr lang="en-US" sz="2000" dirty="0" err="1"/>
              <a:t>Barolar</a:t>
            </a:r>
            <a:r>
              <a:rPr lang="en-US" sz="2000" dirty="0"/>
              <a:t> </a:t>
            </a:r>
            <a:r>
              <a:rPr lang="en-US" sz="2000" dirty="0" err="1"/>
              <a:t>Birliği</a:t>
            </a:r>
            <a:r>
              <a:rPr lang="en-US" sz="2000" dirty="0"/>
              <a:t> </a:t>
            </a:r>
            <a:r>
              <a:rPr lang="en-US" sz="2000" dirty="0" err="1"/>
              <a:t>tarafından</a:t>
            </a:r>
            <a:r>
              <a:rPr lang="en-US" sz="2000" dirty="0"/>
              <a:t> </a:t>
            </a:r>
            <a:r>
              <a:rPr lang="en-US" sz="2000" dirty="0" err="1"/>
              <a:t>tespit</a:t>
            </a:r>
            <a:r>
              <a:rPr lang="en-US" sz="2000" dirty="0"/>
              <a:t> </a:t>
            </a:r>
            <a:r>
              <a:rPr lang="en-US" sz="2000" dirty="0" err="1"/>
              <a:t>edilen</a:t>
            </a:r>
            <a:r>
              <a:rPr lang="en-US" sz="2000" dirty="0"/>
              <a:t> </a:t>
            </a:r>
            <a:r>
              <a:rPr lang="en-US" sz="2000" dirty="0" err="1"/>
              <a:t>mesleki</a:t>
            </a:r>
            <a:r>
              <a:rPr lang="en-US" sz="2000" dirty="0"/>
              <a:t> </a:t>
            </a:r>
            <a:r>
              <a:rPr lang="en-US" sz="2000" dirty="0" err="1"/>
              <a:t>dayanışma</a:t>
            </a:r>
            <a:r>
              <a:rPr lang="en-US" sz="2000" dirty="0"/>
              <a:t> </a:t>
            </a:r>
            <a:r>
              <a:rPr lang="en-US" sz="2000" dirty="0" err="1"/>
              <a:t>ve</a:t>
            </a:r>
            <a:r>
              <a:rPr lang="en-US" sz="2000" dirty="0"/>
              <a:t> </a:t>
            </a:r>
            <a:r>
              <a:rPr lang="en-US" sz="2000" dirty="0" err="1"/>
              <a:t>düzen</a:t>
            </a:r>
            <a:r>
              <a:rPr lang="en-US" sz="2000" dirty="0"/>
              <a:t> </a:t>
            </a:r>
            <a:r>
              <a:rPr lang="en-US" sz="2000" dirty="0" err="1"/>
              <a:t>gereklerine</a:t>
            </a:r>
            <a:r>
              <a:rPr lang="en-US" sz="2000" dirty="0"/>
              <a:t> </a:t>
            </a:r>
            <a:r>
              <a:rPr lang="en-US" sz="2000" dirty="0" err="1"/>
              <a:t>uygun</a:t>
            </a:r>
            <a:r>
              <a:rPr lang="en-US" sz="2000" dirty="0"/>
              <a:t> </a:t>
            </a:r>
            <a:r>
              <a:rPr lang="en-US" sz="2000" dirty="0" err="1"/>
              <a:t>değilse</a:t>
            </a:r>
            <a:r>
              <a:rPr lang="en-US" sz="2000" dirty="0"/>
              <a:t>,</a:t>
            </a:r>
          </a:p>
          <a:p>
            <a:pPr indent="-228600">
              <a:lnSpc>
                <a:spcPct val="90000"/>
              </a:lnSpc>
              <a:spcAft>
                <a:spcPts val="600"/>
              </a:spcAft>
              <a:buFont typeface="Arial" panose="020B0604020202020204" pitchFamily="34" charset="0"/>
              <a:buChar char="•"/>
            </a:pPr>
            <a:r>
              <a:rPr lang="en-US" sz="2000" dirty="0"/>
              <a:t>	</a:t>
            </a:r>
            <a:r>
              <a:rPr lang="en-US" sz="2000" dirty="0" err="1"/>
              <a:t>Teklifi</a:t>
            </a:r>
            <a:r>
              <a:rPr lang="en-US" sz="2000" dirty="0"/>
              <a:t> </a:t>
            </a:r>
            <a:r>
              <a:rPr lang="en-US" sz="2000" dirty="0" err="1"/>
              <a:t>reddetmek</a:t>
            </a:r>
            <a:r>
              <a:rPr lang="en-US" sz="2000" dirty="0"/>
              <a:t> </a:t>
            </a:r>
            <a:r>
              <a:rPr lang="en-US" sz="2000" dirty="0" err="1"/>
              <a:t>zorunluğundadır</a:t>
            </a:r>
            <a:r>
              <a:rPr lang="en-US" sz="2000" dirty="0"/>
              <a:t>.</a:t>
            </a:r>
          </a:p>
          <a:p>
            <a:pPr indent="-228600">
              <a:lnSpc>
                <a:spcPct val="90000"/>
              </a:lnSpc>
              <a:spcAft>
                <a:spcPts val="600"/>
              </a:spcAft>
              <a:buFont typeface="Arial" panose="020B0604020202020204" pitchFamily="34" charset="0"/>
              <a:buChar char="•"/>
            </a:pPr>
            <a:r>
              <a:rPr lang="en-US" sz="2000" dirty="0"/>
              <a:t>	Bu </a:t>
            </a:r>
            <a:r>
              <a:rPr lang="en-US" sz="2000" dirty="0" err="1"/>
              <a:t>zorunluluk</a:t>
            </a:r>
            <a:r>
              <a:rPr lang="en-US" sz="2000" dirty="0"/>
              <a:t>, </a:t>
            </a:r>
            <a:r>
              <a:rPr lang="en-US" sz="2000" dirty="0" err="1"/>
              <a:t>avukatların</a:t>
            </a:r>
            <a:r>
              <a:rPr lang="en-US" sz="2000" dirty="0"/>
              <a:t> </a:t>
            </a:r>
            <a:r>
              <a:rPr lang="en-US" sz="2000" dirty="0" err="1"/>
              <a:t>ortaklarını</a:t>
            </a:r>
            <a:r>
              <a:rPr lang="en-US" sz="2000" dirty="0"/>
              <a:t> </a:t>
            </a:r>
            <a:r>
              <a:rPr lang="en-US" sz="2000" dirty="0" err="1"/>
              <a:t>ve</a:t>
            </a:r>
            <a:r>
              <a:rPr lang="en-US" sz="2000" dirty="0"/>
              <a:t> </a:t>
            </a:r>
            <a:r>
              <a:rPr lang="en-US" sz="2000" dirty="0" err="1"/>
              <a:t>yanlarında</a:t>
            </a:r>
            <a:r>
              <a:rPr lang="en-US" sz="2000" dirty="0"/>
              <a:t> </a:t>
            </a:r>
            <a:r>
              <a:rPr lang="en-US" sz="2000" dirty="0" err="1"/>
              <a:t>çalıştırdıkları</a:t>
            </a:r>
            <a:r>
              <a:rPr lang="en-US" sz="2000" dirty="0"/>
              <a:t> </a:t>
            </a:r>
            <a:r>
              <a:rPr lang="en-US" sz="2000" dirty="0" err="1"/>
              <a:t>avukatları</a:t>
            </a:r>
            <a:r>
              <a:rPr lang="en-US" sz="2000" dirty="0"/>
              <a:t> da </a:t>
            </a:r>
            <a:r>
              <a:rPr lang="en-US" sz="2000" dirty="0" err="1"/>
              <a:t>kapsar</a:t>
            </a:r>
            <a:r>
              <a:rPr lang="en-US" sz="2000" dirty="0"/>
              <a:t>.</a:t>
            </a:r>
          </a:p>
        </p:txBody>
      </p:sp>
    </p:spTree>
    <p:extLst>
      <p:ext uri="{BB962C8B-B14F-4D97-AF65-F5344CB8AC3E}">
        <p14:creationId xmlns:p14="http://schemas.microsoft.com/office/powerpoint/2010/main" val="2342703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837BB7-06A2-CD41-9C89-0C9EEAE36BDD}"/>
              </a:ext>
            </a:extLst>
          </p:cNvPr>
          <p:cNvSpPr txBox="1"/>
          <p:nvPr/>
        </p:nvSpPr>
        <p:spPr>
          <a:xfrm>
            <a:off x="2399297" y="1813761"/>
            <a:ext cx="7444540" cy="2862322"/>
          </a:xfrm>
          <a:prstGeom prst="rect">
            <a:avLst/>
          </a:prstGeom>
          <a:noFill/>
        </p:spPr>
        <p:txBody>
          <a:bodyPr wrap="square" rtlCol="0">
            <a:spAutoFit/>
          </a:bodyPr>
          <a:lstStyle/>
          <a:p>
            <a:pPr algn="just"/>
            <a:r>
              <a:rPr lang="tr-TR" dirty="0">
                <a:latin typeface="Times New Roman" panose="02020603050405020304" pitchFamily="18" charset="0"/>
                <a:cs typeface="Times New Roman" panose="02020603050405020304" pitchFamily="18" charset="0"/>
              </a:rPr>
              <a:t>Avukatlık Kanunu’na göre </a:t>
            </a:r>
          </a:p>
          <a:p>
            <a:pPr algn="just"/>
            <a:r>
              <a:rPr lang="tr-TR" dirty="0">
                <a:latin typeface="Times New Roman" panose="02020603050405020304" pitchFamily="18" charset="0"/>
                <a:cs typeface="Times New Roman" panose="02020603050405020304" pitchFamily="18" charset="0"/>
              </a:rPr>
              <a:t>Reklam yasağı: </a:t>
            </a:r>
          </a:p>
          <a:p>
            <a:pPr algn="just"/>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Madde 55 – </a:t>
            </a:r>
            <a:r>
              <a:rPr lang="tr-TR" dirty="0">
                <a:latin typeface="Times New Roman" panose="02020603050405020304" pitchFamily="18" charset="0"/>
                <a:cs typeface="Times New Roman" panose="02020603050405020304" pitchFamily="18" charset="0"/>
              </a:rPr>
              <a:t>Avukatların iş elde etmek için, reklam sayılabilecek her türlü teşebbüs ve harekette bulunmaları ve özellikle tabelalarında ve basılı kağıtlarında avukat unvanı ile akademik unvanlarından başka sıfat kullanmaları yasaktır.</a:t>
            </a:r>
          </a:p>
          <a:p>
            <a:pPr algn="just"/>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(Ek fıkra: 2/5/2001 - 4667/35 </a:t>
            </a:r>
            <a:r>
              <a:rPr lang="tr-TR" b="1" dirty="0" err="1">
                <a:latin typeface="Times New Roman" panose="02020603050405020304" pitchFamily="18" charset="0"/>
                <a:cs typeface="Times New Roman" panose="02020603050405020304" pitchFamily="18" charset="0"/>
              </a:rPr>
              <a:t>md.</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 yasak, ortak avukatlık bürosu ve avukatlık ortaklığı hakkında da uygulanır.</a:t>
            </a:r>
          </a:p>
          <a:p>
            <a:pPr algn="just"/>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(Ek fıkra: 2/5/2001 - 4667/35 </a:t>
            </a:r>
            <a:r>
              <a:rPr lang="tr-TR" b="1" dirty="0" err="1">
                <a:latin typeface="Times New Roman" panose="02020603050405020304" pitchFamily="18" charset="0"/>
                <a:cs typeface="Times New Roman" panose="02020603050405020304" pitchFamily="18" charset="0"/>
              </a:rPr>
              <a:t>md.</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Yukarıdaki yasaklara ilişkin esaslar Türkiye Barolar Birliğince düzenlenecek yönetmelikle belirlenir.</a:t>
            </a:r>
          </a:p>
        </p:txBody>
      </p:sp>
    </p:spTree>
    <p:extLst>
      <p:ext uri="{BB962C8B-B14F-4D97-AF65-F5344CB8AC3E}">
        <p14:creationId xmlns:p14="http://schemas.microsoft.com/office/powerpoint/2010/main" val="3393122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435FD5-CB63-E14A-85CE-B3CF69401BA5}"/>
              </a:ext>
            </a:extLst>
          </p:cNvPr>
          <p:cNvSpPr txBox="1"/>
          <p:nvPr/>
        </p:nvSpPr>
        <p:spPr>
          <a:xfrm>
            <a:off x="2489535" y="1894975"/>
            <a:ext cx="6740692" cy="2677656"/>
          </a:xfrm>
          <a:prstGeom prst="rect">
            <a:avLst/>
          </a:prstGeom>
          <a:noFill/>
        </p:spPr>
        <p:txBody>
          <a:bodyPr wrap="square" rtlCol="0">
            <a:spAutoFit/>
          </a:bodyPr>
          <a:lstStyle/>
          <a:p>
            <a:pPr algn="just"/>
            <a:r>
              <a:rPr lang="tr-TR" sz="2100" dirty="0">
                <a:latin typeface="Times New Roman" panose="02020603050405020304" pitchFamily="18" charset="0"/>
                <a:cs typeface="Times New Roman" panose="02020603050405020304" pitchFamily="18" charset="0"/>
              </a:rPr>
              <a:t>Avukata çıkar karşılığında iş getirme:</a:t>
            </a:r>
          </a:p>
          <a:p>
            <a:pPr algn="just"/>
            <a:r>
              <a:rPr lang="tr-TR" sz="2100" dirty="0">
                <a:latin typeface="Times New Roman" panose="02020603050405020304" pitchFamily="18" charset="0"/>
                <a:cs typeface="Times New Roman" panose="02020603050405020304" pitchFamily="18" charset="0"/>
              </a:rPr>
              <a:t>	</a:t>
            </a:r>
            <a:r>
              <a:rPr lang="tr-TR" sz="2100" b="1" dirty="0">
                <a:latin typeface="Times New Roman" panose="02020603050405020304" pitchFamily="18" charset="0"/>
                <a:cs typeface="Times New Roman" panose="02020603050405020304" pitchFamily="18" charset="0"/>
              </a:rPr>
              <a:t>Madde 48 – </a:t>
            </a:r>
            <a:r>
              <a:rPr lang="tr-TR" sz="2100" dirty="0">
                <a:latin typeface="Times New Roman" panose="02020603050405020304" pitchFamily="18" charset="0"/>
                <a:cs typeface="Times New Roman" panose="02020603050405020304" pitchFamily="18" charset="0"/>
              </a:rPr>
              <a:t>Avukat veya iş sahibi tarafından </a:t>
            </a:r>
            <a:r>
              <a:rPr lang="tr-TR" sz="2100" dirty="0" err="1">
                <a:latin typeface="Times New Roman" panose="02020603050405020304" pitchFamily="18" charset="0"/>
                <a:cs typeface="Times New Roman" panose="02020603050405020304" pitchFamily="18" charset="0"/>
              </a:rPr>
              <a:t>vadolunan</a:t>
            </a:r>
            <a:r>
              <a:rPr lang="tr-TR" sz="2100" dirty="0">
                <a:latin typeface="Times New Roman" panose="02020603050405020304" pitchFamily="18" charset="0"/>
                <a:cs typeface="Times New Roman" panose="02020603050405020304" pitchFamily="18" charset="0"/>
              </a:rPr>
              <a:t> veya verilen bir ücret yahut da herhangi bir çıkar karşılığında avukata iş getirmeye aracılık edenler ve aracı kullanan avukatlar altı aydan bir yıla kadar hapis cezası ile cezalandırılır.</a:t>
            </a:r>
          </a:p>
          <a:p>
            <a:pPr algn="just"/>
            <a:r>
              <a:rPr lang="tr-TR" sz="2100" dirty="0">
                <a:latin typeface="Times New Roman" panose="02020603050405020304" pitchFamily="18" charset="0"/>
                <a:cs typeface="Times New Roman" panose="02020603050405020304" pitchFamily="18" charset="0"/>
              </a:rPr>
              <a:t>	Bu eylemi yapanlar memur iseler, verilecek hapis cezası bir yıldan aşağı olamaz.</a:t>
            </a:r>
          </a:p>
        </p:txBody>
      </p:sp>
    </p:spTree>
    <p:extLst>
      <p:ext uri="{BB962C8B-B14F-4D97-AF65-F5344CB8AC3E}">
        <p14:creationId xmlns:p14="http://schemas.microsoft.com/office/powerpoint/2010/main" val="4911455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752</Words>
  <Application>Microsoft Macintosh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Gülriz Uygur</dc:creator>
  <cp:lastModifiedBy>Gülriz Uygur</cp:lastModifiedBy>
  <cp:revision>1</cp:revision>
  <dcterms:created xsi:type="dcterms:W3CDTF">2020-01-27T19:24:44Z</dcterms:created>
  <dcterms:modified xsi:type="dcterms:W3CDTF">2020-01-27T19:27:07Z</dcterms:modified>
</cp:coreProperties>
</file>