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0E8D61-A83B-4E8F-8DA7-BB1B7B051A45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091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530383-CB77-4F90-9C80-E89D82E50E68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92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FEDAA-92E1-43DE-8CEF-86CA4AB1672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616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F4E76-75B9-4AB2-AA29-3679941F2BBD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497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B438A-5346-4368-AC10-21476D8B605E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886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B2E1DC-CA2E-4951-84CA-6A9A914710B6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595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0E8AD7-ACCA-4C00-8D91-A341ECDB1FB9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88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7A5A7-E6ED-40AC-8805-57498EBBEA07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208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31B42A-89F5-4DB5-96AD-254DC494D7D9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216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9DA91-BEA8-48EF-BDA2-B63D0FAA8D38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324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DA6528-3865-4A19-83A4-F07FD0D7E8D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978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56668" y="6497638"/>
            <a:ext cx="2976033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1"/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F31D740-289A-44AA-9C48-5D2ACBE844FE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pic>
        <p:nvPicPr>
          <p:cNvPr id="1039" name="Picture 15" descr="imagesCA8R0QTG"/>
          <p:cNvPicPr>
            <a:picLocks noChangeAspect="1" noChangeArrowheads="1"/>
          </p:cNvPicPr>
          <p:nvPr userDrawn="1"/>
        </p:nvPicPr>
        <p:blipFill>
          <a:blip r:embed="rId13">
            <a:lum bright="6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imagesCAR4D514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84" y="5876926"/>
            <a:ext cx="3649133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sCAZNDU2R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552" y="5734050"/>
            <a:ext cx="3600449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2140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35841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Kuluçka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Levrek üretimi için tesislerde yumurtaların inkübasyon işlemi, göz açıklığı 425-530 μ arasında değişen, 10-50 lt hacmindeki inkübatörlerde yapılmaktadır. </a:t>
            </a:r>
          </a:p>
          <a:p>
            <a:pPr>
              <a:lnSpc>
                <a:spcPct val="9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İnkübatörlerde saatte %5-10 arası su değişimi uygulanmaktadır. </a:t>
            </a:r>
          </a:p>
          <a:p>
            <a:pPr>
              <a:lnSpc>
                <a:spcPct val="9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Yumurtalar 14-16 ºC’ de inkübe edilmektedir. </a:t>
            </a:r>
          </a:p>
          <a:p>
            <a:pPr>
              <a:lnSpc>
                <a:spcPct val="9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Su sıcaklığına bağlı olarak larvaların yumurtadan çıkış süreleri 60-80 saat arasında değişim göstermiştir. </a:t>
            </a:r>
          </a:p>
        </p:txBody>
      </p:sp>
    </p:spTree>
    <p:extLst>
      <p:ext uri="{BB962C8B-B14F-4D97-AF65-F5344CB8AC3E}">
        <p14:creationId xmlns:p14="http://schemas.microsoft.com/office/powerpoint/2010/main" val="4197252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57346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accent2"/>
                </a:solidFill>
              </a:rPr>
              <a:t>Büyütme</a:t>
            </a:r>
          </a:p>
        </p:txBody>
      </p:sp>
      <p:sp>
        <p:nvSpPr>
          <p:cNvPr id="57347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hlink"/>
                </a:solidFill>
              </a:rPr>
              <a:t>Ekstansif Yetiştirme Yöntemi </a:t>
            </a:r>
          </a:p>
          <a:p>
            <a:r>
              <a:rPr lang="tr-TR" altLang="tr-TR" b="1">
                <a:solidFill>
                  <a:schemeClr val="hlink"/>
                </a:solidFill>
              </a:rPr>
              <a:t>Yarı Entansif Yetiştirme Yöntemi </a:t>
            </a:r>
          </a:p>
          <a:p>
            <a:r>
              <a:rPr lang="tr-TR" altLang="tr-TR" b="1">
                <a:solidFill>
                  <a:schemeClr val="hlink"/>
                </a:solidFill>
              </a:rPr>
              <a:t>Entansif Yetiştirme Yöntemi</a:t>
            </a:r>
          </a:p>
          <a:p>
            <a:endParaRPr lang="tr-TR" altLang="tr-TR" b="1"/>
          </a:p>
          <a:p>
            <a:pPr>
              <a:buFontTx/>
              <a:buNone/>
            </a:pPr>
            <a:endParaRPr lang="tr-TR" altLang="tr-TR"/>
          </a:p>
        </p:txBody>
      </p:sp>
      <p:sp>
        <p:nvSpPr>
          <p:cNvPr id="5734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57349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57350" name="Picture 3" descr="Dış Havuzlar-Yarı entansif-İtalya semsss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063" y="3429001"/>
            <a:ext cx="4214812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1" name="Rectangle 6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57352" name="Picture 5" descr="Dış Havuz-TR se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0500" y="3429001"/>
            <a:ext cx="4127500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5638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58370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tr-TR" altLang="tr-TR"/>
          </a:p>
        </p:txBody>
      </p:sp>
      <p:sp>
        <p:nvSpPr>
          <p:cNvPr id="58371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58372" name="Picture 1" descr="kafesler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571626"/>
            <a:ext cx="4214813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3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58374" name="Picture 3" descr="Dairesel tipde ağ kafesler se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3576" y="1571626"/>
            <a:ext cx="4924425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5" name="7 Metin kutusu"/>
          <p:cNvSpPr txBox="1">
            <a:spLocks noChangeArrowheads="1"/>
          </p:cNvSpPr>
          <p:nvPr/>
        </p:nvSpPr>
        <p:spPr bwMode="auto">
          <a:xfrm>
            <a:off x="1952625" y="5000625"/>
            <a:ext cx="7715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0000"/>
                </a:solidFill>
                <a:latin typeface="Calibri" panose="020F0502020204030204" pitchFamily="34" charset="0"/>
              </a:rPr>
              <a:t>                        Dairesel tipte kafes örnekleri</a:t>
            </a:r>
          </a:p>
        </p:txBody>
      </p:sp>
    </p:spTree>
    <p:extLst>
      <p:ext uri="{BB962C8B-B14F-4D97-AF65-F5344CB8AC3E}">
        <p14:creationId xmlns:p14="http://schemas.microsoft.com/office/powerpoint/2010/main" val="729690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36865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Kuluçka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Doğal yolla elde edilen yumurtaların inkübasyonunda ölüm oranlarının en fazla olduğu dönemler, döllenme ile gastrula arasındaki periyotta tespit edilmiştir.</a:t>
            </a:r>
          </a:p>
          <a:p>
            <a:pPr>
              <a:lnSpc>
                <a:spcPct val="90000"/>
              </a:lnSpc>
            </a:pP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İşletmeler inkübasyon aşamasında farklı stok yoğunlukları kullanmaktadırlar.</a:t>
            </a:r>
          </a:p>
          <a:p>
            <a:pPr>
              <a:lnSpc>
                <a:spcPct val="90000"/>
              </a:lnSpc>
            </a:pP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 İşletmelerin tercih ettikleri stok yoğunlukları 4000-7000 adet/lt arasında değişim göstermektedir </a:t>
            </a:r>
          </a:p>
          <a:p>
            <a:pPr>
              <a:lnSpc>
                <a:spcPct val="90000"/>
              </a:lnSpc>
            </a:pPr>
            <a:endParaRPr lang="tr-TR" altLang="tr-TR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38930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37889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Kuluçka</a:t>
            </a:r>
          </a:p>
        </p:txBody>
      </p:sp>
      <p:sp>
        <p:nvSpPr>
          <p:cNvPr id="37890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13-17 °C arasında sıcaklıklarda,</a:t>
            </a:r>
          </a:p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% 35-38 tuzluluktaki ortamlarda açılım yüzdesi daima %80-90 dolayında olmaktadır.</a:t>
            </a:r>
          </a:p>
          <a:p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İnkübasyon sırasında yumurtaların doğal yapısında meydana gelen metabolik atıkların ortamdan uzaklaştırılması için 3-4 lt/dak. su değişimi yeterlidir.</a:t>
            </a:r>
          </a:p>
        </p:txBody>
      </p:sp>
    </p:spTree>
    <p:extLst>
      <p:ext uri="{BB962C8B-B14F-4D97-AF65-F5344CB8AC3E}">
        <p14:creationId xmlns:p14="http://schemas.microsoft.com/office/powerpoint/2010/main" val="1237162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38913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Levrek Larval Dönem</a:t>
            </a:r>
            <a:endParaRPr lang="tr-TR" altLang="tr-TR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Levrek larvalarının yumurtadan </a:t>
            </a:r>
            <a:r>
              <a:rPr lang="tr-TR" altLang="tr-TR" sz="27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çıktıklarında ağız ve anüsleri kapalıdır. 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Larvalar pasif durumdadır</a:t>
            </a: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, baş aşağı dururlar ve kendi vitellüs keselerinden sağladıkları enerji ile hayatlarını sürdürürler. 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Yumurtadan çıkan levrek larvalarının boyları </a:t>
            </a:r>
            <a:r>
              <a:rPr lang="tr-TR" altLang="tr-TR" sz="27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3,4–3,6 mm arasındadır. 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Vitellüs kesesi boyu 1,1-1,3 mm uzunluğundadır. 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Bu dönemde henüz larva içinde organ oluşumları olduğundan </a:t>
            </a:r>
            <a:r>
              <a:rPr lang="tr-TR" altLang="tr-TR" sz="27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sindirim olması </a:t>
            </a: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söz konusu değildir.</a:t>
            </a:r>
          </a:p>
          <a:p>
            <a:pPr>
              <a:lnSpc>
                <a:spcPct val="80000"/>
              </a:lnSpc>
            </a:pP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sz="27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</a:t>
            </a: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 günle beraber </a:t>
            </a:r>
            <a:r>
              <a:rPr lang="tr-TR" altLang="tr-TR" sz="27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gözlerde pigmentasyon </a:t>
            </a:r>
            <a:r>
              <a:rPr lang="tr-TR" altLang="tr-TR" sz="2700">
                <a:effectLst>
                  <a:outerShdw blurRad="38100" dist="38100" dir="2700000" algn="tl">
                    <a:srgbClr val="C0C0C0"/>
                  </a:outerShdw>
                </a:effectLst>
              </a:rPr>
              <a:t>açıkça görülür </a:t>
            </a:r>
          </a:p>
        </p:txBody>
      </p:sp>
    </p:spTree>
    <p:extLst>
      <p:ext uri="{BB962C8B-B14F-4D97-AF65-F5344CB8AC3E}">
        <p14:creationId xmlns:p14="http://schemas.microsoft.com/office/powerpoint/2010/main" val="3052402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39937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Levrek larval dönem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1981200" y="1600200"/>
            <a:ext cx="8229600" cy="504348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Prelarval dönemde, larvalar yoğun üretim koşullarında 80-200 adet/lt, olacak şekilde larva tanklarına yerleştirilir. </a:t>
            </a:r>
          </a:p>
          <a:p>
            <a:pPr>
              <a:lnSpc>
                <a:spcPct val="90000"/>
              </a:lnSpc>
            </a:pPr>
            <a:r>
              <a:rPr lang="tr-TR" altLang="tr-TR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İdeal stok 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yoğunluğu </a:t>
            </a:r>
            <a:r>
              <a:rPr lang="tr-TR" altLang="tr-TR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100-125 adet/lt’dir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tr-TR" altLang="tr-TR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Postlarval evre </a:t>
            </a: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15-16 °C’de </a:t>
            </a:r>
            <a:r>
              <a:rPr lang="tr-TR" altLang="tr-TR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5. günde sonunda ağız ve anüsün açılması ile başlar. </a:t>
            </a:r>
          </a:p>
          <a:p>
            <a:pPr>
              <a:lnSpc>
                <a:spcPct val="90000"/>
              </a:lnSpc>
            </a:pPr>
            <a:r>
              <a:rPr lang="tr-TR" altLang="tr-TR">
                <a:effectLst>
                  <a:outerShdw blurRad="38100" dist="38100" dir="2700000" algn="tl">
                    <a:srgbClr val="C0C0C0"/>
                  </a:outerShdw>
                </a:effectLst>
              </a:rPr>
              <a:t>13-14. günlerde larva canlı yem ile beslenmesi gerekir. </a:t>
            </a:r>
          </a:p>
        </p:txBody>
      </p:sp>
    </p:spTree>
    <p:extLst>
      <p:ext uri="{BB962C8B-B14F-4D97-AF65-F5344CB8AC3E}">
        <p14:creationId xmlns:p14="http://schemas.microsoft.com/office/powerpoint/2010/main" val="1031596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53251" name="Picture 1" descr="Levrek Larvası sems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8438" y="1700214"/>
            <a:ext cx="6500812" cy="334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2" name="5 Metin kutusu"/>
          <p:cNvSpPr txBox="1">
            <a:spLocks noChangeArrowheads="1"/>
          </p:cNvSpPr>
          <p:nvPr/>
        </p:nvSpPr>
        <p:spPr bwMode="auto">
          <a:xfrm>
            <a:off x="4667251" y="5286375"/>
            <a:ext cx="24352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3200">
                <a:solidFill>
                  <a:srgbClr val="000000"/>
                </a:solidFill>
                <a:latin typeface="Calibri" panose="020F0502020204030204" pitchFamily="34" charset="0"/>
              </a:rPr>
              <a:t>Levrek larvası</a:t>
            </a:r>
          </a:p>
        </p:txBody>
      </p:sp>
    </p:spTree>
    <p:extLst>
      <p:ext uri="{BB962C8B-B14F-4D97-AF65-F5344CB8AC3E}">
        <p14:creationId xmlns:p14="http://schemas.microsoft.com/office/powerpoint/2010/main" val="3606169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54274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accent2"/>
                </a:solidFill>
              </a:rPr>
              <a:t>Sövraj Dönemi</a:t>
            </a:r>
          </a:p>
        </p:txBody>
      </p:sp>
      <p:sp>
        <p:nvSpPr>
          <p:cNvPr id="54275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tr-TR" altLang="tr-TR"/>
              <a:t>Şövraj dönemi: Balıkların canlı yemden mikropartikül yeme adapte olacakları dönemdir.</a:t>
            </a:r>
          </a:p>
          <a:p>
            <a:r>
              <a:rPr lang="tr-TR" altLang="tr-TR" b="1"/>
              <a:t>Levrek</a:t>
            </a:r>
            <a:r>
              <a:rPr lang="tr-TR" altLang="tr-TR"/>
              <a:t> 38-42.</a:t>
            </a:r>
          </a:p>
          <a:p>
            <a:r>
              <a:rPr lang="tr-TR" altLang="tr-TR" b="1"/>
              <a:t>Çipura</a:t>
            </a:r>
            <a:r>
              <a:rPr lang="tr-TR" altLang="tr-TR"/>
              <a:t> 40-42. günler arasında sövraj bölümüne alınırlar.</a:t>
            </a:r>
          </a:p>
          <a:p>
            <a:r>
              <a:rPr lang="tr-TR" altLang="tr-TR"/>
              <a:t>Sövraj uygulaması levrekte 15-16 gün, çipurada ise 10-12 gün devam eder. </a:t>
            </a:r>
          </a:p>
        </p:txBody>
      </p:sp>
    </p:spTree>
    <p:extLst>
      <p:ext uri="{BB962C8B-B14F-4D97-AF65-F5344CB8AC3E}">
        <p14:creationId xmlns:p14="http://schemas.microsoft.com/office/powerpoint/2010/main" val="2471734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55298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accent2"/>
                </a:solidFill>
              </a:rPr>
              <a:t>Sövraj Dönemi</a:t>
            </a:r>
          </a:p>
        </p:txBody>
      </p:sp>
      <p:sp>
        <p:nvSpPr>
          <p:cNvPr id="55299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altLang="tr-TR" sz="3000"/>
              <a:t>Larvalara günlük verilen </a:t>
            </a:r>
            <a:r>
              <a:rPr lang="tr-TR" altLang="tr-TR" sz="3000" i="1"/>
              <a:t>artemia</a:t>
            </a:r>
            <a:r>
              <a:rPr lang="tr-TR" altLang="tr-TR" sz="3000"/>
              <a:t> (canlı yem) miktarı azaltılırken mikropartikül yem miktarı arttırılır</a:t>
            </a:r>
          </a:p>
          <a:p>
            <a:pPr>
              <a:lnSpc>
                <a:spcPct val="80000"/>
              </a:lnSpc>
            </a:pPr>
            <a:r>
              <a:rPr lang="tr-TR" altLang="tr-TR" sz="3000"/>
              <a:t>Sövrajı tamamlayan levrek larvaları ortalama olarak 350-400 mg ağırlığa kadar bu bölümde kaldıktan sonra ön büyütme ünitesine alınır.</a:t>
            </a:r>
          </a:p>
          <a:p>
            <a:pPr>
              <a:lnSpc>
                <a:spcPct val="80000"/>
              </a:lnSpc>
            </a:pPr>
            <a:r>
              <a:rPr lang="tr-TR" altLang="tr-TR" sz="3000"/>
              <a:t>Çipuralar levreklere oranla daha hızlı mikropartikül yeme adapte olabilmektedirler. </a:t>
            </a:r>
          </a:p>
          <a:p>
            <a:pPr>
              <a:lnSpc>
                <a:spcPct val="80000"/>
              </a:lnSpc>
            </a:pPr>
            <a:r>
              <a:rPr lang="tr-TR" altLang="tr-TR" sz="3000"/>
              <a:t>Sövrajı tamamlayan balıklar ön büyütme ünitesine alınarak burada doğal deniz suyu ortamına adapte edilirler </a:t>
            </a:r>
          </a:p>
        </p:txBody>
      </p:sp>
    </p:spTree>
    <p:extLst>
      <p:ext uri="{BB962C8B-B14F-4D97-AF65-F5344CB8AC3E}">
        <p14:creationId xmlns:p14="http://schemas.microsoft.com/office/powerpoint/2010/main" val="3525806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56322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tr-TR">
                <a:solidFill>
                  <a:schemeClr val="accent2"/>
                </a:solidFill>
              </a:rPr>
              <a:t>Ön Büyütme</a:t>
            </a:r>
          </a:p>
        </p:txBody>
      </p:sp>
      <p:sp>
        <p:nvSpPr>
          <p:cNvPr id="56323" name="2 İçerik Yer Tutucusu"/>
          <p:cNvSpPr>
            <a:spLocks noGrp="1"/>
          </p:cNvSpPr>
          <p:nvPr>
            <p:ph idx="4294967295"/>
          </p:nvPr>
        </p:nvSpPr>
        <p:spPr>
          <a:xfrm>
            <a:off x="1992313" y="1268413"/>
            <a:ext cx="8229600" cy="4525962"/>
          </a:xfrm>
        </p:spPr>
        <p:txBody>
          <a:bodyPr/>
          <a:lstStyle/>
          <a:p>
            <a:r>
              <a:rPr lang="tr-TR" altLang="tr-TR" sz="3000"/>
              <a:t>Levrekte 70-80. günlerde, çipurada 60-70. günlerde sövraj ünitesini terk eden yavrular boylanarak, </a:t>
            </a:r>
            <a:r>
              <a:rPr lang="tr-TR" altLang="tr-TR" sz="3000">
                <a:solidFill>
                  <a:srgbClr val="FF0000"/>
                </a:solidFill>
              </a:rPr>
              <a:t>hava keseli</a:t>
            </a:r>
            <a:r>
              <a:rPr lang="tr-TR" altLang="tr-TR" sz="3000"/>
              <a:t> ve </a:t>
            </a:r>
            <a:r>
              <a:rPr lang="tr-TR" altLang="tr-TR" sz="3000">
                <a:solidFill>
                  <a:srgbClr val="FF0000"/>
                </a:solidFill>
              </a:rPr>
              <a:t>hava kesesiz </a:t>
            </a:r>
            <a:r>
              <a:rPr lang="tr-TR" altLang="tr-TR" sz="3000"/>
              <a:t>bireyler birbirinden ayrılır. </a:t>
            </a:r>
          </a:p>
          <a:p>
            <a:r>
              <a:rPr lang="tr-TR" altLang="tr-TR" sz="3000"/>
              <a:t>Ön büyütmede </a:t>
            </a:r>
            <a:r>
              <a:rPr lang="tr-TR" altLang="tr-TR" sz="3000">
                <a:solidFill>
                  <a:srgbClr val="FF0000"/>
                </a:solidFill>
              </a:rPr>
              <a:t>kapalı devre sistem kullanılmaz</a:t>
            </a:r>
            <a:r>
              <a:rPr lang="tr-TR" altLang="tr-TR" sz="3000"/>
              <a:t>.</a:t>
            </a:r>
          </a:p>
          <a:p>
            <a:r>
              <a:rPr lang="tr-TR" altLang="tr-TR" sz="3000"/>
              <a:t>Balıklara verilen su sıcaklığı </a:t>
            </a:r>
            <a:r>
              <a:rPr lang="tr-TR" altLang="tr-TR" sz="3000">
                <a:solidFill>
                  <a:srgbClr val="FF0000"/>
                </a:solidFill>
              </a:rPr>
              <a:t>levrekte</a:t>
            </a:r>
            <a:r>
              <a:rPr lang="tr-TR" altLang="tr-TR" sz="3000"/>
              <a:t> </a:t>
            </a:r>
            <a:r>
              <a:rPr lang="tr-TR" altLang="tr-TR" sz="3000">
                <a:solidFill>
                  <a:srgbClr val="FF0000"/>
                </a:solidFill>
              </a:rPr>
              <a:t>19-21 °C</a:t>
            </a:r>
            <a:r>
              <a:rPr lang="tr-TR" altLang="tr-TR" sz="3000"/>
              <a:t>, </a:t>
            </a:r>
            <a:r>
              <a:rPr lang="tr-TR" altLang="tr-TR" sz="3000">
                <a:solidFill>
                  <a:srgbClr val="FF0000"/>
                </a:solidFill>
              </a:rPr>
              <a:t>çipurada</a:t>
            </a:r>
            <a:r>
              <a:rPr lang="tr-TR" altLang="tr-TR" sz="3000"/>
              <a:t> </a:t>
            </a:r>
            <a:r>
              <a:rPr lang="tr-TR" altLang="tr-TR" sz="3000">
                <a:solidFill>
                  <a:srgbClr val="FF0000"/>
                </a:solidFill>
              </a:rPr>
              <a:t>20-22 °C</a:t>
            </a:r>
            <a:r>
              <a:rPr lang="tr-TR" altLang="tr-TR" sz="3000"/>
              <a:t> olup iki türdede </a:t>
            </a:r>
            <a:r>
              <a:rPr lang="tr-TR" altLang="tr-TR" sz="3000">
                <a:solidFill>
                  <a:srgbClr val="FF0000"/>
                </a:solidFill>
              </a:rPr>
              <a:t>16 saat ışık </a:t>
            </a:r>
            <a:r>
              <a:rPr lang="tr-TR" altLang="tr-TR" sz="3000"/>
              <a:t>uygulanır. </a:t>
            </a:r>
          </a:p>
          <a:p>
            <a:r>
              <a:rPr lang="tr-TR" altLang="tr-TR" sz="3000"/>
              <a:t>Tanklarda </a:t>
            </a:r>
            <a:r>
              <a:rPr lang="tr-TR" altLang="tr-TR" sz="3000">
                <a:solidFill>
                  <a:srgbClr val="FF0000"/>
                </a:solidFill>
              </a:rPr>
              <a:t>doğal deniz suyu tuzluğu </a:t>
            </a:r>
            <a:r>
              <a:rPr lang="tr-TR" altLang="tr-TR" sz="3000"/>
              <a:t>kullanılır</a:t>
            </a:r>
          </a:p>
        </p:txBody>
      </p:sp>
    </p:spTree>
    <p:extLst>
      <p:ext uri="{BB962C8B-B14F-4D97-AF65-F5344CB8AC3E}">
        <p14:creationId xmlns:p14="http://schemas.microsoft.com/office/powerpoint/2010/main" val="807894182"/>
      </p:ext>
    </p:extLst>
  </p:cSld>
  <p:clrMapOvr>
    <a:masterClrMapping/>
  </p:clrMapOvr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40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40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472</Words>
  <Application>Microsoft Office PowerPoint</Application>
  <PresentationFormat>Geniş ekran</PresentationFormat>
  <Paragraphs>57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Calibri</vt:lpstr>
      <vt:lpstr>Varsayılan Tasarım</vt:lpstr>
      <vt:lpstr>Kuluçka</vt:lpstr>
      <vt:lpstr>Kuluçka</vt:lpstr>
      <vt:lpstr>Kuluçka</vt:lpstr>
      <vt:lpstr>Levrek Larval Dönem</vt:lpstr>
      <vt:lpstr>Levrek larval dönem</vt:lpstr>
      <vt:lpstr>PowerPoint Sunusu</vt:lpstr>
      <vt:lpstr>Sövraj Dönemi</vt:lpstr>
      <vt:lpstr>Sövraj Dönemi</vt:lpstr>
      <vt:lpstr>Ön Büyütme</vt:lpstr>
      <vt:lpstr>Büyütme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Kuluçka</dc:title>
  <dc:creator>Akcay</dc:creator>
  <cp:lastModifiedBy>Akcay</cp:lastModifiedBy>
  <cp:revision>1</cp:revision>
  <dcterms:created xsi:type="dcterms:W3CDTF">2019-09-05T08:02:38Z</dcterms:created>
  <dcterms:modified xsi:type="dcterms:W3CDTF">2019-09-05T08:02:52Z</dcterms:modified>
</cp:coreProperties>
</file>