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69" r:id="rId3"/>
    <p:sldId id="270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2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A6542-F9FA-4163-9494-46C8C7022C04}" type="doc">
      <dgm:prSet loTypeId="urn:microsoft.com/office/officeart/2005/8/layout/vList5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tr-TR"/>
        </a:p>
      </dgm:t>
    </dgm:pt>
    <dgm:pt modelId="{7BC7A1BB-5ADB-4EF2-B656-D4601642884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rtl="0"/>
          <a:r>
            <a:rPr lang="tr-TR" sz="2400" dirty="0" smtClean="0"/>
            <a:t>Sıcaklık Değişimine Etkide Bulunan Faktörler</a:t>
          </a:r>
          <a:endParaRPr lang="tr-TR" sz="2400" dirty="0"/>
        </a:p>
      </dgm:t>
    </dgm:pt>
    <dgm:pt modelId="{308E1397-16EF-48D4-88F3-4A23B54B9785}" type="parTrans" cxnId="{EC195427-FDD6-4201-9259-692741BE3661}">
      <dgm:prSet/>
      <dgm:spPr/>
      <dgm:t>
        <a:bodyPr/>
        <a:lstStyle/>
        <a:p>
          <a:endParaRPr lang="tr-TR" sz="2400"/>
        </a:p>
      </dgm:t>
    </dgm:pt>
    <dgm:pt modelId="{0471EE8B-ED06-4F02-B51F-11016F64480F}" type="sibTrans" cxnId="{EC195427-FDD6-4201-9259-692741BE3661}">
      <dgm:prSet/>
      <dgm:spPr/>
      <dgm:t>
        <a:bodyPr/>
        <a:lstStyle/>
        <a:p>
          <a:endParaRPr lang="tr-TR" sz="2400"/>
        </a:p>
      </dgm:t>
    </dgm:pt>
    <dgm:pt modelId="{1713344F-ED59-4985-809B-74EFD8EDB592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Zaman.</a:t>
          </a:r>
          <a:endParaRPr lang="tr-TR" sz="2400" dirty="0"/>
        </a:p>
      </dgm:t>
    </dgm:pt>
    <dgm:pt modelId="{77BDB9FC-990E-4CF9-BBC8-4E1F92D12DA0}" type="parTrans" cxnId="{06FCBD74-ACFA-4DC9-9FF5-8F5EF730257B}">
      <dgm:prSet/>
      <dgm:spPr/>
      <dgm:t>
        <a:bodyPr/>
        <a:lstStyle/>
        <a:p>
          <a:endParaRPr lang="tr-TR" sz="2400"/>
        </a:p>
      </dgm:t>
    </dgm:pt>
    <dgm:pt modelId="{BC374A32-54FE-421F-A80F-D28765C1E3F1}" type="sibTrans" cxnId="{06FCBD74-ACFA-4DC9-9FF5-8F5EF730257B}">
      <dgm:prSet/>
      <dgm:spPr/>
      <dgm:t>
        <a:bodyPr/>
        <a:lstStyle/>
        <a:p>
          <a:endParaRPr lang="tr-TR" sz="2400"/>
        </a:p>
      </dgm:t>
    </dgm:pt>
    <dgm:pt modelId="{B4CAA31C-0906-45CF-A3CD-14514A447962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Paraleller</a:t>
          </a:r>
          <a:endParaRPr lang="tr-TR" sz="2400" dirty="0"/>
        </a:p>
      </dgm:t>
    </dgm:pt>
    <dgm:pt modelId="{FB8D972B-42BD-4847-A041-D1993DF32CB4}" type="parTrans" cxnId="{57F50E50-E909-495A-BDC9-292C3ADE0C7B}">
      <dgm:prSet/>
      <dgm:spPr/>
      <dgm:t>
        <a:bodyPr/>
        <a:lstStyle/>
        <a:p>
          <a:endParaRPr lang="tr-TR" sz="2400"/>
        </a:p>
      </dgm:t>
    </dgm:pt>
    <dgm:pt modelId="{0E65C90E-417C-4ED2-85A7-530D3F95539A}" type="sibTrans" cxnId="{57F50E50-E909-495A-BDC9-292C3ADE0C7B}">
      <dgm:prSet/>
      <dgm:spPr/>
      <dgm:t>
        <a:bodyPr/>
        <a:lstStyle/>
        <a:p>
          <a:endParaRPr lang="tr-TR" sz="2400"/>
        </a:p>
      </dgm:t>
    </dgm:pt>
    <dgm:pt modelId="{8CE87F35-1B8A-4E5D-8A00-856F9964EA04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Arazi Meyilli ve yönü</a:t>
          </a:r>
          <a:endParaRPr lang="tr-TR" sz="2400" dirty="0"/>
        </a:p>
      </dgm:t>
    </dgm:pt>
    <dgm:pt modelId="{E4071CB3-5EF7-4EC0-AC31-8E25160F365A}" type="parTrans" cxnId="{8E33486A-E848-4DD9-98A3-CE4F01CB14DD}">
      <dgm:prSet/>
      <dgm:spPr/>
      <dgm:t>
        <a:bodyPr/>
        <a:lstStyle/>
        <a:p>
          <a:endParaRPr lang="tr-TR" sz="2400"/>
        </a:p>
      </dgm:t>
    </dgm:pt>
    <dgm:pt modelId="{ACAA6C35-9D08-42C8-AA75-5E46F437677D}" type="sibTrans" cxnId="{8E33486A-E848-4DD9-98A3-CE4F01CB14DD}">
      <dgm:prSet/>
      <dgm:spPr/>
      <dgm:t>
        <a:bodyPr/>
        <a:lstStyle/>
        <a:p>
          <a:endParaRPr lang="tr-TR" sz="2400"/>
        </a:p>
      </dgm:t>
    </dgm:pt>
    <dgm:pt modelId="{B3D7F8F0-B9EA-412F-A149-F67114FF6E76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Yükseklik </a:t>
          </a:r>
          <a:endParaRPr lang="tr-TR" sz="2400" dirty="0"/>
        </a:p>
      </dgm:t>
    </dgm:pt>
    <dgm:pt modelId="{F03DB654-DF54-4FAC-A26C-50DEF20BF0DA}" type="parTrans" cxnId="{8D1C6DDA-E216-48DB-BC6F-D8FE0A7D35CA}">
      <dgm:prSet/>
      <dgm:spPr/>
      <dgm:t>
        <a:bodyPr/>
        <a:lstStyle/>
        <a:p>
          <a:endParaRPr lang="tr-TR" sz="2400"/>
        </a:p>
      </dgm:t>
    </dgm:pt>
    <dgm:pt modelId="{A3C384B9-DF84-4F60-BC7E-D881F06217F5}" type="sibTrans" cxnId="{8D1C6DDA-E216-48DB-BC6F-D8FE0A7D35CA}">
      <dgm:prSet/>
      <dgm:spPr/>
      <dgm:t>
        <a:bodyPr/>
        <a:lstStyle/>
        <a:p>
          <a:endParaRPr lang="tr-TR" sz="2400"/>
        </a:p>
      </dgm:t>
    </dgm:pt>
    <dgm:pt modelId="{8A849D7E-9CFA-471C-A744-831CD89865CE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Atmosferin etkisi</a:t>
          </a:r>
          <a:endParaRPr lang="tr-TR" sz="2400" dirty="0"/>
        </a:p>
      </dgm:t>
    </dgm:pt>
    <dgm:pt modelId="{7D5381F8-2001-4B8F-9FC2-C88EB7009C1E}" type="parTrans" cxnId="{A91B2C12-4E38-4F8D-8464-56087C8D3DBB}">
      <dgm:prSet/>
      <dgm:spPr/>
      <dgm:t>
        <a:bodyPr/>
        <a:lstStyle/>
        <a:p>
          <a:endParaRPr lang="tr-TR" sz="2400"/>
        </a:p>
      </dgm:t>
    </dgm:pt>
    <dgm:pt modelId="{03E4A5EA-2090-4C99-BB2F-173B4F6A3A1C}" type="sibTrans" cxnId="{A91B2C12-4E38-4F8D-8464-56087C8D3DBB}">
      <dgm:prSet/>
      <dgm:spPr/>
      <dgm:t>
        <a:bodyPr/>
        <a:lstStyle/>
        <a:p>
          <a:endParaRPr lang="tr-TR" sz="2400"/>
        </a:p>
      </dgm:t>
    </dgm:pt>
    <dgm:pt modelId="{F8D511FB-25FC-4C08-9186-9ED113838EC6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Toprağın rengi ve yapısı</a:t>
          </a:r>
          <a:endParaRPr lang="tr-TR" sz="2400" dirty="0"/>
        </a:p>
      </dgm:t>
    </dgm:pt>
    <dgm:pt modelId="{5F178E88-9F36-4B1C-A74A-44ADBD717A8E}" type="parTrans" cxnId="{7490FDF9-71EE-4ECC-96F4-663BCB538591}">
      <dgm:prSet/>
      <dgm:spPr/>
      <dgm:t>
        <a:bodyPr/>
        <a:lstStyle/>
        <a:p>
          <a:endParaRPr lang="tr-TR" sz="2400"/>
        </a:p>
      </dgm:t>
    </dgm:pt>
    <dgm:pt modelId="{D2F2F091-3451-41EF-9AA8-1F68ABC01B8D}" type="sibTrans" cxnId="{7490FDF9-71EE-4ECC-96F4-663BCB538591}">
      <dgm:prSet/>
      <dgm:spPr/>
      <dgm:t>
        <a:bodyPr/>
        <a:lstStyle/>
        <a:p>
          <a:endParaRPr lang="tr-TR" sz="2400"/>
        </a:p>
      </dgm:t>
    </dgm:pt>
    <dgm:pt modelId="{15FFC97B-94EF-4387-8B41-433E167F334B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Toprak hava boşlukları ve toprak suyunun etkisi</a:t>
          </a:r>
          <a:endParaRPr lang="tr-TR" sz="2400" dirty="0"/>
        </a:p>
      </dgm:t>
    </dgm:pt>
    <dgm:pt modelId="{4D97A129-F4EB-480C-9AE2-4795742BEF8B}" type="parTrans" cxnId="{BE95F098-C877-4243-956C-B95933DCEA9E}">
      <dgm:prSet/>
      <dgm:spPr/>
      <dgm:t>
        <a:bodyPr/>
        <a:lstStyle/>
        <a:p>
          <a:endParaRPr lang="tr-TR" sz="2400"/>
        </a:p>
      </dgm:t>
    </dgm:pt>
    <dgm:pt modelId="{688E984B-9FBB-46F7-B245-9BDE576118A2}" type="sibTrans" cxnId="{BE95F098-C877-4243-956C-B95933DCEA9E}">
      <dgm:prSet/>
      <dgm:spPr/>
      <dgm:t>
        <a:bodyPr/>
        <a:lstStyle/>
        <a:p>
          <a:endParaRPr lang="tr-TR" sz="2400"/>
        </a:p>
      </dgm:t>
    </dgm:pt>
    <dgm:pt modelId="{CAA61A55-4B01-46DC-80AC-D1E15E6F0E14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Bitki örtüsünün etkisi</a:t>
          </a:r>
          <a:endParaRPr lang="tr-TR" sz="2400" dirty="0"/>
        </a:p>
      </dgm:t>
    </dgm:pt>
    <dgm:pt modelId="{854A5FC0-1C67-4308-9B12-AC2A7AEB0C80}" type="parTrans" cxnId="{B09435C5-1485-489F-AD10-DAAF02B73207}">
      <dgm:prSet/>
      <dgm:spPr/>
      <dgm:t>
        <a:bodyPr/>
        <a:lstStyle/>
        <a:p>
          <a:endParaRPr lang="tr-TR" sz="2400"/>
        </a:p>
      </dgm:t>
    </dgm:pt>
    <dgm:pt modelId="{10A477CB-A1B6-432A-A4A9-0775A11F38ED}" type="sibTrans" cxnId="{B09435C5-1485-489F-AD10-DAAF02B73207}">
      <dgm:prSet/>
      <dgm:spPr/>
      <dgm:t>
        <a:bodyPr/>
        <a:lstStyle/>
        <a:p>
          <a:endParaRPr lang="tr-TR" sz="2400"/>
        </a:p>
      </dgm:t>
    </dgm:pt>
    <dgm:pt modelId="{B3D5EFB7-6EF5-4090-BF4A-E0FDB55BAB22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rtl="0"/>
          <a:r>
            <a:rPr lang="tr-TR" sz="2400" dirty="0" smtClean="0"/>
            <a:t>Kar örtüsünün etkisi</a:t>
          </a:r>
          <a:endParaRPr lang="tr-TR" sz="2400" dirty="0"/>
        </a:p>
      </dgm:t>
    </dgm:pt>
    <dgm:pt modelId="{743F6CF0-7C8B-4CD7-8046-F9EE9B2474BD}" type="parTrans" cxnId="{E0F504E7-E630-4D9A-B1B2-CE638B5211D5}">
      <dgm:prSet/>
      <dgm:spPr/>
      <dgm:t>
        <a:bodyPr/>
        <a:lstStyle/>
        <a:p>
          <a:endParaRPr lang="tr-TR" sz="2400"/>
        </a:p>
      </dgm:t>
    </dgm:pt>
    <dgm:pt modelId="{9EA15AFD-27B1-41A3-B84A-5B88C5D1172B}" type="sibTrans" cxnId="{E0F504E7-E630-4D9A-B1B2-CE638B5211D5}">
      <dgm:prSet/>
      <dgm:spPr/>
      <dgm:t>
        <a:bodyPr/>
        <a:lstStyle/>
        <a:p>
          <a:endParaRPr lang="tr-TR" sz="2400"/>
        </a:p>
      </dgm:t>
    </dgm:pt>
    <dgm:pt modelId="{7BF862A2-6DAC-4C94-AC75-4658CBF229F6}" type="pres">
      <dgm:prSet presAssocID="{075A6542-F9FA-4163-9494-46C8C7022C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93FB128-4B52-40F9-8ADD-4445B9E98709}" type="pres">
      <dgm:prSet presAssocID="{7BC7A1BB-5ADB-4EF2-B656-D4601642884B}" presName="linNode" presStyleCnt="0"/>
      <dgm:spPr/>
    </dgm:pt>
    <dgm:pt modelId="{D352425B-E629-435E-8293-6F9D74BDF0BE}" type="pres">
      <dgm:prSet presAssocID="{7BC7A1BB-5ADB-4EF2-B656-D4601642884B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1595CE-3880-4349-82BD-C1A327011D98}" type="pres">
      <dgm:prSet presAssocID="{7BC7A1BB-5ADB-4EF2-B656-D4601642884B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6C822FD-26E1-4EC9-9297-3431DBFBB10F}" type="presOf" srcId="{CAA61A55-4B01-46DC-80AC-D1E15E6F0E14}" destId="{6A1595CE-3880-4349-82BD-C1A327011D98}" srcOrd="0" destOrd="7" presId="urn:microsoft.com/office/officeart/2005/8/layout/vList5"/>
    <dgm:cxn modelId="{B5714262-5771-4583-B11B-50D362FD5F40}" type="presOf" srcId="{7BC7A1BB-5ADB-4EF2-B656-D4601642884B}" destId="{D352425B-E629-435E-8293-6F9D74BDF0BE}" srcOrd="0" destOrd="0" presId="urn:microsoft.com/office/officeart/2005/8/layout/vList5"/>
    <dgm:cxn modelId="{2B75B748-3D64-464A-828C-678E690FC117}" type="presOf" srcId="{075A6542-F9FA-4163-9494-46C8C7022C04}" destId="{7BF862A2-6DAC-4C94-AC75-4658CBF229F6}" srcOrd="0" destOrd="0" presId="urn:microsoft.com/office/officeart/2005/8/layout/vList5"/>
    <dgm:cxn modelId="{FD6719CC-589C-4BBF-BFE5-A849B758021D}" type="presOf" srcId="{8CE87F35-1B8A-4E5D-8A00-856F9964EA04}" destId="{6A1595CE-3880-4349-82BD-C1A327011D98}" srcOrd="0" destOrd="2" presId="urn:microsoft.com/office/officeart/2005/8/layout/vList5"/>
    <dgm:cxn modelId="{4BB41FCC-4B96-4D8D-A67F-3888BEF79248}" type="presOf" srcId="{F8D511FB-25FC-4C08-9186-9ED113838EC6}" destId="{6A1595CE-3880-4349-82BD-C1A327011D98}" srcOrd="0" destOrd="5" presId="urn:microsoft.com/office/officeart/2005/8/layout/vList5"/>
    <dgm:cxn modelId="{2A1446E5-D338-410E-BA91-3239F6AEBFED}" type="presOf" srcId="{1713344F-ED59-4985-809B-74EFD8EDB592}" destId="{6A1595CE-3880-4349-82BD-C1A327011D98}" srcOrd="0" destOrd="0" presId="urn:microsoft.com/office/officeart/2005/8/layout/vList5"/>
    <dgm:cxn modelId="{B09435C5-1485-489F-AD10-DAAF02B73207}" srcId="{7BC7A1BB-5ADB-4EF2-B656-D4601642884B}" destId="{CAA61A55-4B01-46DC-80AC-D1E15E6F0E14}" srcOrd="7" destOrd="0" parTransId="{854A5FC0-1C67-4308-9B12-AC2A7AEB0C80}" sibTransId="{10A477CB-A1B6-432A-A4A9-0775A11F38ED}"/>
    <dgm:cxn modelId="{06FCBD74-ACFA-4DC9-9FF5-8F5EF730257B}" srcId="{7BC7A1BB-5ADB-4EF2-B656-D4601642884B}" destId="{1713344F-ED59-4985-809B-74EFD8EDB592}" srcOrd="0" destOrd="0" parTransId="{77BDB9FC-990E-4CF9-BBC8-4E1F92D12DA0}" sibTransId="{BC374A32-54FE-421F-A80F-D28765C1E3F1}"/>
    <dgm:cxn modelId="{E0F504E7-E630-4D9A-B1B2-CE638B5211D5}" srcId="{7BC7A1BB-5ADB-4EF2-B656-D4601642884B}" destId="{B3D5EFB7-6EF5-4090-BF4A-E0FDB55BAB22}" srcOrd="8" destOrd="0" parTransId="{743F6CF0-7C8B-4CD7-8046-F9EE9B2474BD}" sibTransId="{9EA15AFD-27B1-41A3-B84A-5B88C5D1172B}"/>
    <dgm:cxn modelId="{8D1C6DDA-E216-48DB-BC6F-D8FE0A7D35CA}" srcId="{7BC7A1BB-5ADB-4EF2-B656-D4601642884B}" destId="{B3D7F8F0-B9EA-412F-A149-F67114FF6E76}" srcOrd="3" destOrd="0" parTransId="{F03DB654-DF54-4FAC-A26C-50DEF20BF0DA}" sibTransId="{A3C384B9-DF84-4F60-BC7E-D881F06217F5}"/>
    <dgm:cxn modelId="{EC195427-FDD6-4201-9259-692741BE3661}" srcId="{075A6542-F9FA-4163-9494-46C8C7022C04}" destId="{7BC7A1BB-5ADB-4EF2-B656-D4601642884B}" srcOrd="0" destOrd="0" parTransId="{308E1397-16EF-48D4-88F3-4A23B54B9785}" sibTransId="{0471EE8B-ED06-4F02-B51F-11016F64480F}"/>
    <dgm:cxn modelId="{8E33486A-E848-4DD9-98A3-CE4F01CB14DD}" srcId="{7BC7A1BB-5ADB-4EF2-B656-D4601642884B}" destId="{8CE87F35-1B8A-4E5D-8A00-856F9964EA04}" srcOrd="2" destOrd="0" parTransId="{E4071CB3-5EF7-4EC0-AC31-8E25160F365A}" sibTransId="{ACAA6C35-9D08-42C8-AA75-5E46F437677D}"/>
    <dgm:cxn modelId="{A91B2C12-4E38-4F8D-8464-56087C8D3DBB}" srcId="{7BC7A1BB-5ADB-4EF2-B656-D4601642884B}" destId="{8A849D7E-9CFA-471C-A744-831CD89865CE}" srcOrd="4" destOrd="0" parTransId="{7D5381F8-2001-4B8F-9FC2-C88EB7009C1E}" sibTransId="{03E4A5EA-2090-4C99-BB2F-173B4F6A3A1C}"/>
    <dgm:cxn modelId="{D3781191-8AFA-489C-91B7-CE9DAB272A1B}" type="presOf" srcId="{8A849D7E-9CFA-471C-A744-831CD89865CE}" destId="{6A1595CE-3880-4349-82BD-C1A327011D98}" srcOrd="0" destOrd="4" presId="urn:microsoft.com/office/officeart/2005/8/layout/vList5"/>
    <dgm:cxn modelId="{CFFDDF28-903F-4999-B88F-B07D375F1F20}" type="presOf" srcId="{B4CAA31C-0906-45CF-A3CD-14514A447962}" destId="{6A1595CE-3880-4349-82BD-C1A327011D98}" srcOrd="0" destOrd="1" presId="urn:microsoft.com/office/officeart/2005/8/layout/vList5"/>
    <dgm:cxn modelId="{E19F442C-27FC-454C-A199-51EEC6856F62}" type="presOf" srcId="{B3D7F8F0-B9EA-412F-A149-F67114FF6E76}" destId="{6A1595CE-3880-4349-82BD-C1A327011D98}" srcOrd="0" destOrd="3" presId="urn:microsoft.com/office/officeart/2005/8/layout/vList5"/>
    <dgm:cxn modelId="{57F50E50-E909-495A-BDC9-292C3ADE0C7B}" srcId="{7BC7A1BB-5ADB-4EF2-B656-D4601642884B}" destId="{B4CAA31C-0906-45CF-A3CD-14514A447962}" srcOrd="1" destOrd="0" parTransId="{FB8D972B-42BD-4847-A041-D1993DF32CB4}" sibTransId="{0E65C90E-417C-4ED2-85A7-530D3F95539A}"/>
    <dgm:cxn modelId="{7490FDF9-71EE-4ECC-96F4-663BCB538591}" srcId="{7BC7A1BB-5ADB-4EF2-B656-D4601642884B}" destId="{F8D511FB-25FC-4C08-9186-9ED113838EC6}" srcOrd="5" destOrd="0" parTransId="{5F178E88-9F36-4B1C-A74A-44ADBD717A8E}" sibTransId="{D2F2F091-3451-41EF-9AA8-1F68ABC01B8D}"/>
    <dgm:cxn modelId="{E93C0754-49CA-439C-8EC8-1002C1009007}" type="presOf" srcId="{B3D5EFB7-6EF5-4090-BF4A-E0FDB55BAB22}" destId="{6A1595CE-3880-4349-82BD-C1A327011D98}" srcOrd="0" destOrd="8" presId="urn:microsoft.com/office/officeart/2005/8/layout/vList5"/>
    <dgm:cxn modelId="{BE95F098-C877-4243-956C-B95933DCEA9E}" srcId="{7BC7A1BB-5ADB-4EF2-B656-D4601642884B}" destId="{15FFC97B-94EF-4387-8B41-433E167F334B}" srcOrd="6" destOrd="0" parTransId="{4D97A129-F4EB-480C-9AE2-4795742BEF8B}" sibTransId="{688E984B-9FBB-46F7-B245-9BDE576118A2}"/>
    <dgm:cxn modelId="{BD764A19-075F-48D6-AE07-765185554299}" type="presOf" srcId="{15FFC97B-94EF-4387-8B41-433E167F334B}" destId="{6A1595CE-3880-4349-82BD-C1A327011D98}" srcOrd="0" destOrd="6" presId="urn:microsoft.com/office/officeart/2005/8/layout/vList5"/>
    <dgm:cxn modelId="{439D6EA8-B150-4760-879B-374E41FDB7F9}" type="presParOf" srcId="{7BF862A2-6DAC-4C94-AC75-4658CBF229F6}" destId="{C93FB128-4B52-40F9-8ADD-4445B9E98709}" srcOrd="0" destOrd="0" presId="urn:microsoft.com/office/officeart/2005/8/layout/vList5"/>
    <dgm:cxn modelId="{2705896D-9551-48B4-BDDE-580C5FD07447}" type="presParOf" srcId="{C93FB128-4B52-40F9-8ADD-4445B9E98709}" destId="{D352425B-E629-435E-8293-6F9D74BDF0BE}" srcOrd="0" destOrd="0" presId="urn:microsoft.com/office/officeart/2005/8/layout/vList5"/>
    <dgm:cxn modelId="{10AD5943-D296-4930-9195-15AA82E3C368}" type="presParOf" srcId="{C93FB128-4B52-40F9-8ADD-4445B9E98709}" destId="{6A1595CE-3880-4349-82BD-C1A327011D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CAC18-804D-4067-8B2A-0945FBA3EAC7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11C45-82FF-4240-88E0-410199EB2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855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4BE38-AC6C-4BEB-98A4-4E96DA4B9B5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602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49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171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728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01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576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61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4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5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49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47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44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393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AF15B-34BF-434C-AF81-15776E46D582}" type="datetimeFigureOut">
              <a:rPr lang="tr-TR" smtClean="0"/>
              <a:t>20.06.2018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4A2F5-B454-4E00-9933-BDF5382D2F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92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61481" y="933857"/>
            <a:ext cx="110311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latinLnBrk="1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Bitkilerin sıcaklık gereksinimlerine </a:t>
            </a:r>
            <a:r>
              <a:rPr lang="tr-TR" sz="2400" dirty="0" smtClean="0">
                <a:solidFill>
                  <a:srgbClr val="386703"/>
                </a:solidFill>
              </a:rPr>
              <a:t>göre sınıflandırılması</a:t>
            </a:r>
            <a:endParaRPr lang="tr-TR" sz="2400" dirty="0">
              <a:solidFill>
                <a:prstClr val="black"/>
              </a:solidFill>
            </a:endParaRPr>
          </a:p>
          <a:p>
            <a:pPr algn="just" latinLnBrk="1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Bitkiler sıcaklık isteklerine göre aşağıdaki şekilde sınıflandırılır.</a:t>
            </a:r>
          </a:p>
          <a:p>
            <a:pPr algn="just" latinLnBrk="1">
              <a:lnSpc>
                <a:spcPct val="150000"/>
              </a:lnSpc>
            </a:pPr>
            <a:r>
              <a:rPr lang="tr-TR" sz="2400" b="1" dirty="0" err="1">
                <a:solidFill>
                  <a:prstClr val="black"/>
                </a:solidFill>
              </a:rPr>
              <a:t>Megaterm</a:t>
            </a:r>
            <a:r>
              <a:rPr lang="tr-TR" sz="2400" dirty="0">
                <a:solidFill>
                  <a:prstClr val="black"/>
                </a:solidFill>
              </a:rPr>
              <a:t>: 20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ve daha yukarı sıcaklıklarda      yetişen bitkiler.</a:t>
            </a:r>
          </a:p>
          <a:p>
            <a:pPr algn="just" latinLnBrk="1">
              <a:lnSpc>
                <a:spcPct val="150000"/>
              </a:lnSpc>
            </a:pPr>
            <a:r>
              <a:rPr lang="tr-TR" sz="2400" b="1" dirty="0" err="1">
                <a:solidFill>
                  <a:prstClr val="black"/>
                </a:solidFill>
              </a:rPr>
              <a:t>Mezoterm</a:t>
            </a:r>
            <a:r>
              <a:rPr lang="tr-TR" sz="2400" dirty="0">
                <a:solidFill>
                  <a:prstClr val="black"/>
                </a:solidFill>
              </a:rPr>
              <a:t>: 20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ile 15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arasında </a:t>
            </a:r>
            <a:r>
              <a:rPr lang="tr-TR" sz="2400" dirty="0" err="1">
                <a:solidFill>
                  <a:prstClr val="black"/>
                </a:solidFill>
              </a:rPr>
              <a:t>yetişn</a:t>
            </a:r>
            <a:r>
              <a:rPr lang="tr-TR" sz="2400" dirty="0">
                <a:solidFill>
                  <a:prstClr val="black"/>
                </a:solidFill>
              </a:rPr>
              <a:t> bitkiler.</a:t>
            </a:r>
          </a:p>
          <a:p>
            <a:pPr algn="just" latinLnBrk="1">
              <a:lnSpc>
                <a:spcPct val="150000"/>
              </a:lnSpc>
            </a:pPr>
            <a:r>
              <a:rPr lang="tr-TR" sz="2400" b="1" dirty="0" err="1">
                <a:solidFill>
                  <a:prstClr val="black"/>
                </a:solidFill>
              </a:rPr>
              <a:t>Mikroterm</a:t>
            </a:r>
            <a:r>
              <a:rPr lang="tr-TR" sz="2400" b="1" dirty="0">
                <a:solidFill>
                  <a:prstClr val="black"/>
                </a:solidFill>
              </a:rPr>
              <a:t>:</a:t>
            </a:r>
            <a:r>
              <a:rPr lang="tr-TR" sz="2400" dirty="0">
                <a:solidFill>
                  <a:prstClr val="black"/>
                </a:solidFill>
              </a:rPr>
              <a:t> 14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ile 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arasında yetişen bitkiler.</a:t>
            </a:r>
          </a:p>
          <a:p>
            <a:pPr algn="just" latinLnBrk="1">
              <a:lnSpc>
                <a:spcPct val="150000"/>
              </a:lnSpc>
            </a:pPr>
            <a:r>
              <a:rPr lang="tr-TR" sz="2400" b="1" dirty="0" err="1">
                <a:solidFill>
                  <a:prstClr val="black"/>
                </a:solidFill>
              </a:rPr>
              <a:t>Hekistoterm</a:t>
            </a:r>
            <a:r>
              <a:rPr lang="tr-TR" sz="2400" dirty="0">
                <a:solidFill>
                  <a:prstClr val="black"/>
                </a:solidFill>
              </a:rPr>
              <a:t>: 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ve daha düşük sıcaklıklarda     yetişen bitkiler.</a:t>
            </a:r>
          </a:p>
          <a:p>
            <a:pPr algn="ctr" latinLnBrk="1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</a:endParaRPr>
          </a:p>
          <a:p>
            <a:pPr algn="ctr" latinLnBrk="1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4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05837" y="908721"/>
            <a:ext cx="114202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	Bitkilerin çoğunluğu gelişme dönemi içinde, gündüz sıcaklığından daha düşük bir gece sıcaklığına ihtiyaç duyarlar. </a:t>
            </a:r>
            <a:r>
              <a:rPr lang="tr-TR" sz="2400" dirty="0" smtClean="0">
                <a:solidFill>
                  <a:prstClr val="black"/>
                </a:solidFill>
              </a:rPr>
              <a:t>Bu </a:t>
            </a:r>
            <a:r>
              <a:rPr lang="tr-TR" sz="2400" dirty="0">
                <a:solidFill>
                  <a:prstClr val="black"/>
                </a:solidFill>
              </a:rPr>
              <a:t>sıcaklık farkının yeterli olmadığı durumlarda, meyvelerin ve süs    bitkilerinin kendilerine özgü renklerini kazanamadıkları, sebze </a:t>
            </a:r>
            <a:r>
              <a:rPr lang="tr-TR" sz="2400" dirty="0" smtClean="0">
                <a:solidFill>
                  <a:prstClr val="black"/>
                </a:solidFill>
              </a:rPr>
              <a:t>fidelerinin </a:t>
            </a:r>
            <a:r>
              <a:rPr lang="tr-TR" sz="2400" dirty="0" err="1">
                <a:solidFill>
                  <a:prstClr val="black"/>
                </a:solidFill>
              </a:rPr>
              <a:t>pişkinleşmedikleri</a:t>
            </a:r>
            <a:r>
              <a:rPr lang="tr-TR" sz="2400" dirty="0">
                <a:solidFill>
                  <a:prstClr val="black"/>
                </a:solidFill>
              </a:rPr>
              <a:t> şaraplık üzümlerde kaliteli şarap </a:t>
            </a:r>
            <a:r>
              <a:rPr lang="tr-TR" sz="2400" dirty="0" smtClean="0">
                <a:solidFill>
                  <a:prstClr val="black"/>
                </a:solidFill>
              </a:rPr>
              <a:t>üretimi </a:t>
            </a:r>
            <a:r>
              <a:rPr lang="tr-TR" sz="2400" dirty="0">
                <a:solidFill>
                  <a:prstClr val="black"/>
                </a:solidFill>
              </a:rPr>
              <a:t>için büyük önem taşıyan asit oranının düştüğü  </a:t>
            </a:r>
            <a:r>
              <a:rPr lang="tr-TR" sz="2400" dirty="0" smtClean="0">
                <a:solidFill>
                  <a:prstClr val="black"/>
                </a:solidFill>
              </a:rPr>
              <a:t>görülmektedir</a:t>
            </a:r>
            <a:r>
              <a:rPr lang="tr-TR" sz="2400" dirty="0">
                <a:solidFill>
                  <a:prstClr val="black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7294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45141" y="603115"/>
            <a:ext cx="3425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mtClean="0">
                <a:solidFill>
                  <a:srgbClr val="FF0000"/>
                </a:solidFill>
              </a:rPr>
              <a:t>KAYNAK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99457" y="1436914"/>
            <a:ext cx="97753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tr-TR" dirty="0"/>
              <a:t>Ağaoğlu, S. ve ark. 1995. Genel Bahçe Bitkileri. Ankara Üniversitesi Ziraat Fakültesi Eğitim, Araştırma ve geliştirme Vakfı Yayınları No:4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 err="1"/>
              <a:t>Dokuzoğuz</a:t>
            </a:r>
            <a:r>
              <a:rPr lang="tr-TR" dirty="0"/>
              <a:t>, M. 1974. Meyve Ağaçları ve Çevre İlişkileri. Ege Üniversitesi Ziraat Fakültesi yayınları, İzmir.</a:t>
            </a:r>
          </a:p>
          <a:p>
            <a:pPr fontAlgn="t"/>
            <a:endParaRPr lang="tr-TR" dirty="0" smtClean="0"/>
          </a:p>
          <a:p>
            <a:pPr fontAlgn="t"/>
            <a:r>
              <a:rPr lang="tr-TR" dirty="0" smtClean="0"/>
              <a:t>Top</a:t>
            </a:r>
            <a:r>
              <a:rPr lang="tr-TR" dirty="0"/>
              <a:t>, N. ve </a:t>
            </a:r>
            <a:r>
              <a:rPr lang="tr-TR" dirty="0" err="1"/>
              <a:t>Zincirlioğlu</a:t>
            </a:r>
            <a:r>
              <a:rPr lang="tr-TR" dirty="0"/>
              <a:t>, Ö. 1987. Bitkilerin Ekolojik Girdi İstekleri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/>
              <a:t>Eser, D. 1997. Tarımsal Ekoloji. Ankara </a:t>
            </a:r>
            <a:r>
              <a:rPr lang="tr-TR" dirty="0" err="1"/>
              <a:t>Üniv</a:t>
            </a:r>
            <a:r>
              <a:rPr lang="tr-TR" dirty="0"/>
              <a:t>. Ziraat Fak. Yayın No.1473, 176 s., Ankara</a:t>
            </a:r>
            <a:r>
              <a:rPr lang="tr-TR" dirty="0" smtClean="0"/>
              <a:t>.</a:t>
            </a:r>
          </a:p>
          <a:p>
            <a:pPr fontAlgn="t"/>
            <a:endParaRPr lang="tr-TR" dirty="0"/>
          </a:p>
          <a:p>
            <a:pPr fontAlgn="t"/>
            <a:r>
              <a:rPr lang="tr-TR" dirty="0" smtClean="0"/>
              <a:t>Akman, Y., Güney, K. 2006. Bitki Ekolojisi Botanik, </a:t>
            </a:r>
            <a:r>
              <a:rPr lang="tr-TR" dirty="0" err="1" smtClean="0"/>
              <a:t>Palme</a:t>
            </a:r>
            <a:r>
              <a:rPr lang="tr-TR" dirty="0" smtClean="0"/>
              <a:t> Yayınları No: 345.</a:t>
            </a:r>
          </a:p>
          <a:p>
            <a:pPr fontAlgn="t"/>
            <a:endParaRPr lang="tr-TR" dirty="0"/>
          </a:p>
          <a:p>
            <a:pPr fontAlgn="t"/>
            <a:r>
              <a:rPr lang="tr-TR" dirty="0" smtClean="0"/>
              <a:t>Akman, Y., </a:t>
            </a:r>
            <a:r>
              <a:rPr lang="tr-TR" dirty="0" err="1" smtClean="0"/>
              <a:t>Ketenoğlu</a:t>
            </a:r>
            <a:r>
              <a:rPr lang="tr-TR" dirty="0" smtClean="0"/>
              <a:t>, O.,</a:t>
            </a:r>
            <a:r>
              <a:rPr lang="tr-TR" dirty="0"/>
              <a:t> Kurt, L.,</a:t>
            </a:r>
            <a:r>
              <a:rPr lang="tr-TR" dirty="0" smtClean="0"/>
              <a:t> Güney, K., Tuğ, M., Bitki Ekolojisi, </a:t>
            </a:r>
            <a:r>
              <a:rPr lang="tr-TR" dirty="0" err="1" smtClean="0"/>
              <a:t>Palme</a:t>
            </a:r>
            <a:r>
              <a:rPr lang="tr-TR" dirty="0" smtClean="0"/>
              <a:t> Yayınları No: 300.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188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83660" y="1086442"/>
            <a:ext cx="11186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/>
            <a:r>
              <a:rPr lang="tr-TR" sz="2800" dirty="0">
                <a:solidFill>
                  <a:srgbClr val="386703"/>
                </a:solidFill>
              </a:rPr>
              <a:t>a: </a:t>
            </a:r>
            <a:r>
              <a:rPr lang="tr-TR" sz="2800" dirty="0" err="1">
                <a:solidFill>
                  <a:srgbClr val="386703"/>
                </a:solidFill>
              </a:rPr>
              <a:t>Megaterm</a:t>
            </a:r>
            <a:r>
              <a:rPr lang="tr-TR" sz="2800" dirty="0">
                <a:solidFill>
                  <a:srgbClr val="386703"/>
                </a:solidFill>
              </a:rPr>
              <a:t> bitkiler</a:t>
            </a:r>
          </a:p>
          <a:p>
            <a:pPr algn="just" latinLnBrk="1"/>
            <a:endParaRPr lang="tr-TR" sz="2800" dirty="0">
              <a:solidFill>
                <a:srgbClr val="386703"/>
              </a:solidFill>
            </a:endParaRPr>
          </a:p>
          <a:p>
            <a:pPr algn="just" latinLnBrk="1"/>
            <a:r>
              <a:rPr lang="tr-TR" sz="2800" dirty="0">
                <a:solidFill>
                  <a:prstClr val="black"/>
                </a:solidFill>
              </a:rPr>
              <a:t>Bu çeşit bitkiler yüksek bir optimal sıcaklığa gereksinim duyarlar. Örneğin bakteriler, çok özel hücre yapısına sahip organizmalar ( mavi-yeşil algler);   bunlardan </a:t>
            </a:r>
            <a:r>
              <a:rPr lang="tr-TR" sz="2800" i="1" dirty="0" err="1">
                <a:solidFill>
                  <a:prstClr val="black"/>
                </a:solidFill>
              </a:rPr>
              <a:t>Synechococcus</a:t>
            </a:r>
            <a:r>
              <a:rPr lang="tr-TR" sz="2800" i="1" dirty="0">
                <a:solidFill>
                  <a:prstClr val="black"/>
                </a:solidFill>
              </a:rPr>
              <a:t> </a:t>
            </a:r>
            <a:r>
              <a:rPr lang="tr-TR" sz="2800" i="1" dirty="0" err="1">
                <a:solidFill>
                  <a:prstClr val="black"/>
                </a:solidFill>
              </a:rPr>
              <a:t>lividus</a:t>
            </a:r>
            <a:r>
              <a:rPr lang="tr-TR" sz="2800" dirty="0">
                <a:solidFill>
                  <a:prstClr val="black"/>
                </a:solidFill>
              </a:rPr>
              <a:t> ve </a:t>
            </a:r>
            <a:r>
              <a:rPr lang="tr-TR" sz="2800" i="1" dirty="0" err="1">
                <a:solidFill>
                  <a:prstClr val="black"/>
                </a:solidFill>
              </a:rPr>
              <a:t>Cyanidium</a:t>
            </a:r>
            <a:r>
              <a:rPr lang="tr-TR" sz="2800" i="1" dirty="0">
                <a:solidFill>
                  <a:prstClr val="black"/>
                </a:solidFill>
              </a:rPr>
              <a:t>   </a:t>
            </a:r>
            <a:r>
              <a:rPr lang="tr-TR" sz="2800" i="1" dirty="0" err="1">
                <a:solidFill>
                  <a:prstClr val="black"/>
                </a:solidFill>
              </a:rPr>
              <a:t>caldarium</a:t>
            </a:r>
            <a:r>
              <a:rPr lang="tr-TR" sz="2800" dirty="0">
                <a:solidFill>
                  <a:prstClr val="black"/>
                </a:solidFill>
              </a:rPr>
              <a:t> 60 – 80 </a:t>
            </a:r>
            <a:r>
              <a:rPr lang="tr-TR" sz="2800" baseline="30000" dirty="0" err="1">
                <a:solidFill>
                  <a:prstClr val="black"/>
                </a:solidFill>
              </a:rPr>
              <a:t>o</a:t>
            </a:r>
            <a:r>
              <a:rPr lang="tr-TR" sz="2800" dirty="0" err="1">
                <a:solidFill>
                  <a:prstClr val="black"/>
                </a:solidFill>
              </a:rPr>
              <a:t>C</a:t>
            </a:r>
            <a:r>
              <a:rPr lang="tr-TR" sz="2800" dirty="0">
                <a:solidFill>
                  <a:prstClr val="black"/>
                </a:solidFill>
              </a:rPr>
              <a:t>’ de yaşayabilirler. </a:t>
            </a:r>
            <a:r>
              <a:rPr lang="tr-TR" sz="2800" dirty="0" smtClean="0">
                <a:solidFill>
                  <a:prstClr val="black"/>
                </a:solidFill>
              </a:rPr>
              <a:t>Kaktüslerden </a:t>
            </a:r>
            <a:r>
              <a:rPr lang="tr-TR" sz="2800" dirty="0" err="1">
                <a:solidFill>
                  <a:prstClr val="black"/>
                </a:solidFill>
              </a:rPr>
              <a:t>Opuntia</a:t>
            </a:r>
            <a:r>
              <a:rPr lang="tr-TR" sz="2800" dirty="0">
                <a:solidFill>
                  <a:prstClr val="black"/>
                </a:solidFill>
              </a:rPr>
              <a:t>’ </a:t>
            </a:r>
            <a:r>
              <a:rPr lang="tr-TR" sz="2800" dirty="0" err="1">
                <a:solidFill>
                  <a:prstClr val="black"/>
                </a:solidFill>
              </a:rPr>
              <a:t>nın</a:t>
            </a:r>
            <a:r>
              <a:rPr lang="tr-TR" sz="2800" dirty="0">
                <a:solidFill>
                  <a:prstClr val="black"/>
                </a:solidFill>
              </a:rPr>
              <a:t> büyümesi, </a:t>
            </a:r>
            <a:r>
              <a:rPr lang="tr-TR" sz="2800" dirty="0" smtClean="0">
                <a:solidFill>
                  <a:prstClr val="black"/>
                </a:solidFill>
              </a:rPr>
              <a:t>doku sıcaklığı </a:t>
            </a:r>
            <a:r>
              <a:rPr lang="tr-TR" sz="2800" dirty="0">
                <a:solidFill>
                  <a:prstClr val="black"/>
                </a:solidFill>
              </a:rPr>
              <a:t>56-57 </a:t>
            </a:r>
            <a:r>
              <a:rPr lang="tr-TR" sz="2800" baseline="30000" dirty="0" err="1">
                <a:solidFill>
                  <a:prstClr val="black"/>
                </a:solidFill>
              </a:rPr>
              <a:t>o</a:t>
            </a:r>
            <a:r>
              <a:rPr lang="tr-TR" sz="2800" dirty="0" err="1">
                <a:solidFill>
                  <a:prstClr val="black"/>
                </a:solidFill>
              </a:rPr>
              <a:t>C</a:t>
            </a:r>
            <a:r>
              <a:rPr lang="tr-TR" sz="2800" dirty="0">
                <a:solidFill>
                  <a:prstClr val="black"/>
                </a:solidFill>
              </a:rPr>
              <a:t>’ de başladığı tespit edilmiştir.</a:t>
            </a:r>
          </a:p>
        </p:txBody>
      </p:sp>
    </p:spTree>
    <p:extLst>
      <p:ext uri="{BB962C8B-B14F-4D97-AF65-F5344CB8AC3E}">
        <p14:creationId xmlns:p14="http://schemas.microsoft.com/office/powerpoint/2010/main" val="62562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30740" y="589759"/>
            <a:ext cx="114786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/>
            <a:r>
              <a:rPr lang="tr-TR" sz="2800" dirty="0">
                <a:solidFill>
                  <a:srgbClr val="386703"/>
                </a:solidFill>
              </a:rPr>
              <a:t>b: </a:t>
            </a:r>
            <a:r>
              <a:rPr lang="tr-TR" sz="2800" dirty="0" err="1">
                <a:solidFill>
                  <a:srgbClr val="386703"/>
                </a:solidFill>
              </a:rPr>
              <a:t>Mezoterm</a:t>
            </a:r>
            <a:r>
              <a:rPr lang="tr-TR" sz="2800" dirty="0">
                <a:solidFill>
                  <a:srgbClr val="386703"/>
                </a:solidFill>
              </a:rPr>
              <a:t> Bitkiler</a:t>
            </a:r>
          </a:p>
          <a:p>
            <a:pPr algn="just" latinLnBrk="1"/>
            <a:endParaRPr lang="tr-TR" sz="2800" dirty="0">
              <a:solidFill>
                <a:prstClr val="black"/>
              </a:solidFill>
            </a:endParaRPr>
          </a:p>
          <a:p>
            <a:pPr algn="just" latinLnBrk="1"/>
            <a:r>
              <a:rPr lang="tr-TR" sz="2800" dirty="0">
                <a:solidFill>
                  <a:prstClr val="black"/>
                </a:solidFill>
              </a:rPr>
              <a:t>Bu çeşit bitkiler orta derecede bir sıcaklığa </a:t>
            </a:r>
            <a:r>
              <a:rPr lang="tr-TR" sz="2800" dirty="0" smtClean="0">
                <a:solidFill>
                  <a:prstClr val="black"/>
                </a:solidFill>
              </a:rPr>
              <a:t>gereksinim </a:t>
            </a:r>
            <a:r>
              <a:rPr lang="tr-TR" sz="2800" dirty="0">
                <a:solidFill>
                  <a:prstClr val="black"/>
                </a:solidFill>
              </a:rPr>
              <a:t>duyarlar. Birçok bitki, bu gruba </a:t>
            </a:r>
            <a:r>
              <a:rPr lang="tr-TR" sz="2800" dirty="0" smtClean="0">
                <a:solidFill>
                  <a:prstClr val="black"/>
                </a:solidFill>
              </a:rPr>
              <a:t> dahil   </a:t>
            </a:r>
            <a:r>
              <a:rPr lang="tr-TR" sz="2800" dirty="0">
                <a:solidFill>
                  <a:prstClr val="black"/>
                </a:solidFill>
              </a:rPr>
              <a:t>edilir ve bu bitkiler maksimum 45 </a:t>
            </a:r>
            <a:r>
              <a:rPr lang="tr-TR" sz="2800" baseline="30000" dirty="0" err="1">
                <a:solidFill>
                  <a:prstClr val="black"/>
                </a:solidFill>
              </a:rPr>
              <a:t>o</a:t>
            </a:r>
            <a:r>
              <a:rPr lang="tr-TR" sz="2800" dirty="0" err="1">
                <a:solidFill>
                  <a:prstClr val="black"/>
                </a:solidFill>
              </a:rPr>
              <a:t>C</a:t>
            </a:r>
            <a:r>
              <a:rPr lang="tr-TR" sz="2800" dirty="0">
                <a:solidFill>
                  <a:prstClr val="black"/>
                </a:solidFill>
              </a:rPr>
              <a:t>’ a kadar </a:t>
            </a:r>
            <a:r>
              <a:rPr lang="tr-TR" sz="2800" dirty="0" smtClean="0">
                <a:solidFill>
                  <a:prstClr val="black"/>
                </a:solidFill>
              </a:rPr>
              <a:t>dayanabilirler</a:t>
            </a:r>
            <a:r>
              <a:rPr lang="tr-TR" sz="2800" dirty="0">
                <a:solidFill>
                  <a:prstClr val="black"/>
                </a:solidFill>
              </a:rPr>
              <a:t>, buna karşılık bu bitkilerin </a:t>
            </a:r>
            <a:r>
              <a:rPr lang="tr-TR" sz="2800" dirty="0" err="1" smtClean="0">
                <a:solidFill>
                  <a:prstClr val="black"/>
                </a:solidFill>
              </a:rPr>
              <a:t>minumum</a:t>
            </a:r>
            <a:r>
              <a:rPr lang="tr-TR" sz="2800" dirty="0" smtClean="0">
                <a:solidFill>
                  <a:prstClr val="black"/>
                </a:solidFill>
              </a:rPr>
              <a:t> </a:t>
            </a:r>
            <a:r>
              <a:rPr lang="tr-TR" sz="2800" dirty="0">
                <a:solidFill>
                  <a:prstClr val="black"/>
                </a:solidFill>
              </a:rPr>
              <a:t>sıcaklık istekleri oldukça değişiktir. Örneğin bezelye çavdar ve buğday için bu minimum </a:t>
            </a:r>
            <a:r>
              <a:rPr lang="tr-TR" sz="2800" dirty="0" smtClean="0">
                <a:solidFill>
                  <a:prstClr val="black"/>
                </a:solidFill>
              </a:rPr>
              <a:t>sıcaklık oldukça </a:t>
            </a:r>
            <a:r>
              <a:rPr lang="tr-TR" sz="2800" dirty="0">
                <a:solidFill>
                  <a:prstClr val="black"/>
                </a:solidFill>
              </a:rPr>
              <a:t>düşüktür (-2 ile 5 </a:t>
            </a:r>
            <a:r>
              <a:rPr lang="tr-TR" sz="2800" baseline="30000" dirty="0" err="1">
                <a:solidFill>
                  <a:prstClr val="black"/>
                </a:solidFill>
              </a:rPr>
              <a:t>o</a:t>
            </a:r>
            <a:r>
              <a:rPr lang="tr-TR" sz="2800" dirty="0" err="1">
                <a:solidFill>
                  <a:prstClr val="black"/>
                </a:solidFill>
              </a:rPr>
              <a:t>C</a:t>
            </a:r>
            <a:r>
              <a:rPr lang="tr-TR" sz="2800" dirty="0">
                <a:solidFill>
                  <a:prstClr val="black"/>
                </a:solidFill>
              </a:rPr>
              <a:t>). Mısır ve </a:t>
            </a:r>
            <a:r>
              <a:rPr lang="tr-TR" sz="2800" dirty="0" smtClean="0">
                <a:solidFill>
                  <a:prstClr val="black"/>
                </a:solidFill>
              </a:rPr>
              <a:t>kakao </a:t>
            </a:r>
            <a:r>
              <a:rPr lang="tr-TR" sz="2800" dirty="0">
                <a:solidFill>
                  <a:prstClr val="black"/>
                </a:solidFill>
              </a:rPr>
              <a:t>bitkileri için ise oldukça </a:t>
            </a:r>
            <a:r>
              <a:rPr lang="tr-TR" sz="2800" dirty="0" smtClean="0">
                <a:solidFill>
                  <a:prstClr val="black"/>
                </a:solidFill>
              </a:rPr>
              <a:t>yüksektir</a:t>
            </a:r>
            <a:r>
              <a:rPr lang="tr-TR" sz="28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2079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44749" y="400547"/>
            <a:ext cx="111868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/>
            <a:r>
              <a:rPr lang="tr-TR" sz="2400" dirty="0">
                <a:solidFill>
                  <a:srgbClr val="386703"/>
                </a:solidFill>
              </a:rPr>
              <a:t>c: </a:t>
            </a:r>
            <a:r>
              <a:rPr lang="tr-TR" sz="2400" dirty="0" err="1">
                <a:solidFill>
                  <a:srgbClr val="386703"/>
                </a:solidFill>
              </a:rPr>
              <a:t>Mikroterm</a:t>
            </a:r>
            <a:r>
              <a:rPr lang="tr-TR" sz="2400" dirty="0">
                <a:solidFill>
                  <a:srgbClr val="386703"/>
                </a:solidFill>
              </a:rPr>
              <a:t> Bitkiler</a:t>
            </a:r>
          </a:p>
          <a:p>
            <a:pPr algn="just" latinLnBrk="1"/>
            <a:endParaRPr lang="tr-TR" sz="2400" dirty="0">
              <a:solidFill>
                <a:prstClr val="black"/>
              </a:solidFill>
            </a:endParaRPr>
          </a:p>
          <a:p>
            <a:pPr algn="just" latinLnBrk="1"/>
            <a:r>
              <a:rPr lang="tr-TR" sz="2400" dirty="0">
                <a:solidFill>
                  <a:prstClr val="black"/>
                </a:solidFill>
              </a:rPr>
              <a:t>Bu gruptaki bitkiler düşük sıcaklığa (0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’ den aşağı olan) gereksinim duyarlar. Bunlar özellikle bazı alglerdir. Örneğin </a:t>
            </a:r>
            <a:r>
              <a:rPr lang="tr-TR" sz="2400" dirty="0" err="1">
                <a:solidFill>
                  <a:prstClr val="black"/>
                </a:solidFill>
              </a:rPr>
              <a:t>Chlamydomonas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nivalis</a:t>
            </a:r>
            <a:r>
              <a:rPr lang="tr-TR" sz="2400" dirty="0">
                <a:solidFill>
                  <a:prstClr val="black"/>
                </a:solidFill>
              </a:rPr>
              <a:t> gibi; bu bitkiler yüksek yerlerde kar üzerinde kırmızı renkte tabakalar meydana getirirler. Diğer bir kısmı ise Alp’ </a:t>
            </a:r>
            <a:r>
              <a:rPr lang="tr-TR" sz="2400" dirty="0" err="1">
                <a:solidFill>
                  <a:prstClr val="black"/>
                </a:solidFill>
              </a:rPr>
              <a:t>lerde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smtClean="0">
                <a:solidFill>
                  <a:prstClr val="black"/>
                </a:solidFill>
              </a:rPr>
              <a:t>gelişir</a:t>
            </a:r>
            <a:r>
              <a:rPr lang="tr-TR" sz="2400" dirty="0">
                <a:solidFill>
                  <a:prstClr val="black"/>
                </a:solidFill>
              </a:rPr>
              <a:t>. Buna göre sıcaklık 10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’ </a:t>
            </a:r>
            <a:r>
              <a:rPr lang="tr-TR" sz="2400" dirty="0" err="1">
                <a:solidFill>
                  <a:prstClr val="black"/>
                </a:solidFill>
              </a:rPr>
              <a:t>nin</a:t>
            </a:r>
            <a:r>
              <a:rPr lang="tr-TR" sz="2400" dirty="0">
                <a:solidFill>
                  <a:prstClr val="black"/>
                </a:solidFill>
              </a:rPr>
              <a:t> altına düştüğünde   gelişme gösterirler hücreler olgunlaşır.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 latinLnBrk="1"/>
            <a:endParaRPr lang="tr-TR" sz="2400" dirty="0">
              <a:solidFill>
                <a:prstClr val="black"/>
              </a:solidFill>
            </a:endParaRPr>
          </a:p>
          <a:p>
            <a:pPr algn="just" latinLnBrk="1"/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544749" y="3204901"/>
            <a:ext cx="6469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386703"/>
                </a:solidFill>
              </a:rPr>
              <a:t>d. </a:t>
            </a:r>
            <a:r>
              <a:rPr lang="tr-TR" sz="2400" dirty="0" err="1">
                <a:solidFill>
                  <a:srgbClr val="386703"/>
                </a:solidFill>
              </a:rPr>
              <a:t>Hekistoterm</a:t>
            </a:r>
            <a:r>
              <a:rPr lang="tr-TR" sz="2400" dirty="0">
                <a:solidFill>
                  <a:srgbClr val="386703"/>
                </a:solidFill>
              </a:rPr>
              <a:t> bitkiler</a:t>
            </a:r>
          </a:p>
          <a:p>
            <a:endParaRPr lang="tr-TR" sz="2400" dirty="0"/>
          </a:p>
          <a:p>
            <a:r>
              <a:rPr lang="tr-TR" sz="2400" dirty="0"/>
              <a:t>Kardelen, Doğu ladini, sarıçam</a:t>
            </a:r>
          </a:p>
        </p:txBody>
      </p:sp>
    </p:spTree>
    <p:extLst>
      <p:ext uri="{BB962C8B-B14F-4D97-AF65-F5344CB8AC3E}">
        <p14:creationId xmlns:p14="http://schemas.microsoft.com/office/powerpoint/2010/main" val="1631266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05837" y="764705"/>
            <a:ext cx="114591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tr-TR" sz="2400" dirty="0">
                <a:solidFill>
                  <a:srgbClr val="386703"/>
                </a:solidFill>
              </a:rPr>
              <a:t>Ekstrem Sıcaklıklar</a:t>
            </a:r>
          </a:p>
          <a:p>
            <a:pPr algn="just" latinLnBrk="1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Aktif bir  yaşam için sıcaklık sınırları oldukça dar olup genellikle 5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ile 35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 arasında değişir. Ancak bazı istisnaları bu arada belirtmek gerekir. Bazı </a:t>
            </a:r>
            <a:r>
              <a:rPr lang="tr-TR" sz="2400" dirty="0" err="1">
                <a:solidFill>
                  <a:prstClr val="black"/>
                </a:solidFill>
              </a:rPr>
              <a:t>koniferler</a:t>
            </a:r>
            <a:r>
              <a:rPr lang="tr-TR" sz="2400" dirty="0">
                <a:solidFill>
                  <a:prstClr val="black"/>
                </a:solidFill>
              </a:rPr>
              <a:t> (kozalaklı bitkiler) </a:t>
            </a:r>
            <a:r>
              <a:rPr lang="tr-TR" sz="2400" dirty="0" smtClean="0">
                <a:solidFill>
                  <a:prstClr val="black"/>
                </a:solidFill>
              </a:rPr>
              <a:t>          65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’ a kadar yaşayabilirler. Likenler -20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’ a kadar fotosentez yapabilirler.</a:t>
            </a:r>
          </a:p>
          <a:p>
            <a:pPr algn="just" latinLnBrk="1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Uyku halinde olan bir çok bitkide daha yüksek olabilir. Örneğin sporlar kuru bir ortamda </a:t>
            </a:r>
            <a:r>
              <a:rPr lang="tr-TR" sz="2400" dirty="0" smtClean="0">
                <a:solidFill>
                  <a:prstClr val="black"/>
                </a:solidFill>
              </a:rPr>
              <a:t>      100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– 125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’ ye kadar dayanabilirler. Bazı tohumların nemli hava ile sıcaklığın düşürülmesi halinde (-191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)  çimlenme yeteneklerini kaybetmedikleri görülmüştür.</a:t>
            </a:r>
          </a:p>
          <a:p>
            <a:pPr algn="just" latinLnBrk="1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90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642025" y="1078002"/>
            <a:ext cx="112062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/>
            <a:r>
              <a:rPr lang="tr-TR" sz="2800" dirty="0">
                <a:solidFill>
                  <a:prstClr val="black"/>
                </a:solidFill>
              </a:rPr>
              <a:t>Isı daima, sıcaklığı yani ortalama molekül enerjisi yüksek olan cisimden, </a:t>
            </a:r>
            <a:r>
              <a:rPr lang="tr-TR" sz="2800" dirty="0" smtClean="0">
                <a:solidFill>
                  <a:prstClr val="black"/>
                </a:solidFill>
              </a:rPr>
              <a:t>       düşük </a:t>
            </a:r>
            <a:r>
              <a:rPr lang="tr-TR" sz="2800" dirty="0">
                <a:solidFill>
                  <a:prstClr val="black"/>
                </a:solidFill>
              </a:rPr>
              <a:t>olana doğru akar; bu olay eşitlik sağlanıncaya devam eder.</a:t>
            </a:r>
          </a:p>
          <a:p>
            <a:pPr algn="just" latinLnBrk="1"/>
            <a:endParaRPr lang="tr-TR" sz="2800" dirty="0">
              <a:solidFill>
                <a:prstClr val="black"/>
              </a:solidFill>
            </a:endParaRPr>
          </a:p>
          <a:p>
            <a:pPr algn="just" latinLnBrk="1"/>
            <a:r>
              <a:rPr lang="tr-TR" sz="2800" u="sng" dirty="0">
                <a:solidFill>
                  <a:srgbClr val="386703"/>
                </a:solidFill>
              </a:rPr>
              <a:t>Isı, </a:t>
            </a:r>
            <a:r>
              <a:rPr lang="tr-TR" sz="2800" u="sng" dirty="0">
                <a:solidFill>
                  <a:prstClr val="black"/>
                </a:solidFill>
              </a:rPr>
              <a:t>cisimlerde mevcut potansiyel güç kuvvet, </a:t>
            </a:r>
            <a:r>
              <a:rPr lang="tr-TR" sz="2800" u="sng" dirty="0">
                <a:solidFill>
                  <a:srgbClr val="386703"/>
                </a:solidFill>
              </a:rPr>
              <a:t>sıcaklık</a:t>
            </a:r>
            <a:r>
              <a:rPr lang="tr-TR" sz="2800" u="sng" dirty="0">
                <a:solidFill>
                  <a:prstClr val="black"/>
                </a:solidFill>
              </a:rPr>
              <a:t> ise  bu değerin kinetik olarak dışarı çıkmış şekli veya o gücün etkisidir.</a:t>
            </a:r>
          </a:p>
        </p:txBody>
      </p:sp>
    </p:spTree>
    <p:extLst>
      <p:ext uri="{BB962C8B-B14F-4D97-AF65-F5344CB8AC3E}">
        <p14:creationId xmlns:p14="http://schemas.microsoft.com/office/powerpoint/2010/main" val="4734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86383" y="620689"/>
            <a:ext cx="113035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tr-TR" sz="2400" dirty="0">
                <a:solidFill>
                  <a:srgbClr val="386703"/>
                </a:solidFill>
              </a:rPr>
              <a:t>Isı </a:t>
            </a:r>
            <a:r>
              <a:rPr lang="tr-TR" sz="2400" dirty="0" err="1">
                <a:solidFill>
                  <a:srgbClr val="386703"/>
                </a:solidFill>
              </a:rPr>
              <a:t>Taşınımı</a:t>
            </a:r>
            <a:endParaRPr lang="tr-TR" sz="2400" dirty="0">
              <a:solidFill>
                <a:srgbClr val="386703"/>
              </a:solidFill>
            </a:endParaRPr>
          </a:p>
          <a:p>
            <a:pPr algn="just" latinLnBrk="1">
              <a:defRPr/>
            </a:pPr>
            <a:r>
              <a:rPr lang="tr-TR" altLang="tr-TR" sz="2400" dirty="0">
                <a:solidFill>
                  <a:srgbClr val="386703"/>
                </a:solidFill>
              </a:rPr>
              <a:t>Radyasyon (ışın yayma):</a:t>
            </a:r>
            <a:r>
              <a:rPr lang="tr-TR" altLang="tr-TR" sz="2400" b="1" dirty="0">
                <a:solidFill>
                  <a:srgbClr val="9BBB59">
                    <a:lumMod val="75000"/>
                  </a:srgbClr>
                </a:solidFill>
              </a:rPr>
              <a:t> </a:t>
            </a:r>
            <a:r>
              <a:rPr lang="tr-TR" altLang="tr-TR" sz="2400" dirty="0">
                <a:solidFill>
                  <a:prstClr val="black"/>
                </a:solidFill>
              </a:rPr>
              <a:t>Sıcaklığı yüksek olan güneş ya da güneş  tarafından sıcaklığı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   yükseltilen </a:t>
            </a:r>
            <a:r>
              <a:rPr lang="tr-TR" altLang="tr-TR" sz="2400" dirty="0">
                <a:solidFill>
                  <a:prstClr val="black"/>
                </a:solidFill>
              </a:rPr>
              <a:t>bütün maddeler çevreye </a:t>
            </a:r>
            <a:r>
              <a:rPr lang="tr-TR" altLang="tr-TR" sz="2400" dirty="0" smtClean="0">
                <a:solidFill>
                  <a:prstClr val="black"/>
                </a:solidFill>
              </a:rPr>
              <a:t>ısı </a:t>
            </a:r>
            <a:r>
              <a:rPr lang="tr-TR" altLang="tr-TR" sz="2400" dirty="0">
                <a:solidFill>
                  <a:prstClr val="black"/>
                </a:solidFill>
              </a:rPr>
              <a:t>yaymaktadır. Bu olaya radyasyon denmektedir.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Yeryüzüne </a:t>
            </a:r>
            <a:r>
              <a:rPr lang="tr-TR" altLang="tr-TR" sz="2400" dirty="0">
                <a:solidFill>
                  <a:prstClr val="black"/>
                </a:solidFill>
              </a:rPr>
              <a:t>ulaşan ışınlardan uzun dalga boyunda olanlar yansımaktadır ve atmosfer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   içerisinde </a:t>
            </a:r>
            <a:r>
              <a:rPr lang="tr-TR" altLang="tr-TR" sz="2400" dirty="0">
                <a:solidFill>
                  <a:prstClr val="black"/>
                </a:solidFill>
              </a:rPr>
              <a:t>bulunan su buharı ve katı parçacıklar tarafında tutularak atmosferin ısısını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  arttırır</a:t>
            </a:r>
            <a:r>
              <a:rPr lang="tr-TR" altLang="tr-TR" sz="2400" dirty="0">
                <a:solidFill>
                  <a:prstClr val="black"/>
                </a:solidFill>
              </a:rPr>
              <a:t>.</a:t>
            </a:r>
          </a:p>
          <a:p>
            <a:pPr algn="just" latinLnBrk="1">
              <a:defRPr/>
            </a:pPr>
            <a:endParaRPr lang="tr-TR" altLang="tr-TR" sz="2400" dirty="0">
              <a:solidFill>
                <a:prstClr val="black"/>
              </a:solidFill>
            </a:endParaRPr>
          </a:p>
          <a:p>
            <a:pPr algn="just" latinLnBrk="1">
              <a:defRPr/>
            </a:pPr>
            <a:r>
              <a:rPr lang="tr-TR" altLang="tr-TR" sz="2400" dirty="0" err="1">
                <a:solidFill>
                  <a:srgbClr val="386703"/>
                </a:solidFill>
              </a:rPr>
              <a:t>Kondüksiyon</a:t>
            </a:r>
            <a:r>
              <a:rPr lang="tr-TR" altLang="tr-TR" sz="2400" dirty="0">
                <a:solidFill>
                  <a:srgbClr val="386703"/>
                </a:solidFill>
              </a:rPr>
              <a:t> (Isı geçirme)  :</a:t>
            </a:r>
            <a:r>
              <a:rPr lang="tr-TR" altLang="tr-TR" sz="2400" dirty="0">
                <a:solidFill>
                  <a:prstClr val="black"/>
                </a:solidFill>
              </a:rPr>
              <a:t>  Işın yayılımı ile toprak moleküllerinin titreşimi artarak ısı,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toprağın </a:t>
            </a:r>
            <a:r>
              <a:rPr lang="tr-TR" altLang="tr-TR" sz="2400" dirty="0">
                <a:solidFill>
                  <a:prstClr val="black"/>
                </a:solidFill>
              </a:rPr>
              <a:t>alt katmanlarına ve toprak yüzeyine yakın hava katlarına geçmesi olarak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        tanımlanmaktadır</a:t>
            </a:r>
            <a:r>
              <a:rPr lang="tr-TR" altLang="tr-TR" sz="2400" dirty="0">
                <a:solidFill>
                  <a:prstClr val="black"/>
                </a:solidFill>
              </a:rPr>
              <a:t>. </a:t>
            </a:r>
          </a:p>
          <a:p>
            <a:pPr algn="just" latinLnBrk="1">
              <a:defRPr/>
            </a:pPr>
            <a:endParaRPr lang="tr-TR" altLang="tr-TR" sz="2400" dirty="0">
              <a:solidFill>
                <a:prstClr val="black"/>
              </a:solidFill>
            </a:endParaRPr>
          </a:p>
          <a:p>
            <a:pPr algn="just" latinLnBrk="1">
              <a:defRPr/>
            </a:pPr>
            <a:r>
              <a:rPr lang="tr-TR" altLang="tr-TR" sz="2400" dirty="0">
                <a:solidFill>
                  <a:srgbClr val="386703"/>
                </a:solidFill>
              </a:rPr>
              <a:t>Konveksiyon (Isı Taşıma)    </a:t>
            </a:r>
            <a:r>
              <a:rPr lang="tr-TR" altLang="tr-TR" sz="2400" dirty="0">
                <a:solidFill>
                  <a:prstClr val="black"/>
                </a:solidFill>
              </a:rPr>
              <a:t>: Sıcaklığı artan ve yoğunluğu azalan    hava yukarı doğru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      hareket </a:t>
            </a:r>
            <a:r>
              <a:rPr lang="tr-TR" altLang="tr-TR" sz="2400" dirty="0">
                <a:solidFill>
                  <a:prstClr val="black"/>
                </a:solidFill>
              </a:rPr>
              <a:t>ederken. Bunun tam tersi olarak </a:t>
            </a:r>
            <a:r>
              <a:rPr lang="tr-TR" altLang="tr-TR" sz="2400" dirty="0" smtClean="0">
                <a:solidFill>
                  <a:prstClr val="black"/>
                </a:solidFill>
              </a:rPr>
              <a:t>sıcaklığı </a:t>
            </a:r>
            <a:r>
              <a:rPr lang="tr-TR" altLang="tr-TR" sz="2400" dirty="0">
                <a:solidFill>
                  <a:prstClr val="black"/>
                </a:solidFill>
              </a:rPr>
              <a:t>azalan ve yoğunluğu artan hava ise </a:t>
            </a:r>
            <a:r>
              <a:rPr lang="tr-TR" altLang="tr-TR" sz="2400" dirty="0" smtClean="0">
                <a:solidFill>
                  <a:prstClr val="black"/>
                </a:solidFill>
              </a:rPr>
              <a:t>         aşağıya </a:t>
            </a:r>
            <a:r>
              <a:rPr lang="tr-TR" altLang="tr-TR" sz="2400" dirty="0">
                <a:solidFill>
                  <a:prstClr val="black"/>
                </a:solidFill>
              </a:rPr>
              <a:t>doğru hareket etmektedir. Bu şekilde ısının hareket etmesine </a:t>
            </a:r>
            <a:r>
              <a:rPr lang="tr-TR" altLang="tr-TR" sz="2400" dirty="0" smtClean="0">
                <a:solidFill>
                  <a:prstClr val="black"/>
                </a:solidFill>
              </a:rPr>
              <a:t>taşınması                       konveksiyon </a:t>
            </a:r>
            <a:r>
              <a:rPr lang="tr-TR" altLang="tr-TR" sz="2400" dirty="0">
                <a:solidFill>
                  <a:prstClr val="black"/>
                </a:solidFill>
              </a:rPr>
              <a:t>olarak hesaplanır.</a:t>
            </a:r>
            <a:endParaRPr lang="tr-TR" sz="2400" dirty="0">
              <a:solidFill>
                <a:srgbClr val="3867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0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971592024"/>
              </p:ext>
            </p:extLst>
          </p:nvPr>
        </p:nvGraphicFramePr>
        <p:xfrm>
          <a:off x="1147864" y="980727"/>
          <a:ext cx="9304112" cy="5108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478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80935" y="620688"/>
            <a:ext cx="1124517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tr-TR" sz="2400" b="1" dirty="0">
                <a:solidFill>
                  <a:srgbClr val="386703"/>
                </a:solidFill>
              </a:rPr>
              <a:t>1.1. Optimum sıcaklık </a:t>
            </a:r>
          </a:p>
          <a:p>
            <a:pPr algn="just" latinLnBrk="1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Bitkilerin temel fizyolojik yaşam olayları üzerine en etkili iklim   faktörü sıcaklıktır. Daha </a:t>
            </a:r>
            <a:r>
              <a:rPr lang="tr-TR" sz="2400" dirty="0" smtClean="0">
                <a:solidFill>
                  <a:prstClr val="black"/>
                </a:solidFill>
              </a:rPr>
              <a:t>    düşük </a:t>
            </a:r>
            <a:r>
              <a:rPr lang="tr-TR" sz="2400" dirty="0">
                <a:solidFill>
                  <a:prstClr val="black"/>
                </a:solidFill>
              </a:rPr>
              <a:t>ve daha yüksek sıcaklıklarda </a:t>
            </a:r>
            <a:r>
              <a:rPr lang="tr-TR" sz="2400" dirty="0" smtClean="0">
                <a:solidFill>
                  <a:prstClr val="black"/>
                </a:solidFill>
              </a:rPr>
              <a:t>gelişmelerini </a:t>
            </a:r>
            <a:r>
              <a:rPr lang="tr-TR" sz="2400" dirty="0">
                <a:solidFill>
                  <a:prstClr val="black"/>
                </a:solidFill>
              </a:rPr>
              <a:t>sürdürebilen bitkiler bulunmasına </a:t>
            </a:r>
            <a:r>
              <a:rPr lang="tr-TR" sz="2400" dirty="0" smtClean="0">
                <a:solidFill>
                  <a:prstClr val="black"/>
                </a:solidFill>
              </a:rPr>
              <a:t>           rağmen, </a:t>
            </a:r>
            <a:r>
              <a:rPr lang="tr-TR" sz="2400" dirty="0">
                <a:solidFill>
                  <a:prstClr val="black"/>
                </a:solidFill>
              </a:rPr>
              <a:t>genellikle bu sınır 5-35 </a:t>
            </a:r>
            <a:r>
              <a:rPr lang="tr-TR" sz="2400" baseline="30000" dirty="0" err="1">
                <a:solidFill>
                  <a:prstClr val="black"/>
                </a:solidFill>
              </a:rPr>
              <a:t>o</a:t>
            </a:r>
            <a:r>
              <a:rPr lang="tr-TR" sz="2400" dirty="0" err="1">
                <a:solidFill>
                  <a:prstClr val="black"/>
                </a:solidFill>
              </a:rPr>
              <a:t>C</a:t>
            </a:r>
            <a:r>
              <a:rPr lang="tr-TR" sz="2400" dirty="0">
                <a:solidFill>
                  <a:prstClr val="black"/>
                </a:solidFill>
              </a:rPr>
              <a:t> arasında değişmektedir. Tüm bitkisel üretim alanlarında amaç en yüksek verim ve kaliteyi sağlayacak </a:t>
            </a:r>
            <a:r>
              <a:rPr lang="tr-TR" sz="2400" dirty="0">
                <a:solidFill>
                  <a:srgbClr val="386703"/>
                </a:solidFill>
              </a:rPr>
              <a:t>optimum bir sıcaklık rejimi</a:t>
            </a:r>
            <a:r>
              <a:rPr lang="tr-TR" sz="2400" dirty="0">
                <a:solidFill>
                  <a:prstClr val="black"/>
                </a:solidFill>
              </a:rPr>
              <a:t> sağlanmalıdır. Bu optimum sıcaklık   sınırı yada eşiği, bitki tür ve çeşitlerine göre değiştiği gibi,         </a:t>
            </a:r>
            <a:r>
              <a:rPr lang="tr-TR" sz="2400" dirty="0" smtClean="0">
                <a:solidFill>
                  <a:prstClr val="black"/>
                </a:solidFill>
              </a:rPr>
              <a:t>            bitkilerin </a:t>
            </a:r>
            <a:r>
              <a:rPr lang="tr-TR" sz="2400" dirty="0">
                <a:solidFill>
                  <a:prstClr val="black"/>
                </a:solidFill>
              </a:rPr>
              <a:t>içinde bulunduğu gelişme devrelerine bağlı </a:t>
            </a:r>
            <a:r>
              <a:rPr lang="tr-TR" sz="2400" dirty="0" smtClean="0">
                <a:solidFill>
                  <a:prstClr val="black"/>
                </a:solidFill>
              </a:rPr>
              <a:t>olarak </a:t>
            </a:r>
            <a:r>
              <a:rPr lang="tr-TR" sz="2400" dirty="0">
                <a:solidFill>
                  <a:prstClr val="black"/>
                </a:solidFill>
              </a:rPr>
              <a:t>değişmektedir.  </a:t>
            </a:r>
          </a:p>
          <a:p>
            <a:pPr latinLnBrk="1"/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18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763</Words>
  <Application>Microsoft Office PowerPoint</Application>
  <PresentationFormat>Geniş ekran</PresentationFormat>
  <Paragraphs>56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7</cp:revision>
  <dcterms:created xsi:type="dcterms:W3CDTF">2018-04-03T12:33:05Z</dcterms:created>
  <dcterms:modified xsi:type="dcterms:W3CDTF">2018-06-20T07:59:17Z</dcterms:modified>
</cp:coreProperties>
</file>