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3" r:id="rId9"/>
    <p:sldId id="264" r:id="rId10"/>
    <p:sldId id="265" r:id="rId11"/>
    <p:sldId id="267" r:id="rId12"/>
    <p:sldId id="266" r:id="rId13"/>
    <p:sldId id="270" r:id="rId14"/>
    <p:sldId id="275" r:id="rId15"/>
    <p:sldId id="271" r:id="rId16"/>
    <p:sldId id="268" r:id="rId17"/>
    <p:sldId id="269" r:id="rId18"/>
    <p:sldId id="288" r:id="rId19"/>
    <p:sldId id="272" r:id="rId20"/>
    <p:sldId id="273" r:id="rId21"/>
    <p:sldId id="274" r:id="rId22"/>
    <p:sldId id="276" r:id="rId23"/>
    <p:sldId id="278" r:id="rId24"/>
    <p:sldId id="279" r:id="rId25"/>
    <p:sldId id="277" r:id="rId26"/>
    <p:sldId id="280" r:id="rId27"/>
    <p:sldId id="281" r:id="rId28"/>
    <p:sldId id="282" r:id="rId29"/>
    <p:sldId id="283" r:id="rId30"/>
    <p:sldId id="284"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271A50C-F9D1-4FD2-9B33-E9359384947C}" type="datetimeFigureOut">
              <a:rPr lang="tr-TR" smtClean="0"/>
              <a:pPr/>
              <a:t>22.03.2017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1CEA8B-6282-4361-B98E-588B9CDF155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1A50C-F9D1-4FD2-9B33-E9359384947C}" type="datetimeFigureOut">
              <a:rPr lang="tr-TR" smtClean="0"/>
              <a:pPr/>
              <a:t>22.03.2017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CEA8B-6282-4361-B98E-588B9CDF155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hPV3_PXvQn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XKWezBmOa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a:t>Sondaj Matkapları</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KORUMA BORULARI (</a:t>
            </a:r>
            <a:r>
              <a:rPr lang="tr-TR" dirty="0" err="1"/>
              <a:t>Casing</a:t>
            </a:r>
            <a:r>
              <a:rPr lang="tr-TR" dirty="0"/>
              <a:t>)</a:t>
            </a:r>
          </a:p>
        </p:txBody>
      </p:sp>
      <p:sp>
        <p:nvSpPr>
          <p:cNvPr id="3" name="2 İçerik Yer Tutucusu"/>
          <p:cNvSpPr>
            <a:spLocks noGrp="1"/>
          </p:cNvSpPr>
          <p:nvPr>
            <p:ph idx="1"/>
          </p:nvPr>
        </p:nvSpPr>
        <p:spPr/>
        <p:txBody>
          <a:bodyPr>
            <a:normAutofit fontScale="77500" lnSpcReduction="20000"/>
          </a:bodyPr>
          <a:lstStyle/>
          <a:p>
            <a:pPr algn="just"/>
            <a:r>
              <a:rPr lang="tr-TR" dirty="0">
                <a:latin typeface="Times New Roman TR" pitchFamily="18" charset="0"/>
                <a:cs typeface="Times New Roman TR" pitchFamily="18" charset="0"/>
              </a:rPr>
              <a:t>Sondaj sırasında ve sondajın bitiminde kuyuya </a:t>
            </a:r>
            <a:r>
              <a:rPr lang="tr-TR" dirty="0" smtClean="0">
                <a:latin typeface="Times New Roman TR" pitchFamily="18" charset="0"/>
                <a:cs typeface="Times New Roman TR" pitchFamily="18" charset="0"/>
              </a:rPr>
              <a:t>çelik </a:t>
            </a:r>
            <a:r>
              <a:rPr lang="nn-NO" dirty="0" smtClean="0">
                <a:latin typeface="Times New Roman TR" pitchFamily="18" charset="0"/>
                <a:cs typeface="Times New Roman TR" pitchFamily="18" charset="0"/>
              </a:rPr>
              <a:t>borulardan </a:t>
            </a:r>
            <a:r>
              <a:rPr lang="nn-NO" dirty="0">
                <a:latin typeface="Times New Roman TR" pitchFamily="18" charset="0"/>
                <a:cs typeface="Times New Roman TR" pitchFamily="18" charset="0"/>
              </a:rPr>
              <a:t>oluşan birtakım diziler indirilir. Bunlara </a:t>
            </a:r>
            <a:r>
              <a:rPr lang="nn-NO" dirty="0" smtClean="0">
                <a:latin typeface="Times New Roman TR" pitchFamily="18" charset="0"/>
                <a:cs typeface="Times New Roman TR" pitchFamily="18" charset="0"/>
              </a:rPr>
              <a:t>koruma</a:t>
            </a:r>
            <a:r>
              <a:rPr lang="tr-TR" dirty="0" smtClean="0">
                <a:latin typeface="Times New Roman TR" pitchFamily="18" charset="0"/>
                <a:cs typeface="Times New Roman TR" pitchFamily="18" charset="0"/>
              </a:rPr>
              <a:t> boruları </a:t>
            </a:r>
            <a:r>
              <a:rPr lang="tr-TR" dirty="0">
                <a:latin typeface="Times New Roman TR" pitchFamily="18" charset="0"/>
                <a:cs typeface="Times New Roman TR" pitchFamily="18" charset="0"/>
              </a:rPr>
              <a:t>denir.</a:t>
            </a:r>
          </a:p>
          <a:p>
            <a:pPr algn="just"/>
            <a:r>
              <a:rPr lang="tr-TR" dirty="0">
                <a:latin typeface="Times New Roman TR" pitchFamily="18" charset="0"/>
                <a:cs typeface="Times New Roman TR" pitchFamily="18" charset="0"/>
              </a:rPr>
              <a:t>• Bu borular, içerisinden sondaj gereçlerinin </a:t>
            </a:r>
            <a:r>
              <a:rPr lang="tr-TR" dirty="0" smtClean="0">
                <a:latin typeface="Times New Roman TR" pitchFamily="18" charset="0"/>
                <a:cs typeface="Times New Roman TR" pitchFamily="18" charset="0"/>
              </a:rPr>
              <a:t>geçebileceği genişlikte seçilmelidirler</a:t>
            </a:r>
            <a:r>
              <a:rPr lang="tr-TR" dirty="0">
                <a:latin typeface="Times New Roman TR" pitchFamily="18" charset="0"/>
                <a:cs typeface="Times New Roman TR" pitchFamily="18" charset="0"/>
              </a:rPr>
              <a:t>.</a:t>
            </a:r>
          </a:p>
          <a:p>
            <a:pPr algn="just"/>
            <a:r>
              <a:rPr lang="tr-TR" dirty="0">
                <a:latin typeface="Times New Roman TR" pitchFamily="18" charset="0"/>
                <a:cs typeface="Times New Roman TR" pitchFamily="18" charset="0"/>
              </a:rPr>
              <a:t>• Koruma boruları özel çelikten imal edilmiş iki tarafı </a:t>
            </a:r>
            <a:r>
              <a:rPr lang="tr-TR" dirty="0" smtClean="0">
                <a:latin typeface="Times New Roman TR" pitchFamily="18" charset="0"/>
                <a:cs typeface="Times New Roman TR" pitchFamily="18" charset="0"/>
              </a:rPr>
              <a:t>dişli olan </a:t>
            </a:r>
            <a:r>
              <a:rPr lang="tr-TR" dirty="0">
                <a:latin typeface="Times New Roman TR" pitchFamily="18" charset="0"/>
                <a:cs typeface="Times New Roman TR" pitchFamily="18" charset="0"/>
              </a:rPr>
              <a:t>borulardır.</a:t>
            </a:r>
          </a:p>
          <a:p>
            <a:pPr algn="just"/>
            <a:r>
              <a:rPr lang="tr-TR" dirty="0">
                <a:latin typeface="Times New Roman TR" pitchFamily="18" charset="0"/>
                <a:cs typeface="Times New Roman TR" pitchFamily="18" charset="0"/>
              </a:rPr>
              <a:t>• Koruma borularının kuyuya indirilmesinde ilk önce en </a:t>
            </a:r>
            <a:r>
              <a:rPr lang="tr-TR" dirty="0" smtClean="0">
                <a:latin typeface="Times New Roman TR" pitchFamily="18" charset="0"/>
                <a:cs typeface="Times New Roman TR" pitchFamily="18" charset="0"/>
              </a:rPr>
              <a:t>büyük çaptan </a:t>
            </a:r>
            <a:r>
              <a:rPr lang="tr-TR" dirty="0">
                <a:latin typeface="Times New Roman TR" pitchFamily="18" charset="0"/>
                <a:cs typeface="Times New Roman TR" pitchFamily="18" charset="0"/>
              </a:rPr>
              <a:t>başlanır.</a:t>
            </a:r>
          </a:p>
          <a:p>
            <a:pPr algn="just"/>
            <a:r>
              <a:rPr lang="tr-TR" dirty="0">
                <a:latin typeface="Times New Roman TR" pitchFamily="18" charset="0"/>
                <a:cs typeface="Times New Roman TR" pitchFamily="18" charset="0"/>
              </a:rPr>
              <a:t>• Koruma boruları,genel olarak, alüvyonda, kilde, şistte </a:t>
            </a:r>
            <a:r>
              <a:rPr lang="tr-TR" dirty="0" smtClean="0">
                <a:latin typeface="Times New Roman TR" pitchFamily="18" charset="0"/>
                <a:cs typeface="Times New Roman TR" pitchFamily="18" charset="0"/>
              </a:rPr>
              <a:t>ve konglomerada </a:t>
            </a:r>
            <a:r>
              <a:rPr lang="tr-TR" dirty="0">
                <a:latin typeface="Times New Roman TR" pitchFamily="18" charset="0"/>
                <a:cs typeface="Times New Roman TR" pitchFamily="18" charset="0"/>
              </a:rPr>
              <a:t>kullanılır.</a:t>
            </a:r>
          </a:p>
          <a:p>
            <a:pPr algn="just"/>
            <a:r>
              <a:rPr lang="tr-TR" dirty="0">
                <a:latin typeface="Times New Roman TR" pitchFamily="18" charset="0"/>
                <a:cs typeface="Times New Roman TR" pitchFamily="18" charset="0"/>
              </a:rPr>
              <a:t>• Koruma boruları ve matkap çapları birbiri </a:t>
            </a:r>
            <a:r>
              <a:rPr lang="tr-TR" dirty="0" smtClean="0">
                <a:latin typeface="Times New Roman TR" pitchFamily="18" charset="0"/>
                <a:cs typeface="Times New Roman TR" pitchFamily="18" charset="0"/>
              </a:rPr>
              <a:t>içerisinde çalışacak </a:t>
            </a:r>
            <a:r>
              <a:rPr lang="tr-TR" dirty="0">
                <a:latin typeface="Times New Roman TR" pitchFamily="18" charset="0"/>
                <a:cs typeface="Times New Roman TR" pitchFamily="18" charset="0"/>
              </a:rPr>
              <a:t>şekilde kuyuya indirilirler.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899592" y="404664"/>
            <a:ext cx="4392488" cy="577789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620688"/>
            <a:ext cx="7632848" cy="5293757"/>
          </a:xfrm>
          <a:prstGeom prst="rect">
            <a:avLst/>
          </a:prstGeom>
        </p:spPr>
        <p:txBody>
          <a:bodyPr wrap="square">
            <a:spAutoFit/>
          </a:bodyPr>
          <a:lstStyle/>
          <a:p>
            <a:r>
              <a:rPr lang="tr-TR" sz="2000" b="1" dirty="0" smtClean="0">
                <a:solidFill>
                  <a:srgbClr val="FF0000"/>
                </a:solidFill>
              </a:rPr>
              <a:t>Aşağıda verilen nedenlerle kuyuya koruma boruları indirilir.</a:t>
            </a:r>
          </a:p>
          <a:p>
            <a:endParaRPr lang="tr-TR" dirty="0" smtClean="0"/>
          </a:p>
          <a:p>
            <a:r>
              <a:rPr lang="tr-TR" dirty="0" smtClean="0"/>
              <a:t>• </a:t>
            </a:r>
            <a:r>
              <a:rPr lang="tr-TR" sz="2000" dirty="0" smtClean="0">
                <a:latin typeface="Times New Roman TR" pitchFamily="18" charset="0"/>
                <a:cs typeface="Times New Roman TR" pitchFamily="18" charset="0"/>
              </a:rPr>
              <a:t>- Kuyunun göçmesini önlemek.</a:t>
            </a:r>
          </a:p>
          <a:p>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 Yeraltı suyunun kirlenmesini önlemek.</a:t>
            </a:r>
          </a:p>
          <a:p>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 Emniyetli bir çalışma ortamı sağlamak.</a:t>
            </a:r>
          </a:p>
          <a:p>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 Kuyunun eğri açılmasını önlemek.</a:t>
            </a:r>
          </a:p>
          <a:p>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 Çamur kaçaklarını önlemek.</a:t>
            </a:r>
          </a:p>
          <a:p>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 Basınç kontrolü yapmak.</a:t>
            </a:r>
          </a:p>
          <a:p>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 Dizilerin kuyuya kolay indirilip-çıkartılmasını sağlamak.</a:t>
            </a:r>
          </a:p>
          <a:p>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 Derin sondaj yapabilmek.</a:t>
            </a:r>
            <a:endParaRPr lang="tr-TR" sz="2000" dirty="0">
              <a:latin typeface="Times New Roman TR" pitchFamily="18" charset="0"/>
              <a:cs typeface="Times New Roman TR"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solidFill>
                  <a:srgbClr val="FF0000"/>
                </a:solidFill>
              </a:rPr>
              <a:t>Sondaj </a:t>
            </a:r>
            <a:r>
              <a:rPr lang="tr-TR" smtClean="0">
                <a:solidFill>
                  <a:srgbClr val="FF0000"/>
                </a:solidFill>
              </a:rPr>
              <a:t>Sıvıları</a:t>
            </a:r>
            <a:endParaRPr lang="tr-TR" dirty="0">
              <a:solidFill>
                <a:srgbClr val="FF0000"/>
              </a:solidFill>
            </a:endParaRPr>
          </a:p>
        </p:txBody>
      </p:sp>
      <p:sp>
        <p:nvSpPr>
          <p:cNvPr id="3" name="2 İçerik Yer Tutucusu"/>
          <p:cNvSpPr>
            <a:spLocks noGrp="1"/>
          </p:cNvSpPr>
          <p:nvPr>
            <p:ph idx="1"/>
          </p:nvPr>
        </p:nvSpPr>
        <p:spPr/>
        <p:txBody>
          <a:bodyPr>
            <a:normAutofit fontScale="85000" lnSpcReduction="20000"/>
          </a:bodyPr>
          <a:lstStyle/>
          <a:p>
            <a:r>
              <a:rPr lang="tr-TR" dirty="0" smtClean="0"/>
              <a:t>Döner sondaj yöntemiyle çalışırken kuyuda dolaştırılan sıvılara </a:t>
            </a:r>
            <a:r>
              <a:rPr lang="tr-TR" b="1" dirty="0" smtClean="0"/>
              <a:t>sondaj sıvıları denir.</a:t>
            </a:r>
          </a:p>
          <a:p>
            <a:r>
              <a:rPr lang="tr-TR" dirty="0" smtClean="0"/>
              <a:t>• 1901`</a:t>
            </a:r>
            <a:r>
              <a:rPr lang="tr-TR" dirty="0" err="1" smtClean="0"/>
              <a:t>li</a:t>
            </a:r>
            <a:r>
              <a:rPr lang="tr-TR" dirty="0" smtClean="0"/>
              <a:t> yıllarda döner sondaj yöntemi ile teknolojiye girmişlerdir.</a:t>
            </a:r>
          </a:p>
          <a:p>
            <a:r>
              <a:rPr lang="tr-TR" dirty="0" smtClean="0"/>
              <a:t>• İlk kullanılan sondaj sıvısı su olmuştur.</a:t>
            </a:r>
          </a:p>
          <a:p>
            <a:pPr algn="just"/>
            <a:r>
              <a:rPr lang="tr-TR" dirty="0" smtClean="0"/>
              <a:t>Su </a:t>
            </a:r>
            <a:r>
              <a:rPr lang="tr-TR" dirty="0"/>
              <a:t>kuyusu endüstrisinden kullanılan sondaj sıvıları </a:t>
            </a:r>
            <a:r>
              <a:rPr lang="tr-TR" b="1" dirty="0"/>
              <a:t>su tabanlı ve hava </a:t>
            </a:r>
            <a:r>
              <a:rPr lang="tr-TR" b="1" dirty="0" smtClean="0"/>
              <a:t>tabanlı sistemlerdir.</a:t>
            </a:r>
          </a:p>
          <a:p>
            <a:pPr algn="just"/>
            <a:endParaRPr lang="tr-TR" b="1" dirty="0"/>
          </a:p>
          <a:p>
            <a:pPr algn="just">
              <a:buNone/>
            </a:pPr>
            <a:r>
              <a:rPr lang="tr-TR" dirty="0"/>
              <a:t>• Petrol tabanlı sıvılar yaygın olarak doğal gaz ve petrol sondajlarında kullanılırlar</a:t>
            </a:r>
            <a:r>
              <a:rPr lang="tr-TR" dirty="0" smtClean="0"/>
              <a:t>, su kuyularının </a:t>
            </a:r>
            <a:r>
              <a:rPr lang="tr-TR" dirty="0"/>
              <a:t>açımında kullanılmazlar.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pPr algn="just"/>
            <a:r>
              <a:rPr lang="tr-TR" dirty="0" smtClean="0"/>
              <a:t>Modern anlamda sondaj çamuru 1921 yılında “çamur özelliklerini” kontrol etmek amacıyla farklı katkı maddelerin katılmasıyla elde edilmiştir.</a:t>
            </a:r>
          </a:p>
          <a:p>
            <a:pPr algn="just"/>
            <a:r>
              <a:rPr lang="tr-TR" dirty="0" smtClean="0"/>
              <a:t>• Sondaj sıvılarındaki gelişmelerin çoğu petrol endüstrisinde meydana gelmiş ve daha sonra su kuyuları endüstrisinde uygulanmışlardır.</a:t>
            </a:r>
          </a:p>
          <a:p>
            <a:pPr algn="just"/>
            <a:r>
              <a:rPr lang="tr-TR" dirty="0" smtClean="0"/>
              <a:t>• Günümüzde sondaj sıvı sistemleri </a:t>
            </a:r>
            <a:r>
              <a:rPr lang="tr-TR" dirty="0" err="1" smtClean="0"/>
              <a:t>rotary</a:t>
            </a:r>
            <a:r>
              <a:rPr lang="tr-TR" dirty="0" smtClean="0"/>
              <a:t> metodu ile açılmış derin kuyu delikleri için önemli bir maliyet oluşturmaktadır. Dolayısıyla, sondaj operasyonunun başarısı, </a:t>
            </a:r>
            <a:r>
              <a:rPr lang="tr-TR" dirty="0" err="1" smtClean="0"/>
              <a:t>sondörün</a:t>
            </a:r>
            <a:r>
              <a:rPr lang="tr-TR" dirty="0" smtClean="0"/>
              <a:t> sondaj sıvısının fiziksel özelliklerini kontrol etme kabiliyeti ile belirlenebilir.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SONDAJ SIVILARI</a:t>
            </a:r>
            <a:endParaRPr lang="tr-TR" dirty="0"/>
          </a:p>
        </p:txBody>
      </p:sp>
      <p:sp>
        <p:nvSpPr>
          <p:cNvPr id="3" name="2 İçerik Yer Tutucusu"/>
          <p:cNvSpPr>
            <a:spLocks noGrp="1"/>
          </p:cNvSpPr>
          <p:nvPr>
            <p:ph idx="1"/>
          </p:nvPr>
        </p:nvSpPr>
        <p:spPr/>
        <p:txBody>
          <a:bodyPr>
            <a:normAutofit fontScale="70000" lnSpcReduction="20000"/>
          </a:bodyPr>
          <a:lstStyle/>
          <a:p>
            <a:pPr algn="just">
              <a:buNone/>
            </a:pPr>
            <a:r>
              <a:rPr lang="tr-TR" b="1" dirty="0">
                <a:solidFill>
                  <a:srgbClr val="FF0000"/>
                </a:solidFill>
                <a:latin typeface="Times New Roman TR" pitchFamily="18" charset="0"/>
                <a:cs typeface="Times New Roman TR" pitchFamily="18" charset="0"/>
              </a:rPr>
              <a:t>• Su tabanlı sondaj sıvıları</a:t>
            </a:r>
          </a:p>
          <a:p>
            <a:pPr algn="just"/>
            <a:r>
              <a:rPr lang="tr-TR" dirty="0">
                <a:latin typeface="Times New Roman TR" pitchFamily="18" charset="0"/>
                <a:cs typeface="Times New Roman TR" pitchFamily="18" charset="0"/>
              </a:rPr>
              <a:t>– Temiz su</a:t>
            </a:r>
          </a:p>
          <a:p>
            <a:pPr algn="just"/>
            <a:r>
              <a:rPr lang="tr-TR" dirty="0">
                <a:latin typeface="Times New Roman TR" pitchFamily="18" charset="0"/>
                <a:cs typeface="Times New Roman TR" pitchFamily="18" charset="0"/>
              </a:rPr>
              <a:t>– Kil katkılı </a:t>
            </a:r>
            <a:r>
              <a:rPr lang="tr-TR" dirty="0" smtClean="0">
                <a:latin typeface="Times New Roman TR" pitchFamily="18" charset="0"/>
                <a:cs typeface="Times New Roman TR" pitchFamily="18" charset="0"/>
              </a:rPr>
              <a:t>su (SONDAJ ÇAMURU)</a:t>
            </a:r>
            <a:endParaRPr lang="tr-TR" dirty="0">
              <a:latin typeface="Times New Roman TR" pitchFamily="18" charset="0"/>
              <a:cs typeface="Times New Roman TR" pitchFamily="18" charset="0"/>
            </a:endParaRPr>
          </a:p>
          <a:p>
            <a:pPr algn="just"/>
            <a:r>
              <a:rPr lang="tr-TR" dirty="0">
                <a:latin typeface="Times New Roman TR" pitchFamily="18" charset="0"/>
                <a:cs typeface="Times New Roman TR" pitchFamily="18" charset="0"/>
              </a:rPr>
              <a:t>– Polimer katkılı su</a:t>
            </a:r>
          </a:p>
          <a:p>
            <a:pPr algn="just"/>
            <a:r>
              <a:rPr lang="es-ES" dirty="0">
                <a:latin typeface="Times New Roman TR" pitchFamily="18" charset="0"/>
                <a:cs typeface="Times New Roman TR" pitchFamily="18" charset="0"/>
              </a:rPr>
              <a:t>– Polimer ve kil katkılı su</a:t>
            </a:r>
          </a:p>
          <a:p>
            <a:pPr algn="just">
              <a:buNone/>
            </a:pPr>
            <a:r>
              <a:rPr lang="tr-TR" b="1" dirty="0">
                <a:solidFill>
                  <a:srgbClr val="FF0000"/>
                </a:solidFill>
                <a:latin typeface="Times New Roman TR" pitchFamily="18" charset="0"/>
                <a:cs typeface="Times New Roman TR" pitchFamily="18" charset="0"/>
              </a:rPr>
              <a:t>• Hava tabanlı sondaj sıvıları</a:t>
            </a:r>
          </a:p>
          <a:p>
            <a:pPr algn="just"/>
            <a:r>
              <a:rPr lang="tr-TR" dirty="0">
                <a:latin typeface="Times New Roman TR" pitchFamily="18" charset="0"/>
                <a:cs typeface="Times New Roman TR" pitchFamily="18" charset="0"/>
              </a:rPr>
              <a:t>– Kuru hava</a:t>
            </a:r>
          </a:p>
          <a:p>
            <a:pPr algn="just"/>
            <a:r>
              <a:rPr lang="tr-TR" dirty="0">
                <a:latin typeface="Times New Roman TR" pitchFamily="18" charset="0"/>
                <a:cs typeface="Times New Roman TR" pitchFamily="18" charset="0"/>
              </a:rPr>
              <a:t>– Çise( </a:t>
            </a:r>
            <a:r>
              <a:rPr lang="tr-TR" dirty="0" err="1">
                <a:latin typeface="Times New Roman TR" pitchFamily="18" charset="0"/>
                <a:cs typeface="Times New Roman TR" pitchFamily="18" charset="0"/>
              </a:rPr>
              <a:t>mist</a:t>
            </a:r>
            <a:r>
              <a:rPr lang="tr-TR" dirty="0">
                <a:latin typeface="Times New Roman TR" pitchFamily="18" charset="0"/>
                <a:cs typeface="Times New Roman TR" pitchFamily="18" charset="0"/>
              </a:rPr>
              <a:t>): Hava ile birlikte </a:t>
            </a:r>
            <a:r>
              <a:rPr lang="tr-TR" dirty="0" err="1">
                <a:latin typeface="Times New Roman TR" pitchFamily="18" charset="0"/>
                <a:cs typeface="Times New Roman TR" pitchFamily="18" charset="0"/>
              </a:rPr>
              <a:t>sirküle</a:t>
            </a:r>
            <a:r>
              <a:rPr lang="tr-TR" dirty="0">
                <a:latin typeface="Times New Roman TR" pitchFamily="18" charset="0"/>
                <a:cs typeface="Times New Roman TR" pitchFamily="18" charset="0"/>
              </a:rPr>
              <a:t> eden su </a:t>
            </a:r>
            <a:r>
              <a:rPr lang="tr-TR" dirty="0" smtClean="0">
                <a:latin typeface="Times New Roman TR" pitchFamily="18" charset="0"/>
                <a:cs typeface="Times New Roman TR" pitchFamily="18" charset="0"/>
              </a:rPr>
              <a:t>damladıkları</a:t>
            </a:r>
            <a:endParaRPr lang="tr-TR" dirty="0">
              <a:latin typeface="Times New Roman TR" pitchFamily="18" charset="0"/>
              <a:cs typeface="Times New Roman TR" pitchFamily="18" charset="0"/>
            </a:endParaRPr>
          </a:p>
          <a:p>
            <a:pPr algn="just"/>
            <a:r>
              <a:rPr lang="tr-TR" dirty="0">
                <a:latin typeface="Times New Roman TR" pitchFamily="18" charset="0"/>
                <a:cs typeface="Times New Roman TR" pitchFamily="18" charset="0"/>
              </a:rPr>
              <a:t>– Köpük (</a:t>
            </a:r>
            <a:r>
              <a:rPr lang="tr-TR" dirty="0" err="1">
                <a:latin typeface="Times New Roman TR" pitchFamily="18" charset="0"/>
                <a:cs typeface="Times New Roman TR" pitchFamily="18" charset="0"/>
              </a:rPr>
              <a:t>Foam</a:t>
            </a:r>
            <a:r>
              <a:rPr lang="tr-TR" dirty="0">
                <a:latin typeface="Times New Roman TR" pitchFamily="18" charset="0"/>
                <a:cs typeface="Times New Roman TR" pitchFamily="18" charset="0"/>
              </a:rPr>
              <a:t>): Hava </a:t>
            </a:r>
            <a:r>
              <a:rPr lang="tr-TR" dirty="0" smtClean="0">
                <a:latin typeface="Times New Roman TR" pitchFamily="18" charset="0"/>
                <a:cs typeface="Times New Roman TR" pitchFamily="18" charset="0"/>
              </a:rPr>
              <a:t>baloncukları </a:t>
            </a:r>
            <a:r>
              <a:rPr lang="tr-TR" dirty="0">
                <a:latin typeface="Times New Roman TR" pitchFamily="18" charset="0"/>
                <a:cs typeface="Times New Roman TR" pitchFamily="18" charset="0"/>
              </a:rPr>
              <a:t>köpük </a:t>
            </a:r>
            <a:r>
              <a:rPr lang="tr-TR" dirty="0" err="1">
                <a:latin typeface="Times New Roman TR" pitchFamily="18" charset="0"/>
                <a:cs typeface="Times New Roman TR" pitchFamily="18" charset="0"/>
              </a:rPr>
              <a:t>duraylaştırıcı</a:t>
            </a:r>
            <a:r>
              <a:rPr lang="tr-TR" dirty="0">
                <a:latin typeface="Times New Roman TR" pitchFamily="18" charset="0"/>
                <a:cs typeface="Times New Roman TR" pitchFamily="18" charset="0"/>
              </a:rPr>
              <a:t> </a:t>
            </a:r>
            <a:r>
              <a:rPr lang="tr-TR" dirty="0" err="1" smtClean="0">
                <a:latin typeface="Times New Roman TR" pitchFamily="18" charset="0"/>
                <a:cs typeface="Times New Roman TR" pitchFamily="18" charset="0"/>
              </a:rPr>
              <a:t>surfaktant</a:t>
            </a:r>
            <a:r>
              <a:rPr lang="tr-TR" dirty="0" smtClean="0">
                <a:latin typeface="Times New Roman TR" pitchFamily="18" charset="0"/>
                <a:cs typeface="Times New Roman TR" pitchFamily="18" charset="0"/>
              </a:rPr>
              <a:t>  içeren </a:t>
            </a:r>
            <a:r>
              <a:rPr lang="tr-TR" dirty="0">
                <a:latin typeface="Times New Roman TR" pitchFamily="18" charset="0"/>
                <a:cs typeface="Times New Roman TR" pitchFamily="18" charset="0"/>
              </a:rPr>
              <a:t>bir su filmi tarafından sarılmaktadır.</a:t>
            </a:r>
          </a:p>
          <a:p>
            <a:pPr algn="just"/>
            <a:r>
              <a:rPr lang="tr-TR" dirty="0">
                <a:latin typeface="Times New Roman TR" pitchFamily="18" charset="0"/>
                <a:cs typeface="Times New Roman TR" pitchFamily="18" charset="0"/>
              </a:rPr>
              <a:t>– Katı Köpük (</a:t>
            </a:r>
            <a:r>
              <a:rPr lang="tr-TR" dirty="0" err="1">
                <a:latin typeface="Times New Roman TR" pitchFamily="18" charset="0"/>
                <a:cs typeface="Times New Roman TR" pitchFamily="18" charset="0"/>
              </a:rPr>
              <a:t>stiff</a:t>
            </a:r>
            <a:r>
              <a:rPr lang="tr-TR" dirty="0">
                <a:latin typeface="Times New Roman TR" pitchFamily="18" charset="0"/>
                <a:cs typeface="Times New Roman TR" pitchFamily="18" charset="0"/>
              </a:rPr>
              <a:t> </a:t>
            </a:r>
            <a:r>
              <a:rPr lang="tr-TR" dirty="0" err="1">
                <a:latin typeface="Times New Roman TR" pitchFamily="18" charset="0"/>
                <a:cs typeface="Times New Roman TR" pitchFamily="18" charset="0"/>
              </a:rPr>
              <a:t>foam</a:t>
            </a:r>
            <a:r>
              <a:rPr lang="tr-TR" dirty="0">
                <a:latin typeface="Times New Roman TR" pitchFamily="18" charset="0"/>
                <a:cs typeface="Times New Roman TR" pitchFamily="18" charset="0"/>
              </a:rPr>
              <a:t>): Polimer ve </a:t>
            </a:r>
            <a:r>
              <a:rPr lang="tr-TR" dirty="0" err="1">
                <a:latin typeface="Times New Roman TR" pitchFamily="18" charset="0"/>
                <a:cs typeface="Times New Roman TR" pitchFamily="18" charset="0"/>
              </a:rPr>
              <a:t>bentonit</a:t>
            </a:r>
            <a:r>
              <a:rPr lang="tr-TR" dirty="0">
                <a:latin typeface="Times New Roman TR" pitchFamily="18" charset="0"/>
                <a:cs typeface="Times New Roman TR" pitchFamily="18" charset="0"/>
              </a:rPr>
              <a:t> gibi filim </a:t>
            </a:r>
            <a:r>
              <a:rPr lang="tr-TR" dirty="0" smtClean="0">
                <a:latin typeface="Times New Roman TR" pitchFamily="18" charset="0"/>
                <a:cs typeface="Times New Roman TR" pitchFamily="18" charset="0"/>
              </a:rPr>
              <a:t>güçlendirici malzemeler </a:t>
            </a:r>
            <a:r>
              <a:rPr lang="tr-TR" dirty="0">
                <a:latin typeface="Times New Roman TR" pitchFamily="18" charset="0"/>
                <a:cs typeface="Times New Roman TR" pitchFamily="18" charset="0"/>
              </a:rPr>
              <a:t>içeren </a:t>
            </a:r>
            <a:r>
              <a:rPr lang="tr-TR" dirty="0" smtClean="0">
                <a:latin typeface="Times New Roman TR" pitchFamily="18" charset="0"/>
                <a:cs typeface="Times New Roman TR" pitchFamily="18" charset="0"/>
              </a:rPr>
              <a:t>köpük</a:t>
            </a:r>
          </a:p>
          <a:p>
            <a:pPr algn="just"/>
            <a:r>
              <a:rPr lang="tr-TR" b="1" dirty="0" smtClean="0">
                <a:solidFill>
                  <a:srgbClr val="FF0000"/>
                </a:solidFill>
                <a:latin typeface="Times New Roman TR" pitchFamily="18" charset="0"/>
                <a:cs typeface="Times New Roman TR" pitchFamily="18" charset="0"/>
              </a:rPr>
              <a:t>Petrol tabanlı</a:t>
            </a:r>
            <a:endParaRPr lang="tr-TR" b="1" dirty="0">
              <a:solidFill>
                <a:srgbClr val="FF0000"/>
              </a:solidFill>
              <a:latin typeface="Times New Roman TR" pitchFamily="18" charset="0"/>
              <a:cs typeface="Times New Roman TR" pitchFamily="18" charset="0"/>
            </a:endParaRPr>
          </a:p>
        </p:txBody>
      </p:sp>
      <p:sp>
        <p:nvSpPr>
          <p:cNvPr id="4" name="Dikdörtgen 3"/>
          <p:cNvSpPr/>
          <p:nvPr/>
        </p:nvSpPr>
        <p:spPr>
          <a:xfrm>
            <a:off x="1115616" y="6126163"/>
            <a:ext cx="5976664" cy="369332"/>
          </a:xfrm>
          <a:prstGeom prst="rect">
            <a:avLst/>
          </a:prstGeom>
        </p:spPr>
        <p:txBody>
          <a:bodyPr wrap="square">
            <a:spAutoFit/>
          </a:bodyPr>
          <a:lstStyle/>
          <a:p>
            <a:r>
              <a:rPr lang="tr-TR" dirty="0">
                <a:hlinkClick r:id="rId2"/>
              </a:rPr>
              <a:t>https://www.youtube.com/watch?v=hPV3_PXvQnc</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Sondaj Çamuru</a:t>
            </a:r>
            <a:endParaRPr lang="tr-TR" dirty="0"/>
          </a:p>
        </p:txBody>
      </p:sp>
      <p:sp>
        <p:nvSpPr>
          <p:cNvPr id="3" name="2 İçerik Yer Tutucusu"/>
          <p:cNvSpPr>
            <a:spLocks noGrp="1"/>
          </p:cNvSpPr>
          <p:nvPr>
            <p:ph idx="1"/>
          </p:nvPr>
        </p:nvSpPr>
        <p:spPr/>
        <p:txBody>
          <a:bodyPr/>
          <a:lstStyle/>
          <a:p>
            <a:pPr algn="just"/>
            <a:r>
              <a:rPr lang="tr-TR" dirty="0"/>
              <a:t>Formasyonların su ile delinmesi sırasında oluşabilecek sondaj güçlüklerini ortadan kaldırmak için su, kil, </a:t>
            </a:r>
            <a:r>
              <a:rPr lang="tr-TR" dirty="0" err="1"/>
              <a:t>bentonit</a:t>
            </a:r>
            <a:r>
              <a:rPr lang="tr-TR" dirty="0"/>
              <a:t> ve çeşitli kimyasalların ilave edilmesi ile hazırlanan, yoğunluğu sudan fazla olan ve döner sondaj yöntemi ile çalışılırken kuyuda dolaştırılan çamura “ </a:t>
            </a:r>
            <a:r>
              <a:rPr lang="tr-TR" b="1" dirty="0"/>
              <a:t>Sondaj Çamuru</a:t>
            </a:r>
            <a:r>
              <a:rPr lang="tr-TR" dirty="0"/>
              <a:t>’’ denir.</a:t>
            </a:r>
          </a:p>
          <a:p>
            <a:pPr algn="just"/>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SONDAJ ÇAMURUNUN </a:t>
            </a:r>
            <a:r>
              <a:rPr lang="tr-TR" b="1" dirty="0" smtClean="0"/>
              <a:t>GÖREVLERİ</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 </a:t>
            </a:r>
            <a:r>
              <a:rPr lang="tr-TR" dirty="0"/>
              <a:t>Matkabı </a:t>
            </a:r>
            <a:r>
              <a:rPr lang="tr-TR" dirty="0" smtClean="0"/>
              <a:t>soğutmak</a:t>
            </a:r>
          </a:p>
          <a:p>
            <a:r>
              <a:rPr lang="tr-TR"/>
              <a:t>* Formasyonu yumuşatmak</a:t>
            </a:r>
          </a:p>
          <a:p>
            <a:r>
              <a:rPr lang="tr-TR" smtClean="0"/>
              <a:t>* </a:t>
            </a:r>
            <a:r>
              <a:rPr lang="tr-TR" dirty="0"/>
              <a:t>Matkabın kestiği kırıntıları kuyu dışına atmak suretiyle kuyu ve matkabı </a:t>
            </a:r>
            <a:r>
              <a:rPr lang="tr-TR" dirty="0" smtClean="0"/>
              <a:t>temizlemek</a:t>
            </a:r>
          </a:p>
          <a:p>
            <a:r>
              <a:rPr lang="tr-TR" dirty="0"/>
              <a:t>* Kuyu duvarını sıvamak suretiyle kuyuyu koruma altına almak</a:t>
            </a:r>
          </a:p>
          <a:p>
            <a:r>
              <a:rPr lang="tr-TR" dirty="0" smtClean="0"/>
              <a:t>* </a:t>
            </a:r>
            <a:r>
              <a:rPr lang="tr-TR" dirty="0"/>
              <a:t>Kuyu duvarında oyuklar oluşmasını önlemek</a:t>
            </a:r>
          </a:p>
          <a:p>
            <a:r>
              <a:rPr lang="tr-TR" dirty="0" smtClean="0"/>
              <a:t>* </a:t>
            </a:r>
            <a:r>
              <a:rPr lang="tr-TR" dirty="0"/>
              <a:t>Formasyon basıncını yenmek-önlemek</a:t>
            </a:r>
          </a:p>
          <a:p>
            <a:r>
              <a:rPr lang="tr-TR" dirty="0"/>
              <a:t>* Kullanılan teçhizatı yağlamak </a:t>
            </a:r>
          </a:p>
          <a:p>
            <a:r>
              <a:rPr lang="tr-TR" dirty="0"/>
              <a:t>*Sondaj teçhizatındaki aşınmayı ve paslanmayı azaltmak</a:t>
            </a:r>
          </a:p>
          <a:p>
            <a:r>
              <a:rPr lang="tr-TR" dirty="0"/>
              <a:t>*Takım ve muhafaza borularının hareketini kolaylaştırmak</a:t>
            </a:r>
          </a:p>
          <a:p>
            <a:r>
              <a:rPr lang="tr-TR" dirty="0"/>
              <a:t>*Yüzeye çıkardığı kırıntıların çamur havuzunda çökelmesine imkân tanımak ve bu kırıntılardan jeolojik bilgi edinilmesini sağlamak</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sv-SE" dirty="0" smtClean="0"/>
              <a:t>Sondaj Çamuru yapmakta kullanılan killer</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 Killer, kimyasal yönden </a:t>
            </a:r>
            <a:r>
              <a:rPr lang="tr-TR" dirty="0" err="1" smtClean="0"/>
              <a:t>hidrate</a:t>
            </a:r>
            <a:r>
              <a:rPr lang="tr-TR" dirty="0" smtClean="0"/>
              <a:t> alüminyum silikatlardır, 3 grupta</a:t>
            </a:r>
          </a:p>
          <a:p>
            <a:r>
              <a:rPr lang="tr-TR" dirty="0" smtClean="0"/>
              <a:t>toplanırlar</a:t>
            </a:r>
          </a:p>
          <a:p>
            <a:r>
              <a:rPr lang="tr-TR" dirty="0" smtClean="0"/>
              <a:t>– </a:t>
            </a:r>
            <a:r>
              <a:rPr lang="tr-TR" dirty="0" err="1" smtClean="0"/>
              <a:t>Kaolen</a:t>
            </a:r>
            <a:r>
              <a:rPr lang="tr-TR" dirty="0" smtClean="0"/>
              <a:t> grubu</a:t>
            </a:r>
          </a:p>
          <a:p>
            <a:r>
              <a:rPr lang="tr-TR" dirty="0" smtClean="0"/>
              <a:t>– </a:t>
            </a:r>
            <a:r>
              <a:rPr lang="tr-TR" dirty="0" err="1" smtClean="0"/>
              <a:t>Bentonit</a:t>
            </a:r>
            <a:r>
              <a:rPr lang="tr-TR" dirty="0" smtClean="0"/>
              <a:t> grubu</a:t>
            </a:r>
          </a:p>
          <a:p>
            <a:r>
              <a:rPr lang="tr-TR" dirty="0" smtClean="0"/>
              <a:t>– Sulu mikalar</a:t>
            </a:r>
          </a:p>
          <a:p>
            <a:r>
              <a:rPr lang="tr-TR" dirty="0" smtClean="0"/>
              <a:t>• Çamur teknolojisi yönünden killer ikiye ayrılırılar.</a:t>
            </a:r>
          </a:p>
          <a:p>
            <a:r>
              <a:rPr lang="tr-TR" dirty="0" smtClean="0"/>
              <a:t>• </a:t>
            </a:r>
            <a:r>
              <a:rPr lang="tr-TR" dirty="0" err="1" smtClean="0"/>
              <a:t>Bentonitler</a:t>
            </a:r>
            <a:r>
              <a:rPr lang="tr-TR" dirty="0" smtClean="0"/>
              <a:t> = içinde büyük ölçüde </a:t>
            </a:r>
            <a:r>
              <a:rPr lang="tr-TR" dirty="0" err="1" smtClean="0"/>
              <a:t>montmorillonit</a:t>
            </a:r>
            <a:r>
              <a:rPr lang="tr-TR" dirty="0" smtClean="0"/>
              <a:t> bulunan killerdir.</a:t>
            </a:r>
          </a:p>
          <a:p>
            <a:r>
              <a:rPr lang="tr-TR" dirty="0" err="1" smtClean="0"/>
              <a:t>Kolloidal</a:t>
            </a:r>
            <a:r>
              <a:rPr lang="tr-TR" dirty="0" smtClean="0"/>
              <a:t>, </a:t>
            </a:r>
            <a:r>
              <a:rPr lang="tr-TR" dirty="0" err="1" smtClean="0"/>
              <a:t>tixotropik</a:t>
            </a:r>
            <a:r>
              <a:rPr lang="tr-TR" dirty="0" smtClean="0"/>
              <a:t> ve sıva yapma özellikleri fazladır.</a:t>
            </a:r>
          </a:p>
          <a:p>
            <a:r>
              <a:rPr lang="tr-TR" dirty="0" smtClean="0"/>
              <a:t>• Diğer killer= saf değildirler, değişik oranlarda </a:t>
            </a:r>
            <a:r>
              <a:rPr lang="tr-TR" dirty="0" err="1" smtClean="0"/>
              <a:t>kaolonit</a:t>
            </a:r>
            <a:r>
              <a:rPr lang="tr-TR" dirty="0" smtClean="0"/>
              <a:t>, </a:t>
            </a:r>
            <a:r>
              <a:rPr lang="tr-TR" dirty="0" err="1" smtClean="0"/>
              <a:t>montmorillonit</a:t>
            </a:r>
            <a:r>
              <a:rPr lang="tr-TR" dirty="0" smtClean="0"/>
              <a:t> ve sulu mika ile toprak vardır.</a:t>
            </a:r>
          </a:p>
          <a:p>
            <a:r>
              <a:rPr lang="tr-TR" dirty="0" smtClean="0"/>
              <a:t>• Çamur verimlerine göre killer şöyle tanımlanırlar</a:t>
            </a:r>
            <a:endParaRPr lang="tr-TR" dirty="0"/>
          </a:p>
        </p:txBody>
      </p:sp>
    </p:spTree>
    <p:extLst>
      <p:ext uri="{BB962C8B-B14F-4D97-AF65-F5344CB8AC3E}">
        <p14:creationId xmlns:p14="http://schemas.microsoft.com/office/powerpoint/2010/main" val="330155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solidFill>
                  <a:srgbClr val="FF0000"/>
                </a:solidFill>
              </a:rPr>
              <a:t>Çamura Katılan Koruyucu ve </a:t>
            </a:r>
            <a:r>
              <a:rPr lang="tr-TR" dirty="0" smtClean="0">
                <a:solidFill>
                  <a:srgbClr val="FF0000"/>
                </a:solidFill>
              </a:rPr>
              <a:t>Yardımcı </a:t>
            </a:r>
            <a:r>
              <a:rPr lang="tr-TR" dirty="0">
                <a:solidFill>
                  <a:srgbClr val="FF0000"/>
                </a:solidFill>
              </a:rPr>
              <a:t>Maddeler</a:t>
            </a:r>
          </a:p>
        </p:txBody>
      </p:sp>
      <p:sp>
        <p:nvSpPr>
          <p:cNvPr id="3" name="2 İçerik Yer Tutucusu"/>
          <p:cNvSpPr>
            <a:spLocks noGrp="1"/>
          </p:cNvSpPr>
          <p:nvPr>
            <p:ph idx="1"/>
          </p:nvPr>
        </p:nvSpPr>
        <p:spPr/>
        <p:txBody>
          <a:bodyPr>
            <a:normAutofit/>
          </a:bodyPr>
          <a:lstStyle/>
          <a:p>
            <a:r>
              <a:rPr lang="tr-TR" dirty="0" smtClean="0"/>
              <a:t>Viskozite düşürücüler </a:t>
            </a:r>
            <a:r>
              <a:rPr lang="tr-TR" dirty="0"/>
              <a:t>(</a:t>
            </a:r>
            <a:r>
              <a:rPr lang="tr-TR" dirty="0" err="1" smtClean="0"/>
              <a:t>Thinning</a:t>
            </a:r>
            <a:r>
              <a:rPr lang="tr-TR" dirty="0" smtClean="0"/>
              <a:t> </a:t>
            </a:r>
            <a:r>
              <a:rPr lang="tr-TR" dirty="0" err="1" smtClean="0"/>
              <a:t>agent</a:t>
            </a:r>
            <a:r>
              <a:rPr lang="tr-TR" dirty="0" smtClean="0"/>
              <a:t>)</a:t>
            </a:r>
          </a:p>
          <a:p>
            <a:r>
              <a:rPr lang="tr-TR" dirty="0"/>
              <a:t>Sondaj çamurlarında </a:t>
            </a:r>
            <a:r>
              <a:rPr lang="tr-TR" dirty="0" smtClean="0"/>
              <a:t>inceltici </a:t>
            </a:r>
            <a:r>
              <a:rPr lang="tr-TR" dirty="0"/>
              <a:t>olarak en yaygın kullanılan fosfatlar;</a:t>
            </a:r>
          </a:p>
          <a:p>
            <a:r>
              <a:rPr lang="tr-TR" dirty="0"/>
              <a:t>Sodyum </a:t>
            </a:r>
            <a:r>
              <a:rPr lang="tr-TR" dirty="0" err="1"/>
              <a:t>asid</a:t>
            </a:r>
            <a:r>
              <a:rPr lang="tr-TR" dirty="0"/>
              <a:t> </a:t>
            </a:r>
            <a:r>
              <a:rPr lang="tr-TR" dirty="0" err="1"/>
              <a:t>polifosfat</a:t>
            </a:r>
            <a:r>
              <a:rPr lang="tr-TR" dirty="0"/>
              <a:t>, </a:t>
            </a:r>
            <a:r>
              <a:rPr lang="tr-TR" dirty="0" smtClean="0"/>
              <a:t>sodyum </a:t>
            </a:r>
            <a:r>
              <a:rPr lang="tr-TR" dirty="0"/>
              <a:t>meta fosfat, sodyum </a:t>
            </a:r>
            <a:r>
              <a:rPr lang="tr-TR" dirty="0" err="1"/>
              <a:t>tetrafosfat</a:t>
            </a:r>
            <a:r>
              <a:rPr lang="tr-TR" dirty="0"/>
              <a:t>.</a:t>
            </a:r>
          </a:p>
          <a:p>
            <a:r>
              <a:rPr lang="tr-TR" dirty="0"/>
              <a:t>• </a:t>
            </a:r>
            <a:r>
              <a:rPr lang="tr-TR" dirty="0" smtClean="0"/>
              <a:t>Sıcaklık </a:t>
            </a:r>
            <a:r>
              <a:rPr lang="tr-TR" dirty="0"/>
              <a:t>sondajlarda çamur üzerine etki eden </a:t>
            </a:r>
            <a:r>
              <a:rPr lang="tr-TR" dirty="0" smtClean="0"/>
              <a:t>önemli unsurlarından </a:t>
            </a:r>
            <a:r>
              <a:rPr lang="tr-TR" dirty="0"/>
              <a:t>biridir. </a:t>
            </a:r>
            <a:r>
              <a:rPr lang="tr-TR" dirty="0" smtClean="0"/>
              <a:t>Sıcaklık </a:t>
            </a:r>
            <a:r>
              <a:rPr lang="tr-TR" dirty="0"/>
              <a:t>çamurda viskozite ve jeli artırır.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KIRINTI ÖRNEK ALMAYA UYGUN </a:t>
            </a:r>
            <a:r>
              <a:rPr lang="tr-TR" b="1" dirty="0" smtClean="0"/>
              <a:t>MATKAPLAR</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Matkaplar ikiye ayrılır: </a:t>
            </a:r>
          </a:p>
          <a:p>
            <a:endParaRPr lang="tr-TR" dirty="0" smtClean="0"/>
          </a:p>
          <a:p>
            <a:r>
              <a:rPr lang="tr-TR" dirty="0" smtClean="0"/>
              <a:t>1. Roller </a:t>
            </a:r>
            <a:r>
              <a:rPr lang="tr-TR" dirty="0" err="1" smtClean="0"/>
              <a:t>Cone</a:t>
            </a:r>
            <a:r>
              <a:rPr lang="tr-TR" dirty="0" smtClean="0"/>
              <a:t> </a:t>
            </a:r>
            <a:r>
              <a:rPr lang="tr-TR" dirty="0" err="1" smtClean="0"/>
              <a:t>Bits</a:t>
            </a:r>
            <a:r>
              <a:rPr lang="tr-TR" dirty="0" smtClean="0"/>
              <a:t> (</a:t>
            </a:r>
            <a:r>
              <a:rPr lang="tr-TR" dirty="0" err="1" smtClean="0"/>
              <a:t>Tricone</a:t>
            </a:r>
            <a:r>
              <a:rPr lang="tr-TR" dirty="0" smtClean="0"/>
              <a:t> olarak da adlandırılır) </a:t>
            </a:r>
          </a:p>
          <a:p>
            <a:r>
              <a:rPr lang="tr-TR" dirty="0" smtClean="0"/>
              <a:t>Dönen konilere sahiptir. Çamur akışı, çıkarılabilen </a:t>
            </a:r>
          </a:p>
          <a:p>
            <a:r>
              <a:rPr lang="tr-TR" dirty="0" smtClean="0"/>
              <a:t>“</a:t>
            </a:r>
            <a:r>
              <a:rPr lang="tr-TR" dirty="0" err="1" smtClean="0"/>
              <a:t>nozzle”lardan</a:t>
            </a:r>
            <a:r>
              <a:rPr lang="tr-TR" dirty="0" smtClean="0"/>
              <a:t>  gerçekleşir. </a:t>
            </a:r>
          </a:p>
          <a:p>
            <a:endParaRPr lang="tr-TR" dirty="0" smtClean="0"/>
          </a:p>
          <a:p>
            <a:r>
              <a:rPr lang="tr-TR" dirty="0" smtClean="0"/>
              <a:t>2. </a:t>
            </a:r>
            <a:r>
              <a:rPr lang="tr-TR" dirty="0" err="1" smtClean="0"/>
              <a:t>Fixed</a:t>
            </a:r>
            <a:r>
              <a:rPr lang="tr-TR" dirty="0" smtClean="0"/>
              <a:t> </a:t>
            </a:r>
            <a:r>
              <a:rPr lang="tr-TR" dirty="0" err="1" smtClean="0"/>
              <a:t>Cutter</a:t>
            </a:r>
            <a:r>
              <a:rPr lang="tr-TR" dirty="0" smtClean="0"/>
              <a:t> </a:t>
            </a:r>
            <a:r>
              <a:rPr lang="tr-TR" dirty="0" err="1" smtClean="0"/>
              <a:t>Bits</a:t>
            </a:r>
            <a:r>
              <a:rPr lang="tr-TR" dirty="0" smtClean="0"/>
              <a:t> </a:t>
            </a:r>
          </a:p>
          <a:p>
            <a:r>
              <a:rPr lang="tr-TR" dirty="0" smtClean="0"/>
              <a:t>Matkap bir bütün olarak döner. Çamur akışı, </a:t>
            </a:r>
          </a:p>
          <a:p>
            <a:r>
              <a:rPr lang="tr-TR" dirty="0" smtClean="0"/>
              <a:t>“</a:t>
            </a:r>
            <a:r>
              <a:rPr lang="tr-TR" dirty="0" err="1" smtClean="0"/>
              <a:t>fluid</a:t>
            </a:r>
            <a:r>
              <a:rPr lang="tr-TR" dirty="0" smtClean="0"/>
              <a:t> / </a:t>
            </a:r>
            <a:r>
              <a:rPr lang="tr-TR" dirty="0" err="1" smtClean="0"/>
              <a:t>water</a:t>
            </a:r>
            <a:r>
              <a:rPr lang="tr-TR" dirty="0" smtClean="0"/>
              <a:t> </a:t>
            </a:r>
            <a:r>
              <a:rPr lang="tr-TR" dirty="0" err="1" smtClean="0"/>
              <a:t>course”lardan</a:t>
            </a:r>
            <a:r>
              <a:rPr lang="tr-TR" dirty="0" smtClean="0"/>
              <a:t> gerçekleşir. </a:t>
            </a:r>
          </a:p>
          <a:p>
            <a:endParaRPr lang="tr-TR" dirty="0" smtClean="0"/>
          </a:p>
          <a:p>
            <a:r>
              <a:rPr lang="tr-TR" dirty="0"/>
              <a:t>Üç konili matkaplar, çelik ve </a:t>
            </a:r>
            <a:endParaRPr lang="tr-TR" dirty="0" smtClean="0"/>
          </a:p>
          <a:p>
            <a:r>
              <a:rPr lang="tr-TR" dirty="0" smtClean="0"/>
              <a:t>tungsten karpit </a:t>
            </a:r>
            <a:r>
              <a:rPr lang="tr-TR" dirty="0"/>
              <a:t>dişli olmak üzere ikiye ayrılır.</a:t>
            </a:r>
            <a:endParaRPr lang="tr-TR" dirty="0" smtClean="0"/>
          </a:p>
          <a:p>
            <a:endParaRPr lang="tr-TR" dirty="0"/>
          </a:p>
        </p:txBody>
      </p:sp>
      <p:pic>
        <p:nvPicPr>
          <p:cNvPr id="4" name="Picture 3" descr="E:\Arpatepe 6\BIT DATA\Bit#8.JPG"/>
          <p:cNvPicPr>
            <a:picLocks noChangeAspect="1" noChangeArrowheads="1"/>
          </p:cNvPicPr>
          <p:nvPr/>
        </p:nvPicPr>
        <p:blipFill>
          <a:blip r:embed="rId2" cstate="print"/>
          <a:srcRect/>
          <a:stretch>
            <a:fillRect/>
          </a:stretch>
        </p:blipFill>
        <p:spPr bwMode="auto">
          <a:xfrm>
            <a:off x="6804248" y="1844824"/>
            <a:ext cx="2309038" cy="2234834"/>
          </a:xfrm>
          <a:prstGeom prst="rect">
            <a:avLst/>
          </a:prstGeom>
          <a:noFill/>
        </p:spPr>
      </p:pic>
      <p:pic>
        <p:nvPicPr>
          <p:cNvPr id="5" name="Picture 2" descr="E:\Arpatepe 6\BIT DATA\Bit#7.JPG"/>
          <p:cNvPicPr>
            <a:picLocks noChangeAspect="1" noChangeArrowheads="1"/>
          </p:cNvPicPr>
          <p:nvPr/>
        </p:nvPicPr>
        <p:blipFill>
          <a:blip r:embed="rId3" cstate="print"/>
          <a:srcRect/>
          <a:stretch>
            <a:fillRect/>
          </a:stretch>
        </p:blipFill>
        <p:spPr bwMode="auto">
          <a:xfrm>
            <a:off x="6804248" y="4149080"/>
            <a:ext cx="2339752" cy="215673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Su Kaybı Azaltıcı Maddeler</a:t>
            </a:r>
          </a:p>
        </p:txBody>
      </p:sp>
      <p:sp>
        <p:nvSpPr>
          <p:cNvPr id="3" name="2 İçerik Yer Tutucusu"/>
          <p:cNvSpPr>
            <a:spLocks noGrp="1"/>
          </p:cNvSpPr>
          <p:nvPr>
            <p:ph idx="1"/>
          </p:nvPr>
        </p:nvSpPr>
        <p:spPr/>
        <p:txBody>
          <a:bodyPr>
            <a:normAutofit/>
          </a:bodyPr>
          <a:lstStyle/>
          <a:p>
            <a:pPr algn="just"/>
            <a:r>
              <a:rPr lang="tr-TR" sz="2800" dirty="0">
                <a:solidFill>
                  <a:srgbClr val="00B0F0"/>
                </a:solidFill>
                <a:latin typeface="Times New Roman TR" pitchFamily="18" charset="0"/>
                <a:cs typeface="Times New Roman TR" pitchFamily="18" charset="0"/>
              </a:rPr>
              <a:t>Doğal maddeler: </a:t>
            </a:r>
            <a:r>
              <a:rPr lang="tr-TR" sz="2800" dirty="0" err="1">
                <a:latin typeface="Times New Roman TR" pitchFamily="18" charset="0"/>
                <a:cs typeface="Times New Roman TR" pitchFamily="18" charset="0"/>
              </a:rPr>
              <a:t>Bentonit</a:t>
            </a:r>
            <a:r>
              <a:rPr lang="tr-TR" sz="2800" dirty="0">
                <a:latin typeface="Times New Roman TR" pitchFamily="18" charset="0"/>
                <a:cs typeface="Times New Roman TR" pitchFamily="18" charset="0"/>
              </a:rPr>
              <a:t>, </a:t>
            </a:r>
            <a:r>
              <a:rPr lang="tr-TR" sz="2800" dirty="0" smtClean="0">
                <a:latin typeface="Times New Roman TR" pitchFamily="18" charset="0"/>
                <a:cs typeface="Times New Roman TR" pitchFamily="18" charset="0"/>
              </a:rPr>
              <a:t>Petrol</a:t>
            </a:r>
          </a:p>
          <a:p>
            <a:pPr algn="just"/>
            <a:endParaRPr lang="tr-TR" sz="2800" dirty="0">
              <a:latin typeface="Times New Roman TR" pitchFamily="18" charset="0"/>
              <a:cs typeface="Times New Roman TR" pitchFamily="18" charset="0"/>
            </a:endParaRPr>
          </a:p>
          <a:p>
            <a:pPr algn="just">
              <a:buNone/>
            </a:pPr>
            <a:r>
              <a:rPr lang="tr-TR" sz="2800" dirty="0" smtClean="0">
                <a:latin typeface="Times New Roman TR" pitchFamily="18" charset="0"/>
                <a:cs typeface="Times New Roman TR" pitchFamily="18" charset="0"/>
              </a:rPr>
              <a:t>•</a:t>
            </a:r>
            <a:r>
              <a:rPr lang="tr-TR" sz="2800" dirty="0" smtClean="0">
                <a:solidFill>
                  <a:srgbClr val="00B0F0"/>
                </a:solidFill>
                <a:latin typeface="Times New Roman TR" pitchFamily="18" charset="0"/>
                <a:cs typeface="Times New Roman TR" pitchFamily="18" charset="0"/>
              </a:rPr>
              <a:t>Yarı sentetik </a:t>
            </a:r>
            <a:r>
              <a:rPr lang="tr-TR" sz="2800" dirty="0">
                <a:solidFill>
                  <a:srgbClr val="00B0F0"/>
                </a:solidFill>
                <a:latin typeface="Times New Roman TR" pitchFamily="18" charset="0"/>
                <a:cs typeface="Times New Roman TR" pitchFamily="18" charset="0"/>
              </a:rPr>
              <a:t>maddeler: </a:t>
            </a:r>
            <a:r>
              <a:rPr lang="tr-TR" sz="2800" dirty="0" err="1" smtClean="0">
                <a:latin typeface="Times New Roman TR" pitchFamily="18" charset="0"/>
                <a:cs typeface="Times New Roman TR" pitchFamily="18" charset="0"/>
              </a:rPr>
              <a:t>Carboxymetycellulose</a:t>
            </a:r>
            <a:endParaRPr lang="tr-TR" sz="2800" dirty="0" smtClean="0">
              <a:latin typeface="Times New Roman TR" pitchFamily="18" charset="0"/>
              <a:cs typeface="Times New Roman TR" pitchFamily="18" charset="0"/>
            </a:endParaRPr>
          </a:p>
          <a:p>
            <a:pPr algn="just">
              <a:buNone/>
            </a:pPr>
            <a:endParaRPr lang="tr-TR" sz="2800" dirty="0">
              <a:latin typeface="Times New Roman TR" pitchFamily="18" charset="0"/>
              <a:cs typeface="Times New Roman TR" pitchFamily="18" charset="0"/>
            </a:endParaRPr>
          </a:p>
          <a:p>
            <a:pPr algn="just">
              <a:buNone/>
            </a:pPr>
            <a:r>
              <a:rPr lang="tr-TR" sz="2800" dirty="0">
                <a:latin typeface="Times New Roman TR" pitchFamily="18" charset="0"/>
                <a:cs typeface="Times New Roman TR" pitchFamily="18" charset="0"/>
              </a:rPr>
              <a:t>• </a:t>
            </a:r>
            <a:r>
              <a:rPr lang="tr-TR" sz="2800" dirty="0">
                <a:solidFill>
                  <a:srgbClr val="00B0F0"/>
                </a:solidFill>
                <a:latin typeface="Times New Roman TR" pitchFamily="18" charset="0"/>
                <a:cs typeface="Times New Roman TR" pitchFamily="18" charset="0"/>
              </a:rPr>
              <a:t>Tam sentetik maddeler: </a:t>
            </a:r>
            <a:r>
              <a:rPr lang="tr-TR" sz="2800" dirty="0">
                <a:latin typeface="Times New Roman TR" pitchFamily="18" charset="0"/>
                <a:cs typeface="Times New Roman TR" pitchFamily="18" charset="0"/>
              </a:rPr>
              <a:t>molekül ağırlığı </a:t>
            </a:r>
            <a:r>
              <a:rPr lang="tr-TR" sz="2800" dirty="0" smtClean="0">
                <a:latin typeface="Times New Roman TR" pitchFamily="18" charset="0"/>
                <a:cs typeface="Times New Roman TR" pitchFamily="18" charset="0"/>
              </a:rPr>
              <a:t>yüksek polimerlerdir</a:t>
            </a:r>
            <a:r>
              <a:rPr lang="tr-TR" sz="2800" dirty="0">
                <a:latin typeface="Times New Roman TR" pitchFamily="18" charset="0"/>
                <a:cs typeface="Times New Roman TR" pitchFamily="18" charset="0"/>
              </a:rPr>
              <a:t>. Özellikle tuzlu su çamurlarından </a:t>
            </a:r>
            <a:r>
              <a:rPr lang="tr-TR" sz="2800" dirty="0" smtClean="0">
                <a:latin typeface="Times New Roman TR" pitchFamily="18" charset="0"/>
                <a:cs typeface="Times New Roman TR" pitchFamily="18" charset="0"/>
              </a:rPr>
              <a:t>ve kalsiyumu </a:t>
            </a:r>
            <a:r>
              <a:rPr lang="tr-TR" sz="2800" dirty="0">
                <a:latin typeface="Times New Roman TR" pitchFamily="18" charset="0"/>
                <a:cs typeface="Times New Roman TR" pitchFamily="18" charset="0"/>
              </a:rPr>
              <a:t>düşük </a:t>
            </a:r>
            <a:r>
              <a:rPr lang="tr-TR" sz="2800" dirty="0" smtClean="0">
                <a:latin typeface="Times New Roman TR" pitchFamily="18" charset="0"/>
                <a:cs typeface="Times New Roman TR" pitchFamily="18" charset="0"/>
              </a:rPr>
              <a:t>çamurlarda kullanılmaktadır.</a:t>
            </a:r>
          </a:p>
          <a:p>
            <a:pPr algn="just">
              <a:buNone/>
            </a:pPr>
            <a:endParaRPr lang="tr-TR" sz="2800" dirty="0">
              <a:latin typeface="Times New Roman TR" pitchFamily="18" charset="0"/>
              <a:cs typeface="Times New Roman TR" pitchFamily="18" charset="0"/>
            </a:endParaRPr>
          </a:p>
          <a:p>
            <a:pPr algn="just"/>
            <a:r>
              <a:rPr lang="tr-TR" sz="2800" dirty="0">
                <a:latin typeface="Times New Roman TR" pitchFamily="18" charset="0"/>
                <a:cs typeface="Times New Roman TR" pitchFamily="18" charset="0"/>
              </a:rPr>
              <a:t>Pahalı olduklarından fazla kullanılmazlar.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Ağırlaştırıcılar</a:t>
            </a:r>
            <a:endParaRPr lang="tr-TR" dirty="0"/>
          </a:p>
        </p:txBody>
      </p:sp>
      <p:sp>
        <p:nvSpPr>
          <p:cNvPr id="3" name="2 İçerik Yer Tutucusu"/>
          <p:cNvSpPr>
            <a:spLocks noGrp="1"/>
          </p:cNvSpPr>
          <p:nvPr>
            <p:ph idx="1"/>
          </p:nvPr>
        </p:nvSpPr>
        <p:spPr/>
        <p:txBody>
          <a:bodyPr>
            <a:normAutofit/>
          </a:bodyPr>
          <a:lstStyle/>
          <a:p>
            <a:pPr algn="just"/>
            <a:r>
              <a:rPr lang="tr-TR" sz="2400" dirty="0">
                <a:latin typeface="Times New Roman TR" pitchFamily="18" charset="0"/>
                <a:cs typeface="Times New Roman TR" pitchFamily="18" charset="0"/>
              </a:rPr>
              <a:t>Sondaj sırasında geçilen tabakalarda </a:t>
            </a:r>
            <a:r>
              <a:rPr lang="tr-TR" sz="2400" dirty="0" smtClean="0">
                <a:latin typeface="Times New Roman TR" pitchFamily="18" charset="0"/>
                <a:cs typeface="Times New Roman TR" pitchFamily="18" charset="0"/>
              </a:rPr>
              <a:t>yüksek basınçlı </a:t>
            </a:r>
            <a:r>
              <a:rPr lang="tr-TR" sz="2400" dirty="0">
                <a:latin typeface="Times New Roman TR" pitchFamily="18" charset="0"/>
                <a:cs typeface="Times New Roman TR" pitchFamily="18" charset="0"/>
              </a:rPr>
              <a:t>akışkanlara rastlanılması </a:t>
            </a:r>
            <a:r>
              <a:rPr lang="tr-TR" sz="2400" dirty="0" smtClean="0">
                <a:latin typeface="Times New Roman TR" pitchFamily="18" charset="0"/>
                <a:cs typeface="Times New Roman TR" pitchFamily="18" charset="0"/>
              </a:rPr>
              <a:t>veya tabakaların </a:t>
            </a:r>
            <a:r>
              <a:rPr lang="tr-TR" sz="2400" dirty="0">
                <a:latin typeface="Times New Roman TR" pitchFamily="18" charset="0"/>
                <a:cs typeface="Times New Roman TR" pitchFamily="18" charset="0"/>
              </a:rPr>
              <a:t>plastik deformasyonla kuyu </a:t>
            </a:r>
            <a:r>
              <a:rPr lang="tr-TR" sz="2400" dirty="0" smtClean="0">
                <a:latin typeface="Times New Roman TR" pitchFamily="18" charset="0"/>
                <a:cs typeface="Times New Roman TR" pitchFamily="18" charset="0"/>
              </a:rPr>
              <a:t>içine akma </a:t>
            </a:r>
            <a:r>
              <a:rPr lang="tr-TR" sz="2400" dirty="0">
                <a:latin typeface="Times New Roman TR" pitchFamily="18" charset="0"/>
                <a:cs typeface="Times New Roman TR" pitchFamily="18" charset="0"/>
              </a:rPr>
              <a:t>eğilimi göstermesi halinde </a:t>
            </a:r>
            <a:r>
              <a:rPr lang="tr-TR" sz="2400" dirty="0" smtClean="0">
                <a:latin typeface="Times New Roman TR" pitchFamily="18" charset="0"/>
                <a:cs typeface="Times New Roman TR" pitchFamily="18" charset="0"/>
              </a:rPr>
              <a:t>çamurun ağırlığının artırılarak basıncın karşılanması gerekir.</a:t>
            </a:r>
          </a:p>
          <a:p>
            <a:pPr algn="just"/>
            <a:endParaRPr lang="tr-TR" sz="2400" dirty="0">
              <a:latin typeface="Times New Roman TR" pitchFamily="18" charset="0"/>
              <a:cs typeface="Times New Roman TR" pitchFamily="18" charset="0"/>
            </a:endParaRPr>
          </a:p>
          <a:p>
            <a:pPr algn="just"/>
            <a:r>
              <a:rPr lang="tr-TR" sz="2400" dirty="0">
                <a:latin typeface="Times New Roman TR" pitchFamily="18" charset="0"/>
                <a:cs typeface="Times New Roman TR" pitchFamily="18" charset="0"/>
              </a:rPr>
              <a:t>• Kalsiyum karbonat, Barit, Baryum karbonat</a:t>
            </a:r>
            <a:r>
              <a:rPr lang="tr-TR" sz="2400" dirty="0" smtClean="0">
                <a:latin typeface="Times New Roman TR" pitchFamily="18" charset="0"/>
                <a:cs typeface="Times New Roman TR" pitchFamily="18" charset="0"/>
              </a:rPr>
              <a:t>, </a:t>
            </a:r>
            <a:r>
              <a:rPr lang="fi-FI" sz="2400" dirty="0" smtClean="0">
                <a:latin typeface="Times New Roman TR" pitchFamily="18" charset="0"/>
                <a:cs typeface="Times New Roman TR" pitchFamily="18" charset="0"/>
              </a:rPr>
              <a:t>hematit </a:t>
            </a:r>
            <a:r>
              <a:rPr lang="fi-FI" sz="2400" dirty="0">
                <a:latin typeface="Times New Roman TR" pitchFamily="18" charset="0"/>
                <a:cs typeface="Times New Roman TR" pitchFamily="18" charset="0"/>
              </a:rPr>
              <a:t>ve kurşun oksit kullanılan bazı </a:t>
            </a:r>
            <a:r>
              <a:rPr lang="fi-FI" sz="2400" dirty="0" smtClean="0">
                <a:latin typeface="Times New Roman TR" pitchFamily="18" charset="0"/>
                <a:cs typeface="Times New Roman TR" pitchFamily="18" charset="0"/>
              </a:rPr>
              <a:t>çamur</a:t>
            </a:r>
            <a:r>
              <a:rPr lang="tr-TR" sz="2400" dirty="0" smtClean="0">
                <a:latin typeface="Times New Roman TR" pitchFamily="18" charset="0"/>
                <a:cs typeface="Times New Roman TR" pitchFamily="18" charset="0"/>
              </a:rPr>
              <a:t> ağırlaştırıcı </a:t>
            </a:r>
            <a:r>
              <a:rPr lang="tr-TR" sz="2400" dirty="0">
                <a:latin typeface="Times New Roman TR" pitchFamily="18" charset="0"/>
                <a:cs typeface="Times New Roman TR" pitchFamily="18" charset="0"/>
              </a:rPr>
              <a:t>katkı maddeleridir.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SONDAJ ÇAMURUNUN ÖZELLİKLERİ ve ÖLÇÜMÜ</a:t>
            </a:r>
            <a:endParaRPr lang="tr-TR" dirty="0"/>
          </a:p>
        </p:txBody>
      </p:sp>
      <p:sp>
        <p:nvSpPr>
          <p:cNvPr id="3" name="2 İçerik Yer Tutucusu"/>
          <p:cNvSpPr>
            <a:spLocks noGrp="1"/>
          </p:cNvSpPr>
          <p:nvPr>
            <p:ph idx="1"/>
          </p:nvPr>
        </p:nvSpPr>
        <p:spPr/>
        <p:txBody>
          <a:bodyPr/>
          <a:lstStyle/>
          <a:p>
            <a:r>
              <a:rPr lang="tr-TR" dirty="0" smtClean="0"/>
              <a:t>• Yoğunluk</a:t>
            </a:r>
          </a:p>
          <a:p>
            <a:r>
              <a:rPr lang="tr-TR" dirty="0" smtClean="0"/>
              <a:t>• Viskozite</a:t>
            </a:r>
          </a:p>
          <a:p>
            <a:r>
              <a:rPr lang="tr-TR" dirty="0" smtClean="0"/>
              <a:t>• Sıvı kaybı</a:t>
            </a:r>
          </a:p>
          <a:p>
            <a:r>
              <a:rPr lang="tr-TR" dirty="0" smtClean="0"/>
              <a:t>• Jel kuvveti ve </a:t>
            </a:r>
            <a:r>
              <a:rPr lang="tr-TR" dirty="0" err="1" smtClean="0"/>
              <a:t>tixotropi</a:t>
            </a:r>
            <a:endParaRPr lang="tr-TR" dirty="0" smtClean="0"/>
          </a:p>
          <a:p>
            <a:r>
              <a:rPr lang="tr-TR" dirty="0" smtClean="0"/>
              <a:t>• Yağlama </a:t>
            </a:r>
            <a:r>
              <a:rPr lang="tr-TR" dirty="0" err="1" smtClean="0"/>
              <a:t>potasiyeli</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Yoğunluk </a:t>
            </a:r>
            <a:endParaRPr lang="tr-TR" dirty="0"/>
          </a:p>
        </p:txBody>
      </p:sp>
      <p:sp>
        <p:nvSpPr>
          <p:cNvPr id="3" name="2 İçerik Yer Tutucusu"/>
          <p:cNvSpPr>
            <a:spLocks noGrp="1"/>
          </p:cNvSpPr>
          <p:nvPr>
            <p:ph idx="1"/>
          </p:nvPr>
        </p:nvSpPr>
        <p:spPr>
          <a:xfrm>
            <a:off x="539552" y="1268760"/>
            <a:ext cx="8229600" cy="4525963"/>
          </a:xfrm>
        </p:spPr>
        <p:txBody>
          <a:bodyPr>
            <a:noAutofit/>
          </a:bodyPr>
          <a:lstStyle/>
          <a:p>
            <a:pPr>
              <a:buNone/>
            </a:pPr>
            <a:r>
              <a:rPr lang="tr-TR" sz="1600" dirty="0" smtClean="0">
                <a:latin typeface="Times New Roman" pitchFamily="18" charset="0"/>
                <a:cs typeface="Times New Roman" pitchFamily="18" charset="0"/>
              </a:rPr>
              <a:t>• Sondaj çamurunun yoğunluğu içinde bulunan maddelerin (su ve kil) yoğunluk ve miktarlarına bağlıdır.</a:t>
            </a:r>
          </a:p>
          <a:p>
            <a:pPr>
              <a:buNone/>
            </a:pPr>
            <a:r>
              <a:rPr lang="tr-TR" sz="1600" dirty="0" smtClean="0">
                <a:latin typeface="Times New Roman" pitchFamily="18" charset="0"/>
                <a:cs typeface="Times New Roman" pitchFamily="18" charset="0"/>
              </a:rPr>
              <a:t>• Kullanılan su miktarı kilde fazla olduğundan çamurun yoğunluğu suyunkine bağlıdır </a:t>
            </a:r>
            <a:r>
              <a:rPr lang="tr-TR" sz="1600" dirty="0" smtClean="0">
                <a:latin typeface="Times New Roman" pitchFamily="18" charset="0"/>
                <a:cs typeface="Times New Roman" pitchFamily="18" charset="0"/>
              </a:rPr>
              <a:t>(% 6 </a:t>
            </a:r>
            <a:r>
              <a:rPr lang="tr-TR" sz="1600" dirty="0" smtClean="0">
                <a:latin typeface="Times New Roman" pitchFamily="18" charset="0"/>
                <a:cs typeface="Times New Roman" pitchFamily="18" charset="0"/>
              </a:rPr>
              <a:t>kil ile hazırlanan çamurun yoğunluğu=1,125 g/cm3</a:t>
            </a:r>
            <a:r>
              <a:rPr lang="tr-TR" sz="1600" dirty="0" smtClean="0">
                <a:latin typeface="Times New Roman" pitchFamily="18" charset="0"/>
                <a:cs typeface="Times New Roman" pitchFamily="18" charset="0"/>
              </a:rPr>
              <a:t>)</a:t>
            </a:r>
          </a:p>
          <a:p>
            <a:pPr>
              <a:buNone/>
            </a:pPr>
            <a:endParaRPr lang="tr-TR" sz="1600" dirty="0" smtClean="0">
              <a:latin typeface="Times New Roman" pitchFamily="18" charset="0"/>
              <a:cs typeface="Times New Roman" pitchFamily="18" charset="0"/>
            </a:endParaRPr>
          </a:p>
          <a:p>
            <a:pPr>
              <a:buNone/>
            </a:pPr>
            <a:r>
              <a:rPr lang="tr-TR" sz="1600" dirty="0" smtClean="0">
                <a:latin typeface="Times New Roman" pitchFamily="18" charset="0"/>
                <a:cs typeface="Times New Roman" pitchFamily="18" charset="0"/>
              </a:rPr>
              <a:t>• </a:t>
            </a:r>
            <a:r>
              <a:rPr lang="tr-TR" sz="1600" dirty="0" smtClean="0">
                <a:latin typeface="Times New Roman" pitchFamily="18" charset="0"/>
                <a:cs typeface="Times New Roman" pitchFamily="18" charset="0"/>
              </a:rPr>
              <a:t>Yüksek basınçlı formasyonların geçilmesinde çamurun yoğunluğu 2,5 g/cm3 e kadar çıkabilir</a:t>
            </a:r>
            <a:r>
              <a:rPr lang="tr-TR" sz="1600" dirty="0" smtClean="0">
                <a:latin typeface="Times New Roman" pitchFamily="18" charset="0"/>
                <a:cs typeface="Times New Roman" pitchFamily="18" charset="0"/>
              </a:rPr>
              <a:t>.</a:t>
            </a:r>
          </a:p>
          <a:p>
            <a:pPr>
              <a:buNone/>
            </a:pPr>
            <a:endParaRPr lang="tr-TR" sz="1600" dirty="0" smtClean="0">
              <a:latin typeface="Times New Roman" pitchFamily="18" charset="0"/>
              <a:cs typeface="Times New Roman" pitchFamily="18" charset="0"/>
            </a:endParaRPr>
          </a:p>
          <a:p>
            <a:pPr>
              <a:buNone/>
            </a:pPr>
            <a:r>
              <a:rPr lang="tr-TR" sz="1600" dirty="0" smtClean="0">
                <a:latin typeface="Times New Roman" pitchFamily="18" charset="0"/>
                <a:cs typeface="Times New Roman" pitchFamily="18" charset="0"/>
              </a:rPr>
              <a:t>– Zayıf ve çamurun hidrostatik basıncı ile çatlayan formasyonların geçilmesinde yoğunluğun 1 den küçük değerlere düşürülmesi gerekebilir</a:t>
            </a:r>
            <a:r>
              <a:rPr lang="tr-TR" sz="1600" dirty="0" smtClean="0">
                <a:latin typeface="Times New Roman" pitchFamily="18" charset="0"/>
                <a:cs typeface="Times New Roman" pitchFamily="18" charset="0"/>
              </a:rPr>
              <a:t>.</a:t>
            </a:r>
          </a:p>
          <a:p>
            <a:pPr>
              <a:buNone/>
            </a:pPr>
            <a:endParaRPr lang="tr-TR" sz="1600" dirty="0" smtClean="0">
              <a:latin typeface="Times New Roman" pitchFamily="18" charset="0"/>
              <a:cs typeface="Times New Roman" pitchFamily="18" charset="0"/>
            </a:endParaRPr>
          </a:p>
          <a:p>
            <a:pPr>
              <a:buNone/>
            </a:pPr>
            <a:r>
              <a:rPr lang="tr-TR" sz="1600" dirty="0" smtClean="0">
                <a:latin typeface="Times New Roman" pitchFamily="18" charset="0"/>
                <a:cs typeface="Times New Roman" pitchFamily="18" charset="0"/>
              </a:rPr>
              <a:t>–– </a:t>
            </a:r>
            <a:r>
              <a:rPr lang="tr-TR" sz="1600" dirty="0" smtClean="0">
                <a:latin typeface="Times New Roman" pitchFamily="18" charset="0"/>
                <a:cs typeface="Times New Roman" pitchFamily="18" charset="0"/>
              </a:rPr>
              <a:t>Çamurun yoğunluğu sondaj sırasında içine karışan kesintilerle, gazlarla değiştiği gibi basınç ve sıcaklıkla da değişir. İçindeki gaz ve kesintilerden arındırılmış çamurun yoğunluğu dolaşım sırasında kuyudaki çamurun yoğunluğundan farklıdır. Çamurun kuyudaki hidrostatik basıncı hesaplanırken bunun dikkate alınması gerekir.</a:t>
            </a:r>
            <a:endParaRPr lang="tr-TR" sz="16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Çamur terazisi</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484784"/>
            <a:ext cx="4057650" cy="2447925"/>
          </a:xfrm>
          <a:prstGeom prst="rect">
            <a:avLst/>
          </a:prstGeom>
          <a:noFill/>
          <a:ln w="9525">
            <a:noFill/>
            <a:miter lim="800000"/>
            <a:headEnd/>
            <a:tailEnd/>
          </a:ln>
        </p:spPr>
      </p:pic>
      <p:sp>
        <p:nvSpPr>
          <p:cNvPr id="5" name="4 Dikdörtgen"/>
          <p:cNvSpPr/>
          <p:nvPr/>
        </p:nvSpPr>
        <p:spPr>
          <a:xfrm>
            <a:off x="323528" y="5733256"/>
            <a:ext cx="8604448" cy="646331"/>
          </a:xfrm>
          <a:prstGeom prst="rect">
            <a:avLst/>
          </a:prstGeom>
        </p:spPr>
        <p:txBody>
          <a:bodyPr wrap="square">
            <a:spAutoFit/>
          </a:bodyPr>
          <a:lstStyle/>
          <a:p>
            <a:pPr algn="ctr"/>
            <a:r>
              <a:rPr lang="tr-TR" dirty="0" smtClean="0"/>
              <a:t>1.08 gr/cm</a:t>
            </a:r>
            <a:r>
              <a:rPr lang="tr-TR" baseline="30000" dirty="0" smtClean="0"/>
              <a:t>3</a:t>
            </a:r>
            <a:r>
              <a:rPr lang="tr-TR" dirty="0" smtClean="0"/>
              <a:t> yoğunluğa sahip olan çamurlar sondaj çalışmalarında formasyon basınçlarını karşılamaya yeterli olmaktadır. </a:t>
            </a:r>
            <a:endParaRPr lang="tr-TR" dirty="0"/>
          </a:p>
        </p:txBody>
      </p:sp>
      <p:sp>
        <p:nvSpPr>
          <p:cNvPr id="6" name="5 Dikdörtgen"/>
          <p:cNvSpPr/>
          <p:nvPr/>
        </p:nvSpPr>
        <p:spPr>
          <a:xfrm>
            <a:off x="4355976" y="1412776"/>
            <a:ext cx="4572000" cy="2308324"/>
          </a:xfrm>
          <a:prstGeom prst="rect">
            <a:avLst/>
          </a:prstGeom>
        </p:spPr>
        <p:txBody>
          <a:bodyPr>
            <a:spAutoFit/>
          </a:bodyPr>
          <a:lstStyle/>
          <a:p>
            <a:r>
              <a:rPr lang="tr-TR" dirty="0" smtClean="0"/>
              <a:t>Çamurun yoğunluğu genellikle çamur terazisi (</a:t>
            </a:r>
            <a:r>
              <a:rPr lang="tr-TR" dirty="0" err="1" smtClean="0"/>
              <a:t>mud</a:t>
            </a:r>
            <a:r>
              <a:rPr lang="tr-TR" dirty="0" smtClean="0"/>
              <a:t> </a:t>
            </a:r>
            <a:r>
              <a:rPr lang="tr-TR" dirty="0" err="1" smtClean="0"/>
              <a:t>balance</a:t>
            </a:r>
            <a:r>
              <a:rPr lang="tr-TR" dirty="0" smtClean="0"/>
              <a:t>) denilen bir aletle ölçülür. Alet uzun bir kolun ucunda kabı olan basit bir terazidir. Üzerinde çamurun yoğunluğunu ve yapacağı hidrostatik basıncı gösteren 4 ayrı bölüm düzeni vardır.</a:t>
            </a:r>
          </a:p>
          <a:p>
            <a:endParaRPr lang="tr-TR" dirty="0" smtClean="0"/>
          </a:p>
          <a:p>
            <a:r>
              <a:rPr lang="tr-TR" dirty="0" smtClean="0"/>
              <a:t>Yoğunluk hidrometre ile de ölçülebilir.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8740"/>
            <a:ext cx="8229600" cy="1143000"/>
          </a:xfrm>
        </p:spPr>
        <p:txBody>
          <a:bodyPr/>
          <a:lstStyle/>
          <a:p>
            <a:r>
              <a:rPr lang="tr-TR" dirty="0" err="1" smtClean="0"/>
              <a:t>Vizkozite</a:t>
            </a:r>
            <a:endParaRPr lang="tr-TR" dirty="0"/>
          </a:p>
        </p:txBody>
      </p:sp>
      <p:sp>
        <p:nvSpPr>
          <p:cNvPr id="3" name="2 İçerik Yer Tutucusu"/>
          <p:cNvSpPr>
            <a:spLocks noGrp="1"/>
          </p:cNvSpPr>
          <p:nvPr>
            <p:ph idx="1"/>
          </p:nvPr>
        </p:nvSpPr>
        <p:spPr>
          <a:xfrm>
            <a:off x="539552" y="1196752"/>
            <a:ext cx="8229600" cy="4525963"/>
          </a:xfrm>
        </p:spPr>
        <p:txBody>
          <a:bodyPr>
            <a:noAutofit/>
          </a:bodyPr>
          <a:lstStyle/>
          <a:p>
            <a:pPr algn="just"/>
            <a:r>
              <a:rPr lang="tr-TR" sz="1600" dirty="0" smtClean="0">
                <a:latin typeface="Times New Roman" pitchFamily="18" charset="0"/>
                <a:cs typeface="Times New Roman" pitchFamily="18" charset="0"/>
              </a:rPr>
              <a:t>Her sıvının olduğu gibi sondaj çamurlarından bir viskozitesi vardır ve </a:t>
            </a:r>
            <a:r>
              <a:rPr lang="tr-TR" sz="1600" dirty="0" err="1" smtClean="0">
                <a:latin typeface="Times New Roman" pitchFamily="18" charset="0"/>
                <a:cs typeface="Times New Roman" pitchFamily="18" charset="0"/>
              </a:rPr>
              <a:t>vizkozite</a:t>
            </a:r>
            <a:r>
              <a:rPr lang="tr-TR" sz="1600" dirty="0" smtClean="0">
                <a:latin typeface="Times New Roman" pitchFamily="18" charset="0"/>
                <a:cs typeface="Times New Roman" pitchFamily="18" charset="0"/>
              </a:rPr>
              <a:t> </a:t>
            </a:r>
            <a:r>
              <a:rPr lang="tr-TR" sz="1600" dirty="0" smtClean="0">
                <a:solidFill>
                  <a:srgbClr val="00B0F0"/>
                </a:solidFill>
                <a:latin typeface="Times New Roman" pitchFamily="18" charset="0"/>
                <a:cs typeface="Times New Roman" pitchFamily="18" charset="0"/>
              </a:rPr>
              <a:t>akmaya karşı akışkanın gösterdiği direnç </a:t>
            </a:r>
            <a:r>
              <a:rPr lang="tr-TR" sz="1600" dirty="0" smtClean="0">
                <a:latin typeface="Times New Roman" pitchFamily="18" charset="0"/>
                <a:cs typeface="Times New Roman" pitchFamily="18" charset="0"/>
              </a:rPr>
              <a:t>olarak tanımlanır.</a:t>
            </a:r>
          </a:p>
          <a:p>
            <a:pPr algn="just"/>
            <a:r>
              <a:rPr lang="tr-TR" sz="1600" dirty="0" smtClean="0">
                <a:latin typeface="Times New Roman" pitchFamily="18" charset="0"/>
                <a:cs typeface="Times New Roman" pitchFamily="18" charset="0"/>
              </a:rPr>
              <a:t>• Viskozite ve sondaj sıvısının yukarıya doğru olan hızı, sondaj sıvısının matkabın etrafındaki kesintileri uzaklaştırmadaki ve yukarıya doğru delikte hareket ettirmedeki kabiliyetini belirleyen en önemli faktörlerdir.</a:t>
            </a:r>
          </a:p>
          <a:p>
            <a:pPr algn="just"/>
            <a:endParaRPr lang="tr-TR" sz="1600" dirty="0" smtClean="0">
              <a:latin typeface="Times New Roman" pitchFamily="18" charset="0"/>
              <a:cs typeface="Times New Roman" pitchFamily="18" charset="0"/>
            </a:endParaRPr>
          </a:p>
          <a:p>
            <a:pPr algn="just"/>
            <a:r>
              <a:rPr lang="tr-TR" sz="1600" dirty="0" smtClean="0">
                <a:solidFill>
                  <a:srgbClr val="FF0000"/>
                </a:solidFill>
                <a:latin typeface="Times New Roman" pitchFamily="18" charset="0"/>
                <a:cs typeface="Times New Roman" pitchFamily="18" charset="0"/>
              </a:rPr>
              <a:t>• Herhangi bir sondaj sıvısının viskozitesi</a:t>
            </a:r>
          </a:p>
          <a:p>
            <a:pPr algn="just"/>
            <a:r>
              <a:rPr lang="tr-TR" sz="1600" dirty="0" smtClean="0">
                <a:latin typeface="Times New Roman" pitchFamily="18" charset="0"/>
                <a:cs typeface="Times New Roman" pitchFamily="18" charset="0"/>
              </a:rPr>
              <a:t>– Kullanılan akışkan tabanının viskozitesine</a:t>
            </a:r>
          </a:p>
          <a:p>
            <a:pPr algn="just"/>
            <a:r>
              <a:rPr lang="tr-TR" sz="1600" dirty="0" smtClean="0">
                <a:latin typeface="Times New Roman" pitchFamily="18" charset="0"/>
                <a:cs typeface="Times New Roman" pitchFamily="18" charset="0"/>
              </a:rPr>
              <a:t>– Sondaj sıvısının birim hacmindeki katı tanelerin miktarına</a:t>
            </a:r>
          </a:p>
          <a:p>
            <a:pPr algn="just"/>
            <a:r>
              <a:rPr lang="tr-TR" sz="1600" dirty="0" smtClean="0">
                <a:latin typeface="Times New Roman" pitchFamily="18" charset="0"/>
                <a:cs typeface="Times New Roman" pitchFamily="18" charset="0"/>
              </a:rPr>
              <a:t>–– </a:t>
            </a:r>
            <a:r>
              <a:rPr lang="tr-TR" sz="1600" dirty="0" smtClean="0">
                <a:latin typeface="Times New Roman" pitchFamily="18" charset="0"/>
                <a:cs typeface="Times New Roman" pitchFamily="18" charset="0"/>
              </a:rPr>
              <a:t>İri kum ve çakılları kaldırmak için genellikle yüksek viskoziteli sondaj sıvısı gerekmektedir. Düşük viskoziteli sıvılar ince kum ve </a:t>
            </a:r>
            <a:r>
              <a:rPr lang="tr-TR" sz="1600" dirty="0" err="1" smtClean="0">
                <a:latin typeface="Times New Roman" pitchFamily="18" charset="0"/>
                <a:cs typeface="Times New Roman" pitchFamily="18" charset="0"/>
              </a:rPr>
              <a:t>siltleri</a:t>
            </a:r>
            <a:r>
              <a:rPr lang="tr-TR" sz="1600" dirty="0" smtClean="0">
                <a:latin typeface="Times New Roman" pitchFamily="18" charset="0"/>
                <a:cs typeface="Times New Roman" pitchFamily="18" charset="0"/>
              </a:rPr>
              <a:t> kaldırmak için yeterlidir.</a:t>
            </a:r>
          </a:p>
          <a:p>
            <a:pPr algn="just"/>
            <a:r>
              <a:rPr lang="tr-TR" sz="1600" dirty="0" smtClean="0">
                <a:latin typeface="Times New Roman" pitchFamily="18" charset="0"/>
                <a:cs typeface="Times New Roman" pitchFamily="18" charset="0"/>
              </a:rPr>
              <a:t>– Yüzeyde katıların ayrılması ve çökelimi ve sondaj sırasında matkap yüzeyinin temizlenmesi düşük viskoziteli ve düşük jel kuvvetli sondaj sıvıları tarafından sağlanır</a:t>
            </a:r>
            <a:r>
              <a:rPr lang="tr-TR" sz="1600" dirty="0" smtClean="0">
                <a:latin typeface="Times New Roman" pitchFamily="18" charset="0"/>
                <a:cs typeface="Times New Roman" pitchFamily="18" charset="0"/>
              </a:rPr>
              <a:t>.</a:t>
            </a:r>
          </a:p>
          <a:p>
            <a:pPr algn="just"/>
            <a:endParaRPr lang="tr-TR" sz="1600" dirty="0" smtClean="0">
              <a:latin typeface="Times New Roman" pitchFamily="18" charset="0"/>
              <a:cs typeface="Times New Roman" pitchFamily="18" charset="0"/>
            </a:endParaRPr>
          </a:p>
          <a:p>
            <a:pPr algn="just"/>
            <a:r>
              <a:rPr lang="tr-TR" sz="1600" dirty="0" smtClean="0">
                <a:latin typeface="Times New Roman" pitchFamily="18" charset="0"/>
                <a:cs typeface="Times New Roman" pitchFamily="18" charset="0"/>
              </a:rPr>
              <a:t>– Viskozite ölçmekte kullanılan bir çok alet vardır. Bunlardan en tanınmış </a:t>
            </a:r>
            <a:r>
              <a:rPr lang="tr-TR" sz="1600" dirty="0" smtClean="0">
                <a:latin typeface="Times New Roman" pitchFamily="18" charset="0"/>
                <a:cs typeface="Times New Roman" pitchFamily="18" charset="0"/>
              </a:rPr>
              <a:t>olanları </a:t>
            </a:r>
            <a:r>
              <a:rPr lang="tr-TR" sz="1600" dirty="0" err="1" smtClean="0">
                <a:latin typeface="Times New Roman" pitchFamily="18" charset="0"/>
                <a:cs typeface="Times New Roman" pitchFamily="18" charset="0"/>
              </a:rPr>
              <a:t>Marsh</a:t>
            </a:r>
            <a:r>
              <a:rPr lang="tr-TR" sz="1600" dirty="0" smtClean="0">
                <a:latin typeface="Times New Roman" pitchFamily="18" charset="0"/>
                <a:cs typeface="Times New Roman" pitchFamily="18" charset="0"/>
              </a:rPr>
              <a:t> </a:t>
            </a:r>
            <a:r>
              <a:rPr lang="tr-TR" sz="1600" dirty="0" smtClean="0">
                <a:latin typeface="Times New Roman" pitchFamily="18" charset="0"/>
                <a:cs typeface="Times New Roman" pitchFamily="18" charset="0"/>
              </a:rPr>
              <a:t>hunisidir.</a:t>
            </a:r>
            <a:endParaRPr lang="tr-T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Marsh</a:t>
            </a:r>
            <a:r>
              <a:rPr lang="tr-TR" dirty="0" smtClean="0"/>
              <a:t> Hunisi</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940152" y="1844824"/>
            <a:ext cx="2762250" cy="3810000"/>
          </a:xfrm>
          <a:prstGeom prst="rect">
            <a:avLst/>
          </a:prstGeom>
          <a:noFill/>
          <a:ln w="9525">
            <a:noFill/>
            <a:miter lim="800000"/>
            <a:headEnd/>
            <a:tailEnd/>
          </a:ln>
        </p:spPr>
      </p:pic>
      <p:sp>
        <p:nvSpPr>
          <p:cNvPr id="5" name="4 Dikdörtgen"/>
          <p:cNvSpPr/>
          <p:nvPr/>
        </p:nvSpPr>
        <p:spPr>
          <a:xfrm>
            <a:off x="395536" y="1844824"/>
            <a:ext cx="4860032" cy="4524315"/>
          </a:xfrm>
          <a:prstGeom prst="rect">
            <a:avLst/>
          </a:prstGeom>
        </p:spPr>
        <p:txBody>
          <a:bodyPr wrap="square">
            <a:spAutoFit/>
          </a:bodyPr>
          <a:lstStyle/>
          <a:p>
            <a:r>
              <a:rPr lang="tr-TR" dirty="0" smtClean="0"/>
              <a:t>Sondaj yapılırken çamurun viskozitesinin</a:t>
            </a:r>
          </a:p>
          <a:p>
            <a:r>
              <a:rPr lang="tr-TR" dirty="0" smtClean="0"/>
              <a:t>çabucak saptamaya yarar. 1,5 </a:t>
            </a:r>
            <a:r>
              <a:rPr lang="tr-TR" dirty="0" err="1" smtClean="0"/>
              <a:t>lt</a:t>
            </a:r>
            <a:r>
              <a:rPr lang="tr-TR" dirty="0" smtClean="0"/>
              <a:t> hacminde</a:t>
            </a:r>
          </a:p>
          <a:p>
            <a:r>
              <a:rPr lang="tr-TR" dirty="0" smtClean="0"/>
              <a:t>bir hunidir. Konik bir gövdesi vardır. Altına</a:t>
            </a:r>
          </a:p>
          <a:p>
            <a:r>
              <a:rPr lang="tr-TR" dirty="0" smtClean="0"/>
              <a:t>bakır bir boru bağlanmıştır. Üzerinde</a:t>
            </a:r>
          </a:p>
          <a:p>
            <a:r>
              <a:rPr lang="tr-TR" dirty="0" smtClean="0"/>
              <a:t>yarısını kaplayan bir süzgeç vardır.</a:t>
            </a:r>
          </a:p>
          <a:p>
            <a:r>
              <a:rPr lang="tr-TR" dirty="0" smtClean="0">
                <a:solidFill>
                  <a:srgbClr val="FF0000"/>
                </a:solidFill>
              </a:rPr>
              <a:t>Viskozite, 1500 cm </a:t>
            </a:r>
            <a:r>
              <a:rPr lang="tr-TR" dirty="0" err="1" smtClean="0">
                <a:solidFill>
                  <a:srgbClr val="FF0000"/>
                </a:solidFill>
              </a:rPr>
              <a:t>lik</a:t>
            </a:r>
            <a:r>
              <a:rPr lang="tr-TR" dirty="0" smtClean="0">
                <a:solidFill>
                  <a:srgbClr val="FF0000"/>
                </a:solidFill>
              </a:rPr>
              <a:t> çamurun 1000 cm3</a:t>
            </a:r>
          </a:p>
          <a:p>
            <a:r>
              <a:rPr lang="tr-TR" dirty="0" smtClean="0">
                <a:solidFill>
                  <a:srgbClr val="FF0000"/>
                </a:solidFill>
              </a:rPr>
              <a:t>ünün akış süresidir ve saniye olarak verilir.</a:t>
            </a:r>
          </a:p>
          <a:p>
            <a:r>
              <a:rPr lang="tr-TR" dirty="0" smtClean="0">
                <a:solidFill>
                  <a:srgbClr val="FF0000"/>
                </a:solidFill>
              </a:rPr>
              <a:t>Bu değer eşit hacimli suyun huniden</a:t>
            </a:r>
          </a:p>
          <a:p>
            <a:r>
              <a:rPr lang="tr-TR" dirty="0" smtClean="0">
                <a:solidFill>
                  <a:srgbClr val="FF0000"/>
                </a:solidFill>
              </a:rPr>
              <a:t>boşalması için geçen zaman göre kalibre</a:t>
            </a:r>
          </a:p>
          <a:p>
            <a:r>
              <a:rPr lang="tr-TR" dirty="0" smtClean="0">
                <a:solidFill>
                  <a:srgbClr val="FF0000"/>
                </a:solidFill>
              </a:rPr>
              <a:t>edilir (26 sn, 21 C). </a:t>
            </a:r>
            <a:r>
              <a:rPr lang="tr-TR" dirty="0" smtClean="0"/>
              <a:t>Elde edilen viskozite</a:t>
            </a:r>
          </a:p>
          <a:p>
            <a:r>
              <a:rPr lang="tr-TR" dirty="0" smtClean="0"/>
              <a:t>görünür viskozitedir ve </a:t>
            </a:r>
            <a:r>
              <a:rPr lang="tr-TR" dirty="0" err="1" smtClean="0"/>
              <a:t>marsh</a:t>
            </a:r>
            <a:r>
              <a:rPr lang="tr-TR" dirty="0" smtClean="0"/>
              <a:t> hunisi</a:t>
            </a:r>
          </a:p>
          <a:p>
            <a:r>
              <a:rPr lang="tr-TR" dirty="0" smtClean="0"/>
              <a:t>viskozitesi olarak bilinir.</a:t>
            </a:r>
          </a:p>
          <a:p>
            <a:r>
              <a:rPr lang="tr-TR" dirty="0" smtClean="0"/>
              <a:t>• İnce kum= 35-45 sn</a:t>
            </a:r>
          </a:p>
          <a:p>
            <a:r>
              <a:rPr lang="tr-TR" dirty="0" smtClean="0"/>
              <a:t>• İri kum= 55-65 sn</a:t>
            </a:r>
          </a:p>
          <a:p>
            <a:r>
              <a:rPr lang="tr-TR" dirty="0" smtClean="0"/>
              <a:t>• Çakıl = 65-75 sn</a:t>
            </a:r>
          </a:p>
          <a:p>
            <a:r>
              <a:rPr lang="tr-TR" dirty="0" smtClean="0"/>
              <a:t>• İri Çakıl= 75-85 sn</a:t>
            </a:r>
            <a:endParaRPr lang="tr-TR" dirty="0"/>
          </a:p>
        </p:txBody>
      </p:sp>
      <p:sp>
        <p:nvSpPr>
          <p:cNvPr id="3" name="Dikdörtgen 2"/>
          <p:cNvSpPr/>
          <p:nvPr/>
        </p:nvSpPr>
        <p:spPr>
          <a:xfrm>
            <a:off x="2645532" y="6184473"/>
            <a:ext cx="5904656" cy="369332"/>
          </a:xfrm>
          <a:prstGeom prst="rect">
            <a:avLst/>
          </a:prstGeom>
        </p:spPr>
        <p:txBody>
          <a:bodyPr wrap="square">
            <a:spAutoFit/>
          </a:bodyPr>
          <a:lstStyle/>
          <a:p>
            <a:r>
              <a:rPr lang="tr-TR" dirty="0"/>
              <a:t>https://</a:t>
            </a:r>
            <a:r>
              <a:rPr lang="tr-TR" dirty="0">
                <a:hlinkClick r:id="rId3"/>
              </a:rPr>
              <a:t>www.youtube.com/watch?v=EXKWezBmOag</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Jel Kuvveti ve </a:t>
            </a:r>
            <a:r>
              <a:rPr lang="tr-TR" dirty="0" err="1" smtClean="0"/>
              <a:t>Tixotropi</a:t>
            </a:r>
            <a:endParaRPr lang="tr-TR" dirty="0"/>
          </a:p>
        </p:txBody>
      </p:sp>
      <p:sp>
        <p:nvSpPr>
          <p:cNvPr id="3" name="2 İçerik Yer Tutucusu"/>
          <p:cNvSpPr>
            <a:spLocks noGrp="1"/>
          </p:cNvSpPr>
          <p:nvPr>
            <p:ph idx="1"/>
          </p:nvPr>
        </p:nvSpPr>
        <p:spPr/>
        <p:txBody>
          <a:bodyPr>
            <a:normAutofit fontScale="62500" lnSpcReduction="20000"/>
          </a:bodyPr>
          <a:lstStyle/>
          <a:p>
            <a:r>
              <a:rPr lang="tr-TR" dirty="0" smtClean="0"/>
              <a:t>Çamur durgun iken çamuru oluşturan kil tanelerinin birbirini çekme ölçüsüne jelleşme denir.  </a:t>
            </a:r>
          </a:p>
          <a:p>
            <a:r>
              <a:rPr lang="nn-NO" dirty="0" smtClean="0"/>
              <a:t>Çamur hareketsiz kaldığından jel kuvveti artar. </a:t>
            </a:r>
            <a:r>
              <a:rPr lang="tr-TR" dirty="0" smtClean="0"/>
              <a:t>Durduğu zaman artan jel kuvvetinin dolaşım başladığında azalması gerekir. Aksi takdirde dolaşımı sağlamak için çok yüksek pompa basıncı gerekir.</a:t>
            </a:r>
          </a:p>
          <a:p>
            <a:r>
              <a:rPr lang="tr-TR" dirty="0" smtClean="0"/>
              <a:t>Çamurun bu özelliğine yani dinlendiğinde jel kuvvetinin artması harekete geçtiğinde tekrar azalmasına </a:t>
            </a:r>
            <a:r>
              <a:rPr lang="tr-TR" dirty="0" err="1" smtClean="0"/>
              <a:t>tiksotropik</a:t>
            </a:r>
            <a:r>
              <a:rPr lang="tr-TR" dirty="0" smtClean="0"/>
              <a:t> özellik denir.</a:t>
            </a:r>
          </a:p>
          <a:p>
            <a:r>
              <a:rPr lang="tr-TR" dirty="0" smtClean="0"/>
              <a:t>• </a:t>
            </a:r>
            <a:r>
              <a:rPr lang="tr-TR" dirty="0" err="1" smtClean="0"/>
              <a:t>Fann</a:t>
            </a:r>
            <a:r>
              <a:rPr lang="tr-TR" dirty="0" smtClean="0"/>
              <a:t> </a:t>
            </a:r>
            <a:r>
              <a:rPr lang="tr-TR" dirty="0" err="1" smtClean="0"/>
              <a:t>viskozitemetresi</a:t>
            </a:r>
            <a:r>
              <a:rPr lang="tr-TR" dirty="0" smtClean="0"/>
              <a:t> ile ölçülür. 0 </a:t>
            </a:r>
            <a:r>
              <a:rPr lang="tr-TR" dirty="0" err="1" smtClean="0"/>
              <a:t>dak</a:t>
            </a:r>
            <a:r>
              <a:rPr lang="tr-TR" dirty="0" smtClean="0"/>
              <a:t> ve 10 </a:t>
            </a:r>
            <a:r>
              <a:rPr lang="tr-TR" dirty="0" err="1" smtClean="0"/>
              <a:t>dak</a:t>
            </a:r>
            <a:r>
              <a:rPr lang="tr-TR" dirty="0" smtClean="0"/>
              <a:t>. Jel kuvvetleri ölçülür.</a:t>
            </a:r>
          </a:p>
          <a:p>
            <a:r>
              <a:rPr lang="tr-TR" dirty="0" smtClean="0"/>
              <a:t>Bunları farkı </a:t>
            </a:r>
            <a:r>
              <a:rPr lang="tr-TR" dirty="0" err="1" smtClean="0"/>
              <a:t>tikotropik</a:t>
            </a:r>
            <a:r>
              <a:rPr lang="tr-TR" dirty="0" smtClean="0"/>
              <a:t> değerdir. Jel kuvveti değeri </a:t>
            </a:r>
            <a:r>
              <a:rPr lang="tr-TR" dirty="0" err="1" smtClean="0"/>
              <a:t>fann</a:t>
            </a:r>
            <a:r>
              <a:rPr lang="tr-TR" dirty="0" smtClean="0"/>
              <a:t> </a:t>
            </a:r>
            <a:r>
              <a:rPr lang="tr-TR" dirty="0" err="1" smtClean="0"/>
              <a:t>viskozimetrede</a:t>
            </a:r>
            <a:endParaRPr lang="tr-TR" dirty="0" smtClean="0"/>
          </a:p>
          <a:p>
            <a:r>
              <a:rPr lang="tr-TR" dirty="0" smtClean="0"/>
              <a:t>okunan değerler 0,48 katsayısı ile çarpılarak bulunur.</a:t>
            </a:r>
          </a:p>
          <a:p>
            <a:r>
              <a:rPr lang="tr-TR" dirty="0" smtClean="0"/>
              <a:t>• Jel kuvveti 0 olan çamurlarda viskozite 80-90 sn kadar çıkabilir.</a:t>
            </a:r>
          </a:p>
          <a:p>
            <a:r>
              <a:rPr lang="tr-TR" dirty="0" smtClean="0"/>
              <a:t>• Su emmeyen killerle ve petrol bazlı çamurların </a:t>
            </a:r>
            <a:r>
              <a:rPr lang="tr-TR" dirty="0" err="1" smtClean="0"/>
              <a:t>tixotropisi</a:t>
            </a:r>
            <a:r>
              <a:rPr lang="tr-TR" dirty="0" smtClean="0"/>
              <a:t> düşüktür.</a:t>
            </a:r>
          </a:p>
          <a:p>
            <a:r>
              <a:rPr lang="tr-TR" dirty="0" smtClean="0"/>
              <a:t>• Genellikle az miktarda tuz, çimento kil çamurları ile ağırlığı çok artırılmış</a:t>
            </a:r>
          </a:p>
          <a:p>
            <a:r>
              <a:rPr lang="tr-TR" dirty="0" smtClean="0"/>
              <a:t>çamurların jel kuvveti yüksektir.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İyi bir çamurun viskozite ve jel</a:t>
            </a:r>
            <a:br>
              <a:rPr lang="tr-TR" b="1" dirty="0" smtClean="0">
                <a:solidFill>
                  <a:srgbClr val="FF0000"/>
                </a:solidFill>
              </a:rPr>
            </a:br>
            <a:r>
              <a:rPr lang="tr-TR" b="1" dirty="0" smtClean="0">
                <a:solidFill>
                  <a:srgbClr val="FF0000"/>
                </a:solidFill>
              </a:rPr>
              <a:t>kuvveti değerleri</a:t>
            </a:r>
            <a:endParaRPr lang="tr-TR" dirty="0">
              <a:solidFill>
                <a:srgbClr val="FF0000"/>
              </a:solidFill>
            </a:endParaRPr>
          </a:p>
        </p:txBody>
      </p:sp>
      <p:graphicFrame>
        <p:nvGraphicFramePr>
          <p:cNvPr id="4" name="3 İçerik Yer Tutucusu"/>
          <p:cNvGraphicFramePr>
            <a:graphicFrameLocks noGrp="1"/>
          </p:cNvGraphicFramePr>
          <p:nvPr>
            <p:ph idx="1"/>
          </p:nvPr>
        </p:nvGraphicFramePr>
        <p:xfrm>
          <a:off x="457200" y="1600200"/>
          <a:ext cx="8229600" cy="1828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tr-TR" sz="1800" b="1" kern="1200" baseline="0" dirty="0" smtClean="0">
                          <a:solidFill>
                            <a:schemeClr val="lt1"/>
                          </a:solidFill>
                          <a:latin typeface="+mn-lt"/>
                          <a:ea typeface="+mn-ea"/>
                          <a:cs typeface="+mn-cs"/>
                        </a:rPr>
                        <a:t>Viskozite</a:t>
                      </a:r>
                    </a:p>
                    <a:p>
                      <a:r>
                        <a:rPr lang="tr-TR" sz="1800" b="1" kern="1200" baseline="0" dirty="0" smtClean="0">
                          <a:solidFill>
                            <a:schemeClr val="lt1"/>
                          </a:solidFill>
                          <a:latin typeface="+mn-lt"/>
                          <a:ea typeface="+mn-ea"/>
                          <a:cs typeface="+mn-cs"/>
                        </a:rPr>
                        <a:t>(1500/1000) sn</a:t>
                      </a:r>
                      <a:endParaRPr lang="tr-TR" dirty="0"/>
                    </a:p>
                  </a:txBody>
                  <a:tcPr/>
                </a:tc>
                <a:tc>
                  <a:txBody>
                    <a:bodyPr/>
                    <a:lstStyle/>
                    <a:p>
                      <a:r>
                        <a:rPr lang="tr-TR" sz="1800" b="1" kern="1200" baseline="0" dirty="0" err="1" smtClean="0">
                          <a:solidFill>
                            <a:schemeClr val="lt1"/>
                          </a:solidFill>
                          <a:latin typeface="+mn-lt"/>
                          <a:ea typeface="+mn-ea"/>
                          <a:cs typeface="+mn-cs"/>
                        </a:rPr>
                        <a:t>Tixotropi</a:t>
                      </a:r>
                      <a:endParaRPr lang="tr-TR" sz="1800" b="1" kern="1200" baseline="0" dirty="0" smtClean="0">
                        <a:solidFill>
                          <a:schemeClr val="lt1"/>
                        </a:solidFill>
                        <a:latin typeface="+mn-lt"/>
                        <a:ea typeface="+mn-ea"/>
                        <a:cs typeface="+mn-cs"/>
                      </a:endParaRPr>
                    </a:p>
                    <a:p>
                      <a:r>
                        <a:rPr lang="tr-TR" sz="1800" b="1" kern="1200" baseline="0" dirty="0" smtClean="0">
                          <a:solidFill>
                            <a:schemeClr val="lt1"/>
                          </a:solidFill>
                          <a:latin typeface="+mn-lt"/>
                          <a:ea typeface="+mn-ea"/>
                          <a:cs typeface="+mn-cs"/>
                        </a:rPr>
                        <a:t>(</a:t>
                      </a:r>
                      <a:r>
                        <a:rPr lang="tr-TR" sz="1800" b="1" kern="1200" baseline="0" dirty="0" err="1" smtClean="0">
                          <a:solidFill>
                            <a:schemeClr val="lt1"/>
                          </a:solidFill>
                          <a:latin typeface="+mn-lt"/>
                          <a:ea typeface="+mn-ea"/>
                          <a:cs typeface="+mn-cs"/>
                        </a:rPr>
                        <a:t>Pa</a:t>
                      </a:r>
                      <a:r>
                        <a:rPr lang="tr-TR" sz="1800" b="1" kern="1200" baseline="0" dirty="0" smtClean="0">
                          <a:solidFill>
                            <a:schemeClr val="lt1"/>
                          </a:solidFill>
                          <a:latin typeface="+mn-lt"/>
                          <a:ea typeface="+mn-ea"/>
                          <a:cs typeface="+mn-cs"/>
                        </a:rPr>
                        <a:t>)</a:t>
                      </a:r>
                      <a:endParaRPr lang="tr-TR" dirty="0"/>
                    </a:p>
                  </a:txBody>
                  <a:tcPr/>
                </a:tc>
                <a:tc>
                  <a:txBody>
                    <a:bodyPr/>
                    <a:lstStyle/>
                    <a:p>
                      <a:r>
                        <a:rPr lang="tr-TR" sz="1800" b="1" kern="1200" baseline="0" dirty="0" err="1" smtClean="0">
                          <a:solidFill>
                            <a:schemeClr val="lt1"/>
                          </a:solidFill>
                          <a:latin typeface="+mn-lt"/>
                          <a:ea typeface="+mn-ea"/>
                          <a:cs typeface="+mn-cs"/>
                        </a:rPr>
                        <a:t>Düşünçeler</a:t>
                      </a:r>
                      <a:endParaRPr lang="tr-TR" dirty="0"/>
                    </a:p>
                  </a:txBody>
                  <a:tcPr/>
                </a:tc>
              </a:tr>
              <a:tr h="370840">
                <a:tc>
                  <a:txBody>
                    <a:bodyPr/>
                    <a:lstStyle/>
                    <a:p>
                      <a:r>
                        <a:rPr lang="tr-TR" sz="1800" kern="1200" baseline="0" dirty="0" smtClean="0">
                          <a:solidFill>
                            <a:schemeClr val="dk1"/>
                          </a:solidFill>
                          <a:latin typeface="+mn-lt"/>
                          <a:ea typeface="+mn-ea"/>
                          <a:cs typeface="+mn-cs"/>
                        </a:rPr>
                        <a:t>30-60</a:t>
                      </a:r>
                    </a:p>
                    <a:p>
                      <a:r>
                        <a:rPr lang="tr-TR" sz="1800" kern="1200" baseline="0" dirty="0" smtClean="0">
                          <a:solidFill>
                            <a:schemeClr val="dk1"/>
                          </a:solidFill>
                          <a:latin typeface="+mn-lt"/>
                          <a:ea typeface="+mn-ea"/>
                          <a:cs typeface="+mn-cs"/>
                        </a:rPr>
                        <a:t>30-60</a:t>
                      </a:r>
                    </a:p>
                    <a:p>
                      <a:r>
                        <a:rPr lang="tr-TR" sz="1800" kern="1200" baseline="0" dirty="0" smtClean="0">
                          <a:solidFill>
                            <a:schemeClr val="dk1"/>
                          </a:solidFill>
                          <a:latin typeface="+mn-lt"/>
                          <a:ea typeface="+mn-ea"/>
                          <a:cs typeface="+mn-cs"/>
                        </a:rPr>
                        <a:t>30-60</a:t>
                      </a:r>
                    </a:p>
                    <a:p>
                      <a:r>
                        <a:rPr lang="tr-TR" sz="1800" kern="1200" baseline="0" dirty="0" smtClean="0">
                          <a:solidFill>
                            <a:schemeClr val="dk1"/>
                          </a:solidFill>
                          <a:latin typeface="+mn-lt"/>
                          <a:ea typeface="+mn-ea"/>
                          <a:cs typeface="+mn-cs"/>
                        </a:rPr>
                        <a:t>30-60</a:t>
                      </a:r>
                      <a:endParaRPr lang="tr-TR" dirty="0"/>
                    </a:p>
                  </a:txBody>
                  <a:tcPr/>
                </a:tc>
                <a:tc>
                  <a:txBody>
                    <a:bodyPr/>
                    <a:lstStyle/>
                    <a:p>
                      <a:r>
                        <a:rPr lang="tr-TR" sz="1800" kern="1200" baseline="0" dirty="0" smtClean="0">
                          <a:solidFill>
                            <a:schemeClr val="dk1"/>
                          </a:solidFill>
                          <a:latin typeface="+mn-lt"/>
                          <a:ea typeface="+mn-ea"/>
                          <a:cs typeface="+mn-cs"/>
                        </a:rPr>
                        <a:t>0-0,3</a:t>
                      </a:r>
                    </a:p>
                    <a:p>
                      <a:r>
                        <a:rPr lang="tr-TR" sz="1800" kern="1200" baseline="0" dirty="0" smtClean="0">
                          <a:solidFill>
                            <a:schemeClr val="dk1"/>
                          </a:solidFill>
                          <a:latin typeface="+mn-lt"/>
                          <a:ea typeface="+mn-ea"/>
                          <a:cs typeface="+mn-cs"/>
                        </a:rPr>
                        <a:t>0,3-1,5</a:t>
                      </a:r>
                    </a:p>
                    <a:p>
                      <a:r>
                        <a:rPr lang="tr-TR" sz="1800" kern="1200" baseline="0" dirty="0" smtClean="0">
                          <a:solidFill>
                            <a:schemeClr val="dk1"/>
                          </a:solidFill>
                          <a:latin typeface="+mn-lt"/>
                          <a:ea typeface="+mn-ea"/>
                          <a:cs typeface="+mn-cs"/>
                        </a:rPr>
                        <a:t>1,5-7,5</a:t>
                      </a:r>
                    </a:p>
                    <a:p>
                      <a:r>
                        <a:rPr lang="tr-TR" sz="1800" kern="1200" baseline="0" dirty="0" smtClean="0">
                          <a:solidFill>
                            <a:schemeClr val="dk1"/>
                          </a:solidFill>
                          <a:latin typeface="+mn-lt"/>
                          <a:ea typeface="+mn-ea"/>
                          <a:cs typeface="+mn-cs"/>
                        </a:rPr>
                        <a:t>3-13,5</a:t>
                      </a:r>
                      <a:endParaRPr lang="tr-TR" dirty="0"/>
                    </a:p>
                  </a:txBody>
                  <a:tcPr/>
                </a:tc>
                <a:tc>
                  <a:txBody>
                    <a:bodyPr/>
                    <a:lstStyle/>
                    <a:p>
                      <a:r>
                        <a:rPr lang="tr-TR" sz="1800" kern="1200" baseline="0" dirty="0" smtClean="0">
                          <a:solidFill>
                            <a:schemeClr val="dk1"/>
                          </a:solidFill>
                          <a:latin typeface="+mn-lt"/>
                          <a:ea typeface="+mn-ea"/>
                          <a:cs typeface="+mn-cs"/>
                        </a:rPr>
                        <a:t>Çok düşük</a:t>
                      </a:r>
                    </a:p>
                    <a:p>
                      <a:r>
                        <a:rPr lang="tr-TR" sz="1800" kern="1200" baseline="0" dirty="0" smtClean="0">
                          <a:solidFill>
                            <a:schemeClr val="dk1"/>
                          </a:solidFill>
                          <a:latin typeface="+mn-lt"/>
                          <a:ea typeface="+mn-ea"/>
                          <a:cs typeface="+mn-cs"/>
                        </a:rPr>
                        <a:t>İyi</a:t>
                      </a:r>
                    </a:p>
                    <a:p>
                      <a:r>
                        <a:rPr lang="tr-TR" sz="1800" kern="1200" baseline="0" dirty="0" smtClean="0">
                          <a:solidFill>
                            <a:schemeClr val="dk1"/>
                          </a:solidFill>
                          <a:latin typeface="+mn-lt"/>
                          <a:ea typeface="+mn-ea"/>
                          <a:cs typeface="+mn-cs"/>
                        </a:rPr>
                        <a:t>Maksimum</a:t>
                      </a:r>
                    </a:p>
                    <a:p>
                      <a:r>
                        <a:rPr lang="tr-TR" sz="1800" kern="1200" baseline="0" dirty="0" smtClean="0">
                          <a:solidFill>
                            <a:schemeClr val="dk1"/>
                          </a:solidFill>
                          <a:latin typeface="+mn-lt"/>
                          <a:ea typeface="+mn-ea"/>
                          <a:cs typeface="+mn-cs"/>
                        </a:rPr>
                        <a:t>Çok fazla, tehlikeli</a:t>
                      </a:r>
                      <a:endParaRPr lang="tr-TR"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Su Kaybı ve Ölçümü </a:t>
            </a:r>
            <a:endParaRPr lang="tr-TR" dirty="0"/>
          </a:p>
        </p:txBody>
      </p:sp>
      <p:pic>
        <p:nvPicPr>
          <p:cNvPr id="3075" name="Picture 3"/>
          <p:cNvPicPr>
            <a:picLocks noChangeAspect="1" noChangeArrowheads="1"/>
          </p:cNvPicPr>
          <p:nvPr/>
        </p:nvPicPr>
        <p:blipFill>
          <a:blip r:embed="rId2" cstate="print"/>
          <a:srcRect/>
          <a:stretch>
            <a:fillRect/>
          </a:stretch>
        </p:blipFill>
        <p:spPr bwMode="auto">
          <a:xfrm>
            <a:off x="0" y="1844824"/>
            <a:ext cx="4484602" cy="331236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7092280" y="1628800"/>
            <a:ext cx="1512168" cy="2225570"/>
          </a:xfrm>
          <a:prstGeom prst="rect">
            <a:avLst/>
          </a:prstGeom>
          <a:noFill/>
          <a:ln w="9525">
            <a:noFill/>
            <a:miter lim="800000"/>
            <a:headEnd/>
            <a:tailEnd/>
          </a:ln>
        </p:spPr>
      </p:pic>
      <p:sp>
        <p:nvSpPr>
          <p:cNvPr id="7" name="6 Dikdörtgen"/>
          <p:cNvSpPr/>
          <p:nvPr/>
        </p:nvSpPr>
        <p:spPr>
          <a:xfrm>
            <a:off x="7236296" y="3933056"/>
            <a:ext cx="1562351" cy="369332"/>
          </a:xfrm>
          <a:prstGeom prst="rect">
            <a:avLst/>
          </a:prstGeom>
        </p:spPr>
        <p:txBody>
          <a:bodyPr wrap="none">
            <a:spAutoFit/>
          </a:bodyPr>
          <a:lstStyle/>
          <a:p>
            <a:r>
              <a:rPr lang="tr-TR" i="1" dirty="0" smtClean="0"/>
              <a:t>API </a:t>
            </a:r>
            <a:r>
              <a:rPr lang="tr-TR" i="1" dirty="0" err="1" smtClean="0"/>
              <a:t>Filter</a:t>
            </a:r>
            <a:r>
              <a:rPr lang="tr-TR" i="1" dirty="0" smtClean="0"/>
              <a:t> </a:t>
            </a:r>
            <a:r>
              <a:rPr lang="tr-TR" i="1" dirty="0" err="1" smtClean="0"/>
              <a:t>Press</a:t>
            </a:r>
            <a:endParaRPr lang="tr-TR" dirty="0"/>
          </a:p>
        </p:txBody>
      </p:sp>
      <p:sp>
        <p:nvSpPr>
          <p:cNvPr id="3" name="Dikdörtgen 2"/>
          <p:cNvSpPr/>
          <p:nvPr/>
        </p:nvSpPr>
        <p:spPr>
          <a:xfrm>
            <a:off x="4728977" y="4386775"/>
            <a:ext cx="4235511" cy="923330"/>
          </a:xfrm>
          <a:prstGeom prst="rect">
            <a:avLst/>
          </a:prstGeom>
        </p:spPr>
        <p:txBody>
          <a:bodyPr wrap="square">
            <a:spAutoFit/>
          </a:bodyPr>
          <a:lstStyle/>
          <a:p>
            <a:pPr algn="just"/>
            <a:r>
              <a:rPr lang="tr-TR" dirty="0">
                <a:latin typeface="Times New Roman" panose="02020603050405020304" pitchFamily="18" charset="0"/>
                <a:ea typeface="Times New Roman" panose="02020603050405020304" pitchFamily="18" charset="0"/>
              </a:rPr>
              <a:t>Bu alet çamur haznesi, süzme düzeneği, su toplayıcı ölçü kabı ve bir basınç kaynağından oluşmaktadır.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95536" y="1844824"/>
            <a:ext cx="2533650" cy="1590675"/>
          </a:xfrm>
          <a:prstGeom prst="rect">
            <a:avLst/>
          </a:prstGeom>
          <a:noFill/>
          <a:ln w="9525">
            <a:noFill/>
            <a:miter lim="800000"/>
            <a:headEnd/>
            <a:tailEnd/>
          </a:ln>
        </p:spPr>
      </p:pic>
      <p:sp>
        <p:nvSpPr>
          <p:cNvPr id="3" name="2 Dikdörtgen"/>
          <p:cNvSpPr/>
          <p:nvPr/>
        </p:nvSpPr>
        <p:spPr>
          <a:xfrm>
            <a:off x="539552" y="3501008"/>
            <a:ext cx="1763944" cy="369332"/>
          </a:xfrm>
          <a:prstGeom prst="rect">
            <a:avLst/>
          </a:prstGeom>
        </p:spPr>
        <p:txBody>
          <a:bodyPr wrap="none">
            <a:spAutoFit/>
          </a:bodyPr>
          <a:lstStyle/>
          <a:p>
            <a:r>
              <a:rPr lang="tr-TR" dirty="0"/>
              <a:t>İki çeneli matkap</a:t>
            </a:r>
          </a:p>
        </p:txBody>
      </p:sp>
      <p:pic>
        <p:nvPicPr>
          <p:cNvPr id="16387" name="Picture 3"/>
          <p:cNvPicPr>
            <a:picLocks noChangeAspect="1" noChangeArrowheads="1"/>
          </p:cNvPicPr>
          <p:nvPr/>
        </p:nvPicPr>
        <p:blipFill>
          <a:blip r:embed="rId3" cstate="print"/>
          <a:srcRect/>
          <a:stretch>
            <a:fillRect/>
          </a:stretch>
        </p:blipFill>
        <p:spPr bwMode="auto">
          <a:xfrm>
            <a:off x="3419872" y="1268760"/>
            <a:ext cx="2600325" cy="335280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516215" y="1700808"/>
            <a:ext cx="2262619" cy="2232248"/>
          </a:xfrm>
          <a:prstGeom prst="rect">
            <a:avLst/>
          </a:prstGeom>
          <a:noFill/>
          <a:ln w="9525">
            <a:noFill/>
            <a:miter lim="800000"/>
            <a:headEnd/>
            <a:tailEnd/>
          </a:ln>
        </p:spPr>
      </p:pic>
      <p:sp>
        <p:nvSpPr>
          <p:cNvPr id="6" name="5 Dikdörtgen"/>
          <p:cNvSpPr/>
          <p:nvPr/>
        </p:nvSpPr>
        <p:spPr>
          <a:xfrm>
            <a:off x="3779912" y="4581128"/>
            <a:ext cx="1794402" cy="369332"/>
          </a:xfrm>
          <a:prstGeom prst="rect">
            <a:avLst/>
          </a:prstGeom>
        </p:spPr>
        <p:txBody>
          <a:bodyPr wrap="none">
            <a:spAutoFit/>
          </a:bodyPr>
          <a:lstStyle/>
          <a:p>
            <a:r>
              <a:rPr lang="tr-TR" dirty="0"/>
              <a:t>Üç çeneli matkap</a:t>
            </a:r>
          </a:p>
        </p:txBody>
      </p:sp>
      <p:sp>
        <p:nvSpPr>
          <p:cNvPr id="7" name="6 Dikdörtgen"/>
          <p:cNvSpPr/>
          <p:nvPr/>
        </p:nvSpPr>
        <p:spPr>
          <a:xfrm>
            <a:off x="6732240" y="4005064"/>
            <a:ext cx="1970732" cy="369332"/>
          </a:xfrm>
          <a:prstGeom prst="rect">
            <a:avLst/>
          </a:prstGeom>
        </p:spPr>
        <p:txBody>
          <a:bodyPr wrap="none">
            <a:spAutoFit/>
          </a:bodyPr>
          <a:lstStyle/>
          <a:p>
            <a:r>
              <a:rPr lang="tr-TR" dirty="0"/>
              <a:t>Dört çeneli matkap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Katı Madde Miktarı ve Ölçümü</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 Sondaj sırasında çamura karışan kum taneleri ve ince kesintilerin eleklerde ayrılmayıp çamurda kalması bazı sorunlara yol açar; boruların aşınmasına neden olur, viskozite ve yoğunluğu artırır.</a:t>
            </a:r>
          </a:p>
          <a:p>
            <a:r>
              <a:rPr lang="tr-TR" dirty="0" smtClean="0"/>
              <a:t>• Çamurdaki kum oranının %2 den az olması istenir. Fazla ise</a:t>
            </a:r>
          </a:p>
          <a:p>
            <a:r>
              <a:rPr lang="tr-TR" dirty="0" smtClean="0"/>
              <a:t>azaltılması gerekir. Bu amaçla geniş yüzeyli derinliği az tanklardan</a:t>
            </a:r>
          </a:p>
          <a:p>
            <a:r>
              <a:rPr lang="tr-TR" dirty="0" smtClean="0"/>
              <a:t>geçirilerek kum tanelerinin dibe çökerek ayrılmaları sağlanır.</a:t>
            </a:r>
          </a:p>
          <a:p>
            <a:endParaRPr lang="tr-TR" dirty="0" smtClean="0"/>
          </a:p>
          <a:p>
            <a:r>
              <a:rPr lang="tr-TR" dirty="0" smtClean="0"/>
              <a:t>• Çamurlardaki kum miktarı kum tüpü ile saptanır. Alt ucu konik ve</a:t>
            </a:r>
          </a:p>
          <a:p>
            <a:r>
              <a:rPr lang="tr-TR" dirty="0" smtClean="0"/>
              <a:t>üzerinde % bölümleri bulunan tüpün iki çizgisi vardır. Alt çizgisine</a:t>
            </a:r>
          </a:p>
          <a:p>
            <a:r>
              <a:rPr lang="tr-TR" dirty="0" smtClean="0"/>
              <a:t>kadar çamur, üst çizgisine kadar su konulur ve çalkalanır. Karışım</a:t>
            </a:r>
          </a:p>
          <a:p>
            <a:r>
              <a:rPr lang="tr-TR" dirty="0" smtClean="0"/>
              <a:t>özel bir eleğe boşaltılıp su ile yıkanır. Elekte biriken tekrar kum tüpü</a:t>
            </a:r>
          </a:p>
          <a:p>
            <a:r>
              <a:rPr lang="tr-TR" dirty="0" smtClean="0"/>
              <a:t>içerisine ilave edilir ve tüpün dibinde dinlenmeye bırakılır ve %</a:t>
            </a:r>
          </a:p>
          <a:p>
            <a:r>
              <a:rPr lang="tr-TR" dirty="0" smtClean="0"/>
              <a:t>cinsinden miktarı okunur.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Documents and Settings\Caglar @ytepe\Desktop\ÇOMÜ MLP\rig components\bit 1.JPG"/>
          <p:cNvPicPr>
            <a:picLocks noChangeAspect="1" noChangeArrowheads="1"/>
          </p:cNvPicPr>
          <p:nvPr/>
        </p:nvPicPr>
        <p:blipFill>
          <a:blip r:embed="rId2" cstate="print"/>
          <a:srcRect/>
          <a:stretch>
            <a:fillRect/>
          </a:stretch>
        </p:blipFill>
        <p:spPr bwMode="auto">
          <a:xfrm>
            <a:off x="0" y="0"/>
            <a:ext cx="4644008" cy="3429000"/>
          </a:xfrm>
          <a:prstGeom prst="rect">
            <a:avLst/>
          </a:prstGeom>
          <a:noFill/>
        </p:spPr>
      </p:pic>
      <p:sp>
        <p:nvSpPr>
          <p:cNvPr id="2" name="1 Dikdörtgen"/>
          <p:cNvSpPr/>
          <p:nvPr/>
        </p:nvSpPr>
        <p:spPr>
          <a:xfrm>
            <a:off x="179512" y="188640"/>
            <a:ext cx="1171859" cy="461665"/>
          </a:xfrm>
          <a:prstGeom prst="rect">
            <a:avLst/>
          </a:prstGeom>
        </p:spPr>
        <p:txBody>
          <a:bodyPr wrap="none">
            <a:spAutoFit/>
          </a:bodyPr>
          <a:lstStyle/>
          <a:p>
            <a:r>
              <a:rPr lang="tr-TR" sz="2400" b="1" dirty="0" smtClean="0">
                <a:solidFill>
                  <a:srgbClr val="FF0000"/>
                </a:solidFill>
              </a:rPr>
              <a:t>Matkap</a:t>
            </a:r>
            <a:endParaRPr lang="tr-TR" sz="2400" dirty="0"/>
          </a:p>
        </p:txBody>
      </p:sp>
      <p:pic>
        <p:nvPicPr>
          <p:cNvPr id="9218" name="Picture 2" descr="C:\Documents and Settings\Caglar @ytepe\Desktop\ÇOMÜ MLP\rig components\SAM_0313.JPG"/>
          <p:cNvPicPr>
            <a:picLocks noChangeAspect="1" noChangeArrowheads="1"/>
          </p:cNvPicPr>
          <p:nvPr/>
        </p:nvPicPr>
        <p:blipFill>
          <a:blip r:embed="rId2" cstate="print"/>
          <a:srcRect/>
          <a:stretch>
            <a:fillRect/>
          </a:stretch>
        </p:blipFill>
        <p:spPr bwMode="auto">
          <a:xfrm>
            <a:off x="4572000" y="3429000"/>
            <a:ext cx="4572000" cy="3429000"/>
          </a:xfrm>
          <a:prstGeom prst="rect">
            <a:avLst/>
          </a:prstGeom>
          <a:noFill/>
        </p:spPr>
      </p:pic>
      <p:pic>
        <p:nvPicPr>
          <p:cNvPr id="9219" name="Picture 3" descr="C:\Documents and Settings\Caglar @ytepe\Desktop\ÇOMÜ MLP\rig components\SAM_0310.JPG"/>
          <p:cNvPicPr>
            <a:picLocks noChangeAspect="1" noChangeArrowheads="1"/>
          </p:cNvPicPr>
          <p:nvPr/>
        </p:nvPicPr>
        <p:blipFill>
          <a:blip r:embed="rId3" cstate="print"/>
          <a:srcRect/>
          <a:stretch>
            <a:fillRect/>
          </a:stretch>
        </p:blipFill>
        <p:spPr bwMode="auto">
          <a:xfrm>
            <a:off x="0" y="3429000"/>
            <a:ext cx="4572000" cy="3429000"/>
          </a:xfrm>
          <a:prstGeom prst="rect">
            <a:avLst/>
          </a:prstGeom>
          <a:noFill/>
        </p:spPr>
      </p:pic>
      <p:pic>
        <p:nvPicPr>
          <p:cNvPr id="9220" name="Picture 4" descr="C:\Documents and Settings\Caglar @ytepe\Desktop\ÇOMÜ MLP\rig components\SAM_0311.JPG"/>
          <p:cNvPicPr>
            <a:picLocks noChangeAspect="1" noChangeArrowheads="1"/>
          </p:cNvPicPr>
          <p:nvPr/>
        </p:nvPicPr>
        <p:blipFill>
          <a:blip r:embed="rId4" cstate="print"/>
          <a:srcRect/>
          <a:stretch>
            <a:fillRect/>
          </a:stretch>
        </p:blipFill>
        <p:spPr bwMode="auto">
          <a:xfrm>
            <a:off x="4572000" y="0"/>
            <a:ext cx="4572000" cy="3429000"/>
          </a:xfrm>
          <a:prstGeom prst="rect">
            <a:avLst/>
          </a:prstGeom>
          <a:noFill/>
        </p:spPr>
      </p:pic>
      <p:sp>
        <p:nvSpPr>
          <p:cNvPr id="9" name="8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Parmak, Balık Kuyruğu ve Kanatlı </a:t>
            </a:r>
            <a:r>
              <a:rPr lang="tr-TR" b="1" dirty="0" smtClean="0"/>
              <a:t>Matkaplar</a:t>
            </a:r>
            <a:endParaRPr lang="tr-TR" dirty="0"/>
          </a:p>
        </p:txBody>
      </p:sp>
      <p:sp>
        <p:nvSpPr>
          <p:cNvPr id="3" name="2 İçerik Yer Tutucusu"/>
          <p:cNvSpPr>
            <a:spLocks noGrp="1"/>
          </p:cNvSpPr>
          <p:nvPr>
            <p:ph idx="1"/>
          </p:nvPr>
        </p:nvSpPr>
        <p:spPr/>
        <p:txBody>
          <a:bodyPr/>
          <a:lstStyle/>
          <a:p>
            <a:r>
              <a:rPr lang="tr-TR" dirty="0"/>
              <a:t>Bu tip matkaplar, genellikle yumuşak ve taneli formasyonların delinmesinde kullanılmaktadır.</a:t>
            </a:r>
          </a:p>
        </p:txBody>
      </p:sp>
      <p:pic>
        <p:nvPicPr>
          <p:cNvPr id="1028" name="Picture 4"/>
          <p:cNvPicPr>
            <a:picLocks noChangeAspect="1" noChangeArrowheads="1"/>
          </p:cNvPicPr>
          <p:nvPr/>
        </p:nvPicPr>
        <p:blipFill>
          <a:blip r:embed="rId2" cstate="print"/>
          <a:srcRect/>
          <a:stretch>
            <a:fillRect/>
          </a:stretch>
        </p:blipFill>
        <p:spPr bwMode="auto">
          <a:xfrm>
            <a:off x="1043608" y="2996952"/>
            <a:ext cx="1108323" cy="1373696"/>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3707904" y="2924944"/>
            <a:ext cx="712465" cy="1675256"/>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508104" y="3284983"/>
            <a:ext cx="1122040" cy="1262295"/>
          </a:xfrm>
          <a:prstGeom prst="rect">
            <a:avLst/>
          </a:prstGeom>
          <a:noFill/>
        </p:spPr>
      </p:pic>
      <p:pic>
        <p:nvPicPr>
          <p:cNvPr id="1025" name="Picture 1"/>
          <p:cNvPicPr>
            <a:picLocks noChangeAspect="1" noChangeArrowheads="1"/>
          </p:cNvPicPr>
          <p:nvPr/>
        </p:nvPicPr>
        <p:blipFill>
          <a:blip r:embed="rId5" cstate="print"/>
          <a:srcRect/>
          <a:stretch>
            <a:fillRect/>
          </a:stretch>
        </p:blipFill>
        <p:spPr bwMode="auto">
          <a:xfrm>
            <a:off x="7164288" y="3212976"/>
            <a:ext cx="936104" cy="1463726"/>
          </a:xfrm>
          <a:prstGeom prst="rect">
            <a:avLst/>
          </a:prstGeom>
          <a:noFill/>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30" name="Rectangle 6"/>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rPr>
              <a:t>        </a:t>
            </a:r>
            <a:endParaRPr kumimoji="0" lang="tr-TR"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rPr>
              <a:t>     </a:t>
            </a:r>
            <a:endParaRPr kumimoji="0" lang="tr-TR"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rPr>
              <a:t> </a:t>
            </a:r>
            <a:endParaRPr kumimoji="0" lang="tr-TR" sz="1800" b="0" i="0" u="none" strike="noStrike" cap="none" normalizeH="0" baseline="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1043608" y="4620153"/>
            <a:ext cx="633670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tr-TR" sz="900" b="0" i="1" u="none" strike="noStrike" cap="none" normalizeH="0" baseline="0" dirty="0" smtClean="0">
                <a:ln>
                  <a:noFill/>
                </a:ln>
                <a:solidFill>
                  <a:schemeClr val="tx1"/>
                </a:solidFill>
                <a:effectLst/>
                <a:latin typeface="Arial" pitchFamily="34" charset="0"/>
                <a:ea typeface="Times New Roman" pitchFamily="18" charset="0"/>
              </a:rPr>
              <a:t>Parmak                                                                 Balık kuyruğu                                                              Üç kanatlı </a:t>
            </a:r>
            <a:endParaRPr kumimoji="0" lang="tr-TR" sz="1800" b="0" i="0" u="none" strike="noStrike" cap="none" normalizeH="0" baseline="0" dirty="0" smtClean="0">
              <a:ln>
                <a:noFill/>
              </a:ln>
              <a:solidFill>
                <a:schemeClr val="tx1"/>
              </a:solidFill>
              <a:effectLst/>
              <a:latin typeface="Arial" pitchFamily="34" charset="0"/>
            </a:endParaRPr>
          </a:p>
        </p:txBody>
      </p:sp>
      <p:pic>
        <p:nvPicPr>
          <p:cNvPr id="1034" name="Picture 10"/>
          <p:cNvPicPr>
            <a:picLocks noChangeAspect="1" noChangeArrowheads="1"/>
          </p:cNvPicPr>
          <p:nvPr/>
        </p:nvPicPr>
        <p:blipFill>
          <a:blip r:embed="rId6" cstate="print"/>
          <a:srcRect/>
          <a:stretch>
            <a:fillRect/>
          </a:stretch>
        </p:blipFill>
        <p:spPr bwMode="auto">
          <a:xfrm>
            <a:off x="1763688" y="4797152"/>
            <a:ext cx="220980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Elmas Matkaplar (</a:t>
            </a:r>
            <a:r>
              <a:rPr lang="tr-TR" dirty="0" err="1"/>
              <a:t>Diamond</a:t>
            </a:r>
            <a:r>
              <a:rPr lang="tr-TR" dirty="0"/>
              <a:t> </a:t>
            </a:r>
            <a:r>
              <a:rPr lang="tr-TR" dirty="0" err="1" smtClean="0"/>
              <a:t>bits</a:t>
            </a:r>
            <a:r>
              <a:rPr lang="tr-TR" dirty="0" smtClean="0"/>
              <a:t>)=PDC</a:t>
            </a:r>
            <a:endParaRPr lang="tr-TR" dirty="0"/>
          </a:p>
        </p:txBody>
      </p:sp>
      <p:sp>
        <p:nvSpPr>
          <p:cNvPr id="3" name="2 İçerik Yer Tutucusu"/>
          <p:cNvSpPr>
            <a:spLocks noGrp="1"/>
          </p:cNvSpPr>
          <p:nvPr>
            <p:ph idx="1"/>
          </p:nvPr>
        </p:nvSpPr>
        <p:spPr/>
        <p:txBody>
          <a:bodyPr/>
          <a:lstStyle/>
          <a:p>
            <a:pPr algn="just"/>
            <a:r>
              <a:rPr lang="tr-TR" dirty="0"/>
              <a:t>Elmas matkapların bir türü olup kesici uçlar </a:t>
            </a:r>
            <a:r>
              <a:rPr lang="tr-TR" dirty="0" smtClean="0"/>
              <a:t>çelik bir </a:t>
            </a:r>
            <a:r>
              <a:rPr lang="tr-TR" dirty="0"/>
              <a:t>gövdeye açılmış yuvalara oturtulmuş </a:t>
            </a:r>
            <a:r>
              <a:rPr lang="tr-TR" dirty="0" smtClean="0"/>
              <a:t>yapay elmaslardır</a:t>
            </a:r>
            <a:r>
              <a:rPr lang="tr-TR" dirty="0"/>
              <a:t>.</a:t>
            </a:r>
          </a:p>
        </p:txBody>
      </p:sp>
      <p:pic>
        <p:nvPicPr>
          <p:cNvPr id="17410" name="Picture 2"/>
          <p:cNvPicPr>
            <a:picLocks noChangeAspect="1" noChangeArrowheads="1"/>
          </p:cNvPicPr>
          <p:nvPr/>
        </p:nvPicPr>
        <p:blipFill>
          <a:blip r:embed="rId2" cstate="print"/>
          <a:srcRect/>
          <a:stretch>
            <a:fillRect/>
          </a:stretch>
        </p:blipFill>
        <p:spPr bwMode="auto">
          <a:xfrm>
            <a:off x="683568" y="3284984"/>
            <a:ext cx="1400175" cy="2343150"/>
          </a:xfrm>
          <a:prstGeom prst="rect">
            <a:avLst/>
          </a:prstGeom>
          <a:noFill/>
          <a:ln w="9525">
            <a:noFill/>
            <a:miter lim="800000"/>
            <a:headEnd/>
            <a:tailEnd/>
          </a:ln>
        </p:spPr>
      </p:pic>
      <p:sp>
        <p:nvSpPr>
          <p:cNvPr id="5" name="4 Dikdörtgen"/>
          <p:cNvSpPr/>
          <p:nvPr/>
        </p:nvSpPr>
        <p:spPr>
          <a:xfrm>
            <a:off x="107504" y="5733256"/>
            <a:ext cx="2955040" cy="369332"/>
          </a:xfrm>
          <a:prstGeom prst="rect">
            <a:avLst/>
          </a:prstGeom>
        </p:spPr>
        <p:txBody>
          <a:bodyPr wrap="none">
            <a:spAutoFit/>
          </a:bodyPr>
          <a:lstStyle/>
          <a:p>
            <a:r>
              <a:rPr lang="tr-TR" dirty="0"/>
              <a:t>Kanatlı </a:t>
            </a:r>
            <a:r>
              <a:rPr lang="tr-TR" dirty="0" err="1"/>
              <a:t>Polikristalin</a:t>
            </a:r>
            <a:r>
              <a:rPr lang="tr-TR" dirty="0"/>
              <a:t> matkaplar</a:t>
            </a:r>
          </a:p>
        </p:txBody>
      </p:sp>
      <p:pic>
        <p:nvPicPr>
          <p:cNvPr id="17411" name="Picture 3"/>
          <p:cNvPicPr>
            <a:picLocks noChangeAspect="1" noChangeArrowheads="1"/>
          </p:cNvPicPr>
          <p:nvPr/>
        </p:nvPicPr>
        <p:blipFill>
          <a:blip r:embed="rId3" cstate="print"/>
          <a:srcRect/>
          <a:stretch>
            <a:fillRect/>
          </a:stretch>
        </p:blipFill>
        <p:spPr bwMode="auto">
          <a:xfrm>
            <a:off x="2915816" y="3429000"/>
            <a:ext cx="1228725" cy="1905000"/>
          </a:xfrm>
          <a:prstGeom prst="rect">
            <a:avLst/>
          </a:prstGeom>
          <a:noFill/>
          <a:ln w="9525">
            <a:noFill/>
            <a:miter lim="800000"/>
            <a:headEnd/>
            <a:tailEnd/>
          </a:ln>
        </p:spPr>
      </p:pic>
      <p:sp>
        <p:nvSpPr>
          <p:cNvPr id="7" name="6 Dikdörtgen"/>
          <p:cNvSpPr/>
          <p:nvPr/>
        </p:nvSpPr>
        <p:spPr>
          <a:xfrm>
            <a:off x="3203848" y="5733256"/>
            <a:ext cx="3055580" cy="369332"/>
          </a:xfrm>
          <a:prstGeom prst="rect">
            <a:avLst/>
          </a:prstGeom>
        </p:spPr>
        <p:txBody>
          <a:bodyPr wrap="none">
            <a:spAutoFit/>
          </a:bodyPr>
          <a:lstStyle/>
          <a:p>
            <a:r>
              <a:rPr lang="tr-TR" dirty="0"/>
              <a:t>Dolu </a:t>
            </a:r>
            <a:r>
              <a:rPr lang="tr-TR" dirty="0" smtClean="0"/>
              <a:t>yüzlü </a:t>
            </a:r>
            <a:r>
              <a:rPr lang="tr-TR" dirty="0" err="1"/>
              <a:t>Polikristalin</a:t>
            </a:r>
            <a:r>
              <a:rPr lang="tr-TR" dirty="0"/>
              <a:t> matkap</a:t>
            </a:r>
          </a:p>
        </p:txBody>
      </p:sp>
      <p:sp>
        <p:nvSpPr>
          <p:cNvPr id="8" name="7 Dikdörtgen"/>
          <p:cNvSpPr/>
          <p:nvPr/>
        </p:nvSpPr>
        <p:spPr>
          <a:xfrm>
            <a:off x="4860032" y="3429000"/>
            <a:ext cx="4283968" cy="1477328"/>
          </a:xfrm>
          <a:prstGeom prst="rect">
            <a:avLst/>
          </a:prstGeom>
        </p:spPr>
        <p:txBody>
          <a:bodyPr wrap="square">
            <a:spAutoFit/>
          </a:bodyPr>
          <a:lstStyle/>
          <a:p>
            <a:pPr algn="just"/>
            <a:r>
              <a:rPr lang="tr-TR" dirty="0"/>
              <a:t>Kullanım amaçları; daha hızlı ilerleme, </a:t>
            </a:r>
            <a:endParaRPr lang="tr-TR" dirty="0" smtClean="0"/>
          </a:p>
          <a:p>
            <a:pPr algn="just"/>
            <a:r>
              <a:rPr lang="tr-TR" dirty="0" smtClean="0"/>
              <a:t>bir </a:t>
            </a:r>
            <a:r>
              <a:rPr lang="tr-TR" dirty="0" smtClean="0"/>
              <a:t>matkapla </a:t>
            </a:r>
            <a:r>
              <a:rPr lang="tr-TR" dirty="0"/>
              <a:t>daha fazla sondaj yapabilme, </a:t>
            </a:r>
            <a:endParaRPr lang="tr-TR" dirty="0" smtClean="0"/>
          </a:p>
          <a:p>
            <a:pPr algn="just"/>
            <a:r>
              <a:rPr lang="tr-TR" dirty="0" smtClean="0"/>
              <a:t>daha </a:t>
            </a:r>
            <a:r>
              <a:rPr lang="tr-TR" dirty="0" smtClean="0"/>
              <a:t>az ağırlıkla </a:t>
            </a:r>
            <a:r>
              <a:rPr lang="tr-TR" dirty="0"/>
              <a:t>çalışma, </a:t>
            </a:r>
            <a:endParaRPr lang="tr-TR" dirty="0" smtClean="0"/>
          </a:p>
          <a:p>
            <a:pPr algn="just"/>
            <a:r>
              <a:rPr lang="tr-TR" dirty="0" smtClean="0"/>
              <a:t>kuyuda </a:t>
            </a:r>
            <a:r>
              <a:rPr lang="tr-TR" dirty="0"/>
              <a:t>daha az sapma ve </a:t>
            </a:r>
            <a:endParaRPr lang="tr-TR" dirty="0" smtClean="0"/>
          </a:p>
          <a:p>
            <a:pPr algn="just"/>
            <a:r>
              <a:rPr lang="tr-TR" dirty="0" smtClean="0"/>
              <a:t>Dizide daha </a:t>
            </a:r>
            <a:r>
              <a:rPr lang="tr-TR" dirty="0"/>
              <a:t>az sapma olarak sıralanabilir.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KAROT ÖRNEK ALMAYA UYGUN </a:t>
            </a:r>
            <a:r>
              <a:rPr lang="tr-TR" b="1" dirty="0" smtClean="0"/>
              <a:t>MATKAPLAR</a:t>
            </a:r>
            <a:endParaRPr lang="tr-TR" dirty="0"/>
          </a:p>
        </p:txBody>
      </p:sp>
      <p:sp>
        <p:nvSpPr>
          <p:cNvPr id="3" name="2 İçerik Yer Tutucusu"/>
          <p:cNvSpPr>
            <a:spLocks noGrp="1"/>
          </p:cNvSpPr>
          <p:nvPr>
            <p:ph idx="1"/>
          </p:nvPr>
        </p:nvSpPr>
        <p:spPr/>
        <p:txBody>
          <a:bodyPr/>
          <a:lstStyle/>
          <a:p>
            <a:r>
              <a:rPr lang="tr-TR" b="1" dirty="0"/>
              <a:t>Elmaslı Matkaplar</a:t>
            </a:r>
            <a:endParaRPr lang="tr-TR" dirty="0"/>
          </a:p>
          <a:p>
            <a:pPr algn="just"/>
            <a:r>
              <a:rPr lang="tr-TR" dirty="0" err="1"/>
              <a:t>Karotiyerlerin</a:t>
            </a:r>
            <a:r>
              <a:rPr lang="tr-TR" dirty="0"/>
              <a:t> (</a:t>
            </a:r>
            <a:r>
              <a:rPr lang="tr-TR" dirty="0" err="1"/>
              <a:t>karot</a:t>
            </a:r>
            <a:r>
              <a:rPr lang="tr-TR" dirty="0"/>
              <a:t> örnek alıcı) ucunda yer alan, kesme işlemini yapan, yapısında doğal veya yapay elmasların bulunduğu matkaplara elmaslı matkap denilir.</a:t>
            </a:r>
          </a:p>
          <a:p>
            <a:endParaRPr lang="tr-TR" dirty="0"/>
          </a:p>
        </p:txBody>
      </p:sp>
      <p:pic>
        <p:nvPicPr>
          <p:cNvPr id="18434" name="Picture 2"/>
          <p:cNvPicPr>
            <a:picLocks noChangeAspect="1" noChangeArrowheads="1"/>
          </p:cNvPicPr>
          <p:nvPr/>
        </p:nvPicPr>
        <p:blipFill>
          <a:blip r:embed="rId2" cstate="print"/>
          <a:srcRect/>
          <a:stretch>
            <a:fillRect/>
          </a:stretch>
        </p:blipFill>
        <p:spPr bwMode="auto">
          <a:xfrm>
            <a:off x="395536" y="4149080"/>
            <a:ext cx="5399521" cy="2539379"/>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6876256" y="4077072"/>
            <a:ext cx="1666875" cy="1990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a:t>Vidyeli</a:t>
            </a:r>
            <a:r>
              <a:rPr lang="tr-TR" b="1" dirty="0"/>
              <a:t> </a:t>
            </a:r>
            <a:r>
              <a:rPr lang="tr-TR" b="1" dirty="0" smtClean="0"/>
              <a:t>Matkaplar</a:t>
            </a:r>
            <a:endParaRPr lang="tr-TR" dirty="0"/>
          </a:p>
        </p:txBody>
      </p:sp>
      <p:sp>
        <p:nvSpPr>
          <p:cNvPr id="3" name="2 İçerik Yer Tutucusu"/>
          <p:cNvSpPr>
            <a:spLocks noGrp="1"/>
          </p:cNvSpPr>
          <p:nvPr>
            <p:ph idx="1"/>
          </p:nvPr>
        </p:nvSpPr>
        <p:spPr/>
        <p:txBody>
          <a:bodyPr/>
          <a:lstStyle/>
          <a:p>
            <a:pPr algn="just"/>
            <a:r>
              <a:rPr lang="tr-TR" dirty="0"/>
              <a:t>Tungsten </a:t>
            </a:r>
            <a:r>
              <a:rPr lang="tr-TR" dirty="0" err="1"/>
              <a:t>karbid’e</a:t>
            </a:r>
            <a:r>
              <a:rPr lang="tr-TR" dirty="0"/>
              <a:t> sondajcılık dilinde </a:t>
            </a:r>
            <a:r>
              <a:rPr lang="tr-TR" dirty="0" err="1"/>
              <a:t>vidye</a:t>
            </a:r>
            <a:r>
              <a:rPr lang="tr-TR" dirty="0"/>
              <a:t> denilmektedir. Kesici yüzeyine </a:t>
            </a:r>
            <a:r>
              <a:rPr lang="tr-TR" dirty="0" err="1"/>
              <a:t>vidye</a:t>
            </a:r>
            <a:r>
              <a:rPr lang="tr-TR" dirty="0"/>
              <a:t> taneleri yerleştirilerek imal edilen, yumuşak formasyonların delinmesi için kullanılan matkaplara </a:t>
            </a:r>
            <a:r>
              <a:rPr lang="tr-TR" dirty="0" err="1"/>
              <a:t>vidyeli</a:t>
            </a:r>
            <a:r>
              <a:rPr lang="tr-TR" dirty="0"/>
              <a:t> matkap (</a:t>
            </a:r>
            <a:r>
              <a:rPr lang="tr-TR" dirty="0" err="1"/>
              <a:t>vidye</a:t>
            </a:r>
            <a:r>
              <a:rPr lang="tr-TR" dirty="0"/>
              <a:t> kron) denilmektedir </a:t>
            </a:r>
          </a:p>
        </p:txBody>
      </p:sp>
      <p:pic>
        <p:nvPicPr>
          <p:cNvPr id="19459" name="Picture 3"/>
          <p:cNvPicPr>
            <a:picLocks noChangeAspect="1" noChangeArrowheads="1"/>
          </p:cNvPicPr>
          <p:nvPr/>
        </p:nvPicPr>
        <p:blipFill>
          <a:blip r:embed="rId2" cstate="print"/>
          <a:srcRect/>
          <a:stretch>
            <a:fillRect/>
          </a:stretch>
        </p:blipFill>
        <p:spPr bwMode="auto">
          <a:xfrm>
            <a:off x="3419872" y="4365104"/>
            <a:ext cx="3456384" cy="22773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Geniş Kuyu ve Tünel Açma Matkapları</a:t>
            </a:r>
          </a:p>
        </p:txBody>
      </p:sp>
      <p:sp>
        <p:nvSpPr>
          <p:cNvPr id="3" name="2 İçerik Yer Tutucusu"/>
          <p:cNvSpPr>
            <a:spLocks noGrp="1"/>
          </p:cNvSpPr>
          <p:nvPr>
            <p:ph idx="1"/>
          </p:nvPr>
        </p:nvSpPr>
        <p:spPr>
          <a:xfrm>
            <a:off x="539552" y="1268761"/>
            <a:ext cx="7704856" cy="2880320"/>
          </a:xfrm>
        </p:spPr>
        <p:txBody>
          <a:bodyPr>
            <a:normAutofit/>
          </a:bodyPr>
          <a:lstStyle/>
          <a:p>
            <a:pPr algn="just"/>
            <a:r>
              <a:rPr lang="tr-TR" sz="2000" dirty="0">
                <a:latin typeface="Times New Roman TR" pitchFamily="18" charset="0"/>
                <a:cs typeface="Times New Roman TR" pitchFamily="18" charset="0"/>
              </a:rPr>
              <a:t>Genellikle, ters dolaşım yöntemi ile </a:t>
            </a:r>
            <a:r>
              <a:rPr lang="tr-TR" sz="2000" dirty="0" smtClean="0">
                <a:latin typeface="Times New Roman TR" pitchFamily="18" charset="0"/>
                <a:cs typeface="Times New Roman TR" pitchFamily="18" charset="0"/>
              </a:rPr>
              <a:t>çalışılırken  kullanılan </a:t>
            </a:r>
            <a:r>
              <a:rPr lang="tr-TR" sz="2000" dirty="0">
                <a:latin typeface="Times New Roman TR" pitchFamily="18" charset="0"/>
                <a:cs typeface="Times New Roman TR" pitchFamily="18" charset="0"/>
              </a:rPr>
              <a:t>matkap türleridir.</a:t>
            </a:r>
          </a:p>
          <a:p>
            <a:pPr algn="just"/>
            <a:r>
              <a:rPr lang="tr-TR" sz="2000" dirty="0" smtClean="0">
                <a:latin typeface="Times New Roman TR" pitchFamily="18" charset="0"/>
                <a:cs typeface="Times New Roman TR" pitchFamily="18" charset="0"/>
              </a:rPr>
              <a:t>Bu </a:t>
            </a:r>
            <a:r>
              <a:rPr lang="tr-TR" sz="2000" dirty="0">
                <a:latin typeface="Times New Roman TR" pitchFamily="18" charset="0"/>
                <a:cs typeface="Times New Roman TR" pitchFamily="18" charset="0"/>
              </a:rPr>
              <a:t>matkapların ortasında </a:t>
            </a:r>
            <a:r>
              <a:rPr lang="tr-TR" sz="2000" dirty="0" smtClean="0">
                <a:latin typeface="Times New Roman TR" pitchFamily="18" charset="0"/>
                <a:cs typeface="Times New Roman TR" pitchFamily="18" charset="0"/>
              </a:rPr>
              <a:t>formasyon parçalarının </a:t>
            </a:r>
            <a:r>
              <a:rPr lang="tr-TR" sz="2000" dirty="0">
                <a:latin typeface="Times New Roman TR" pitchFamily="18" charset="0"/>
                <a:cs typeface="Times New Roman TR" pitchFamily="18" charset="0"/>
              </a:rPr>
              <a:t>geçebileceği büyüklükte (10-15 </a:t>
            </a:r>
            <a:r>
              <a:rPr lang="tr-TR" sz="2000" dirty="0" smtClean="0">
                <a:latin typeface="Times New Roman TR" pitchFamily="18" charset="0"/>
                <a:cs typeface="Times New Roman TR" pitchFamily="18" charset="0"/>
              </a:rPr>
              <a:t>cm) bir </a:t>
            </a:r>
            <a:r>
              <a:rPr lang="tr-TR" sz="2000" dirty="0">
                <a:latin typeface="Times New Roman TR" pitchFamily="18" charset="0"/>
                <a:cs typeface="Times New Roman TR" pitchFamily="18" charset="0"/>
              </a:rPr>
              <a:t>açıklık bulunmaktadır.</a:t>
            </a:r>
          </a:p>
          <a:p>
            <a:pPr algn="just"/>
            <a:r>
              <a:rPr lang="tr-TR" sz="2000" dirty="0" smtClean="0">
                <a:latin typeface="Times New Roman TR" pitchFamily="18" charset="0"/>
                <a:cs typeface="Times New Roman TR" pitchFamily="18" charset="0"/>
              </a:rPr>
              <a:t>Matkabın </a:t>
            </a:r>
            <a:r>
              <a:rPr lang="tr-TR" sz="2000" dirty="0">
                <a:latin typeface="Times New Roman TR" pitchFamily="18" charset="0"/>
                <a:cs typeface="Times New Roman TR" pitchFamily="18" charset="0"/>
              </a:rPr>
              <a:t>kuyu dibinden çıkaracağı </a:t>
            </a:r>
            <a:r>
              <a:rPr lang="tr-TR" sz="2000" dirty="0" smtClean="0">
                <a:latin typeface="Times New Roman TR" pitchFamily="18" charset="0"/>
                <a:cs typeface="Times New Roman TR" pitchFamily="18" charset="0"/>
              </a:rPr>
              <a:t>büyük formasyon </a:t>
            </a:r>
            <a:r>
              <a:rPr lang="tr-TR" sz="2000" dirty="0">
                <a:latin typeface="Times New Roman TR" pitchFamily="18" charset="0"/>
                <a:cs typeface="Times New Roman TR" pitchFamily="18" charset="0"/>
              </a:rPr>
              <a:t>parçaları, ters dolaşım </a:t>
            </a:r>
            <a:r>
              <a:rPr lang="tr-TR" sz="2000" dirty="0" smtClean="0">
                <a:latin typeface="Times New Roman TR" pitchFamily="18" charset="0"/>
                <a:cs typeface="Times New Roman TR" pitchFamily="18" charset="0"/>
              </a:rPr>
              <a:t>ile matkaplardaki </a:t>
            </a:r>
            <a:r>
              <a:rPr lang="tr-TR" sz="2000" dirty="0">
                <a:latin typeface="Times New Roman TR" pitchFamily="18" charset="0"/>
                <a:cs typeface="Times New Roman TR" pitchFamily="18" charset="0"/>
              </a:rPr>
              <a:t>bu açıklıktan parçalanmaya </a:t>
            </a:r>
            <a:r>
              <a:rPr lang="tr-TR" sz="2000" dirty="0" smtClean="0">
                <a:latin typeface="Times New Roman TR" pitchFamily="18" charset="0"/>
                <a:cs typeface="Times New Roman TR" pitchFamily="18" charset="0"/>
              </a:rPr>
              <a:t>gerek kalmadan </a:t>
            </a:r>
            <a:r>
              <a:rPr lang="tr-TR" sz="2000" dirty="0">
                <a:latin typeface="Times New Roman TR" pitchFamily="18" charset="0"/>
                <a:cs typeface="Times New Roman TR" pitchFamily="18" charset="0"/>
              </a:rPr>
              <a:t>dışarıya taşınırlar. Bu tip </a:t>
            </a:r>
            <a:r>
              <a:rPr lang="tr-TR" sz="2000" dirty="0" smtClean="0">
                <a:latin typeface="Times New Roman TR" pitchFamily="18" charset="0"/>
                <a:cs typeface="Times New Roman TR" pitchFamily="18" charset="0"/>
              </a:rPr>
              <a:t>matkaplarla ortalama </a:t>
            </a:r>
            <a:r>
              <a:rPr lang="tr-TR" sz="2000" dirty="0">
                <a:latin typeface="Times New Roman TR" pitchFamily="18" charset="0"/>
                <a:cs typeface="Times New Roman TR" pitchFamily="18" charset="0"/>
              </a:rPr>
              <a:t>250 metre derinliğinde </a:t>
            </a:r>
            <a:r>
              <a:rPr lang="tr-TR" sz="2000" dirty="0" smtClean="0">
                <a:latin typeface="Times New Roman TR" pitchFamily="18" charset="0"/>
                <a:cs typeface="Times New Roman TR" pitchFamily="18" charset="0"/>
              </a:rPr>
              <a:t>kuyular açılabilmektedir</a:t>
            </a:r>
            <a:r>
              <a:rPr lang="tr-TR" sz="2000" dirty="0">
                <a:latin typeface="Times New Roman TR" pitchFamily="18" charset="0"/>
                <a:cs typeface="Times New Roman TR" pitchFamily="18" charset="0"/>
              </a:rPr>
              <a:t>.</a:t>
            </a:r>
          </a:p>
        </p:txBody>
      </p:sp>
      <p:pic>
        <p:nvPicPr>
          <p:cNvPr id="20482" name="Picture 2"/>
          <p:cNvPicPr>
            <a:picLocks noChangeAspect="1" noChangeArrowheads="1"/>
          </p:cNvPicPr>
          <p:nvPr/>
        </p:nvPicPr>
        <p:blipFill>
          <a:blip r:embed="rId2" cstate="print"/>
          <a:srcRect/>
          <a:stretch>
            <a:fillRect/>
          </a:stretch>
        </p:blipFill>
        <p:spPr bwMode="auto">
          <a:xfrm>
            <a:off x="3563888" y="4077072"/>
            <a:ext cx="3686594" cy="27809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1748</Words>
  <Application>Microsoft Office PowerPoint</Application>
  <PresentationFormat>Ekran Gösterisi (4:3)</PresentationFormat>
  <Paragraphs>224</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Calibri</vt:lpstr>
      <vt:lpstr>Times New Roman</vt:lpstr>
      <vt:lpstr>Times New Roman TR</vt:lpstr>
      <vt:lpstr>Ofis Teması</vt:lpstr>
      <vt:lpstr>Sondaj Matkapları</vt:lpstr>
      <vt:lpstr>KIRINTI ÖRNEK ALMAYA UYGUN MATKAPLAR</vt:lpstr>
      <vt:lpstr>PowerPoint Sunusu</vt:lpstr>
      <vt:lpstr>PowerPoint Sunusu</vt:lpstr>
      <vt:lpstr>Parmak, Balık Kuyruğu ve Kanatlı Matkaplar</vt:lpstr>
      <vt:lpstr>Elmas Matkaplar (Diamond bits)=PDC</vt:lpstr>
      <vt:lpstr>KAROT ÖRNEK ALMAYA UYGUN MATKAPLAR</vt:lpstr>
      <vt:lpstr>Vidyeli Matkaplar</vt:lpstr>
      <vt:lpstr>Geniş Kuyu ve Tünel Açma Matkapları</vt:lpstr>
      <vt:lpstr>KORUMA BORULARI (Casing)</vt:lpstr>
      <vt:lpstr>PowerPoint Sunusu</vt:lpstr>
      <vt:lpstr>PowerPoint Sunusu</vt:lpstr>
      <vt:lpstr>Sondaj Sıvıları</vt:lpstr>
      <vt:lpstr>PowerPoint Sunusu</vt:lpstr>
      <vt:lpstr>SONDAJ SIVILARI</vt:lpstr>
      <vt:lpstr>Sondaj Çamuru</vt:lpstr>
      <vt:lpstr>SONDAJ ÇAMURUNUN GÖREVLERİ</vt:lpstr>
      <vt:lpstr>Sondaj Çamuru yapmakta kullanılan killer</vt:lpstr>
      <vt:lpstr>Çamura Katılan Koruyucu ve Yardımcı Maddeler</vt:lpstr>
      <vt:lpstr>Su Kaybı Azaltıcı Maddeler</vt:lpstr>
      <vt:lpstr>Ağırlaştırıcılar</vt:lpstr>
      <vt:lpstr>SONDAJ ÇAMURUNUN ÖZELLİKLERİ ve ÖLÇÜMÜ</vt:lpstr>
      <vt:lpstr>Yoğunluk </vt:lpstr>
      <vt:lpstr>Çamur terazisi</vt:lpstr>
      <vt:lpstr>Vizkozite</vt:lpstr>
      <vt:lpstr>Marsh Hunisi</vt:lpstr>
      <vt:lpstr>Jel Kuvveti ve Tixotropi</vt:lpstr>
      <vt:lpstr>İyi bir çamurun viskozite ve jel kuvveti değerleri</vt:lpstr>
      <vt:lpstr>Su Kaybı ve Ölçümü </vt:lpstr>
      <vt:lpstr>Katı Madde Miktarı ve Ölçümü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Sondaj Matkapları</dc:title>
  <dc:creator>T</dc:creator>
  <cp:lastModifiedBy>Ayyıldız</cp:lastModifiedBy>
  <cp:revision>67</cp:revision>
  <dcterms:created xsi:type="dcterms:W3CDTF">2012-03-15T15:11:30Z</dcterms:created>
  <dcterms:modified xsi:type="dcterms:W3CDTF">2017-03-22T21:30:31Z</dcterms:modified>
</cp:coreProperties>
</file>