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4"/>
  </p:notesMasterIdLst>
  <p:handoutMasterIdLst>
    <p:handoutMasterId r:id="rId35"/>
  </p:handoutMasterIdLst>
  <p:sldIdLst>
    <p:sldId id="256" r:id="rId2"/>
    <p:sldId id="257" r:id="rId3"/>
    <p:sldId id="281" r:id="rId4"/>
    <p:sldId id="279" r:id="rId5"/>
    <p:sldId id="285" r:id="rId6"/>
    <p:sldId id="288" r:id="rId7"/>
    <p:sldId id="302" r:id="rId8"/>
    <p:sldId id="290" r:id="rId9"/>
    <p:sldId id="291" r:id="rId10"/>
    <p:sldId id="292" r:id="rId11"/>
    <p:sldId id="293" r:id="rId12"/>
    <p:sldId id="294" r:id="rId13"/>
    <p:sldId id="295" r:id="rId14"/>
    <p:sldId id="297" r:id="rId15"/>
    <p:sldId id="298" r:id="rId16"/>
    <p:sldId id="299" r:id="rId17"/>
    <p:sldId id="316" r:id="rId18"/>
    <p:sldId id="300" r:id="rId19"/>
    <p:sldId id="301" r:id="rId20"/>
    <p:sldId id="303" r:id="rId21"/>
    <p:sldId id="304" r:id="rId22"/>
    <p:sldId id="305" r:id="rId23"/>
    <p:sldId id="306" r:id="rId24"/>
    <p:sldId id="307" r:id="rId25"/>
    <p:sldId id="308" r:id="rId26"/>
    <p:sldId id="309" r:id="rId27"/>
    <p:sldId id="310" r:id="rId28"/>
    <p:sldId id="311" r:id="rId29"/>
    <p:sldId id="312" r:id="rId30"/>
    <p:sldId id="313" r:id="rId31"/>
    <p:sldId id="314" r:id="rId32"/>
    <p:sldId id="315" r:id="rId33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096713"/>
    <a:srgbClr val="FFFF00"/>
    <a:srgbClr val="B3D3EA"/>
    <a:srgbClr val="78AD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7" autoAdjust="0"/>
    <p:restoredTop sz="95596" autoAdjust="0"/>
  </p:normalViewPr>
  <p:slideViewPr>
    <p:cSldViewPr>
      <p:cViewPr varScale="1">
        <p:scale>
          <a:sx n="74" d="100"/>
          <a:sy n="74" d="100"/>
        </p:scale>
        <p:origin x="66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677146C-E272-4324-8B51-51B66AE49C19}" type="doc">
      <dgm:prSet loTypeId="urn:microsoft.com/office/officeart/2005/8/layout/radial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02D051FD-417E-48B4-B8EE-29C821D84A80}">
      <dgm:prSet phldrT="[Metin]"/>
      <dgm:spPr/>
      <dgm:t>
        <a:bodyPr/>
        <a:lstStyle/>
        <a:p>
          <a:r>
            <a:rPr lang="tr-TR" dirty="0" smtClean="0"/>
            <a:t>Meyvelerin Gelişmesi</a:t>
          </a:r>
          <a:endParaRPr lang="tr-TR" dirty="0"/>
        </a:p>
      </dgm:t>
    </dgm:pt>
    <dgm:pt modelId="{D8FE1152-A070-4FF1-A59B-F925479B4A84}" type="parTrans" cxnId="{7F47EEB3-941D-4E99-A7B3-C94E90582E2C}">
      <dgm:prSet/>
      <dgm:spPr/>
      <dgm:t>
        <a:bodyPr/>
        <a:lstStyle/>
        <a:p>
          <a:endParaRPr lang="tr-TR"/>
        </a:p>
      </dgm:t>
    </dgm:pt>
    <dgm:pt modelId="{DB1B69AA-9D91-4707-8BF2-E1CE86276FC0}" type="sibTrans" cxnId="{7F47EEB3-941D-4E99-A7B3-C94E90582E2C}">
      <dgm:prSet/>
      <dgm:spPr/>
      <dgm:t>
        <a:bodyPr/>
        <a:lstStyle/>
        <a:p>
          <a:endParaRPr lang="tr-TR"/>
        </a:p>
      </dgm:t>
    </dgm:pt>
    <dgm:pt modelId="{B3287474-7097-404D-9769-F92CFAEE78AC}">
      <dgm:prSet phldrT="[Metin]"/>
      <dgm:spPr/>
      <dgm:t>
        <a:bodyPr/>
        <a:lstStyle/>
        <a:p>
          <a:r>
            <a:rPr lang="tr-TR" dirty="0" smtClean="0"/>
            <a:t>Aşırı Olgunlaşma (Yaşlanma)</a:t>
          </a:r>
          <a:endParaRPr lang="tr-TR" dirty="0"/>
        </a:p>
      </dgm:t>
    </dgm:pt>
    <dgm:pt modelId="{2ECE8F93-1252-4AE5-8F7E-AABD4A69857B}" type="parTrans" cxnId="{73AB286E-0F6B-4900-BEB4-2953F6FD5D3F}">
      <dgm:prSet/>
      <dgm:spPr/>
      <dgm:t>
        <a:bodyPr/>
        <a:lstStyle/>
        <a:p>
          <a:endParaRPr lang="tr-TR"/>
        </a:p>
      </dgm:t>
    </dgm:pt>
    <dgm:pt modelId="{225CB338-CBD7-485C-B993-BB8616A6AA2D}" type="sibTrans" cxnId="{73AB286E-0F6B-4900-BEB4-2953F6FD5D3F}">
      <dgm:prSet/>
      <dgm:spPr/>
      <dgm:t>
        <a:bodyPr/>
        <a:lstStyle/>
        <a:p>
          <a:endParaRPr lang="tr-TR"/>
        </a:p>
      </dgm:t>
    </dgm:pt>
    <dgm:pt modelId="{FB0284F6-1652-438D-AE3D-C9C940134416}">
      <dgm:prSet phldrT="[Metin]"/>
      <dgm:spPr/>
      <dgm:t>
        <a:bodyPr/>
        <a:lstStyle/>
        <a:p>
          <a:r>
            <a:rPr lang="tr-TR" dirty="0" smtClean="0"/>
            <a:t>Olgunlaşma</a:t>
          </a:r>
          <a:endParaRPr lang="tr-TR" dirty="0"/>
        </a:p>
      </dgm:t>
    </dgm:pt>
    <dgm:pt modelId="{1866C892-7252-43DC-9B42-4A4519721849}" type="parTrans" cxnId="{17F82466-C2F8-4EE9-A7A4-CB991D47F052}">
      <dgm:prSet/>
      <dgm:spPr/>
      <dgm:t>
        <a:bodyPr/>
        <a:lstStyle/>
        <a:p>
          <a:endParaRPr lang="tr-TR"/>
        </a:p>
      </dgm:t>
    </dgm:pt>
    <dgm:pt modelId="{7E7DD49D-B698-495B-8752-D00F08D9D383}" type="sibTrans" cxnId="{17F82466-C2F8-4EE9-A7A4-CB991D47F052}">
      <dgm:prSet/>
      <dgm:spPr/>
      <dgm:t>
        <a:bodyPr/>
        <a:lstStyle/>
        <a:p>
          <a:endParaRPr lang="tr-TR"/>
        </a:p>
      </dgm:t>
    </dgm:pt>
    <dgm:pt modelId="{7BB22364-84F2-4017-BD67-9B229E97DFCC}">
      <dgm:prSet phldrT="[Metin]" custT="1"/>
      <dgm:spPr/>
      <dgm:t>
        <a:bodyPr/>
        <a:lstStyle/>
        <a:p>
          <a:r>
            <a:rPr lang="tr-TR" sz="2000" dirty="0" smtClean="0"/>
            <a:t>Olgunlaşma öncesi</a:t>
          </a:r>
          <a:endParaRPr lang="tr-TR" sz="2000" dirty="0"/>
        </a:p>
      </dgm:t>
    </dgm:pt>
    <dgm:pt modelId="{BA6E4941-EAB7-4BAC-8337-9C1E37D33060}" type="parTrans" cxnId="{ABE26C39-B488-4699-B840-8089F56F360B}">
      <dgm:prSet/>
      <dgm:spPr/>
      <dgm:t>
        <a:bodyPr/>
        <a:lstStyle/>
        <a:p>
          <a:endParaRPr lang="tr-TR"/>
        </a:p>
      </dgm:t>
    </dgm:pt>
    <dgm:pt modelId="{7EB89CFC-45B8-4370-AF29-DBAE4AEA0E12}" type="sibTrans" cxnId="{ABE26C39-B488-4699-B840-8089F56F360B}">
      <dgm:prSet/>
      <dgm:spPr/>
      <dgm:t>
        <a:bodyPr/>
        <a:lstStyle/>
        <a:p>
          <a:endParaRPr lang="tr-TR"/>
        </a:p>
      </dgm:t>
    </dgm:pt>
    <dgm:pt modelId="{508AFE33-7FC2-4772-99A4-C70B124A21BE}" type="pres">
      <dgm:prSet presAssocID="{E677146C-E272-4324-8B51-51B66AE49C19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D353028D-4A31-4BBA-BE47-F020D9AD6A21}" type="pres">
      <dgm:prSet presAssocID="{02D051FD-417E-48B4-B8EE-29C821D84A80}" presName="centerShape" presStyleLbl="node0" presStyleIdx="0" presStyleCnt="1" custScaleX="131933" custScaleY="121146"/>
      <dgm:spPr/>
      <dgm:t>
        <a:bodyPr/>
        <a:lstStyle/>
        <a:p>
          <a:endParaRPr lang="tr-TR"/>
        </a:p>
      </dgm:t>
    </dgm:pt>
    <dgm:pt modelId="{71DD0BB6-5519-4B50-8457-7E7CAE220D98}" type="pres">
      <dgm:prSet presAssocID="{2ECE8F93-1252-4AE5-8F7E-AABD4A69857B}" presName="parTrans" presStyleLbl="sibTrans2D1" presStyleIdx="0" presStyleCnt="3"/>
      <dgm:spPr/>
      <dgm:t>
        <a:bodyPr/>
        <a:lstStyle/>
        <a:p>
          <a:endParaRPr lang="tr-TR"/>
        </a:p>
      </dgm:t>
    </dgm:pt>
    <dgm:pt modelId="{9FA48AB1-21BB-4367-B6B7-267B8020731A}" type="pres">
      <dgm:prSet presAssocID="{2ECE8F93-1252-4AE5-8F7E-AABD4A69857B}" presName="connectorText" presStyleLbl="sibTrans2D1" presStyleIdx="0" presStyleCnt="3"/>
      <dgm:spPr/>
      <dgm:t>
        <a:bodyPr/>
        <a:lstStyle/>
        <a:p>
          <a:endParaRPr lang="tr-TR"/>
        </a:p>
      </dgm:t>
    </dgm:pt>
    <dgm:pt modelId="{D68C4F77-0241-4BDA-A548-93E7E6BBD019}" type="pres">
      <dgm:prSet presAssocID="{B3287474-7097-404D-9769-F92CFAEE78AC}" presName="node" presStyleLbl="node1" presStyleIdx="0" presStyleCnt="3" custScaleX="123617" custScaleY="94431" custRadScaleRad="100247" custRadScaleInc="64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85FD9EF-0600-4552-B424-6D2D40A66769}" type="pres">
      <dgm:prSet presAssocID="{1866C892-7252-43DC-9B42-4A4519721849}" presName="parTrans" presStyleLbl="sibTrans2D1" presStyleIdx="1" presStyleCnt="3"/>
      <dgm:spPr/>
      <dgm:t>
        <a:bodyPr/>
        <a:lstStyle/>
        <a:p>
          <a:endParaRPr lang="tr-TR"/>
        </a:p>
      </dgm:t>
    </dgm:pt>
    <dgm:pt modelId="{891826A3-B593-44E6-8A20-96820F214205}" type="pres">
      <dgm:prSet presAssocID="{1866C892-7252-43DC-9B42-4A4519721849}" presName="connectorText" presStyleLbl="sibTrans2D1" presStyleIdx="1" presStyleCnt="3"/>
      <dgm:spPr/>
      <dgm:t>
        <a:bodyPr/>
        <a:lstStyle/>
        <a:p>
          <a:endParaRPr lang="tr-TR"/>
        </a:p>
      </dgm:t>
    </dgm:pt>
    <dgm:pt modelId="{DD2AB4E7-6102-4999-9874-F9E48CCC844B}" type="pres">
      <dgm:prSet presAssocID="{FB0284F6-1652-438D-AE3D-C9C940134416}" presName="node" presStyleLbl="node1" presStyleIdx="1" presStyleCnt="3" custScaleX="129512" custScaleY="120987" custRadScaleRad="98878" custRadScaleInc="-229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4620644-3568-47EF-9C74-EA4CBF164F6B}" type="pres">
      <dgm:prSet presAssocID="{BA6E4941-EAB7-4BAC-8337-9C1E37D33060}" presName="parTrans" presStyleLbl="sibTrans2D1" presStyleIdx="2" presStyleCnt="3"/>
      <dgm:spPr/>
      <dgm:t>
        <a:bodyPr/>
        <a:lstStyle/>
        <a:p>
          <a:endParaRPr lang="tr-TR"/>
        </a:p>
      </dgm:t>
    </dgm:pt>
    <dgm:pt modelId="{E69EE687-6159-4131-B16F-76E15DFA2446}" type="pres">
      <dgm:prSet presAssocID="{BA6E4941-EAB7-4BAC-8337-9C1E37D33060}" presName="connectorText" presStyleLbl="sibTrans2D1" presStyleIdx="2" presStyleCnt="3"/>
      <dgm:spPr/>
      <dgm:t>
        <a:bodyPr/>
        <a:lstStyle/>
        <a:p>
          <a:endParaRPr lang="tr-TR"/>
        </a:p>
      </dgm:t>
    </dgm:pt>
    <dgm:pt modelId="{6F54F494-4153-47AA-B8F2-23008C153C4A}" type="pres">
      <dgm:prSet presAssocID="{7BB22364-84F2-4017-BD67-9B229E97DFCC}" presName="node" presStyleLbl="node1" presStyleIdx="2" presStyleCnt="3" custScaleX="137832" custScaleY="12322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0C80E6AE-E432-4FF8-9E9D-0510904034FE}" type="presOf" srcId="{1866C892-7252-43DC-9B42-4A4519721849}" destId="{891826A3-B593-44E6-8A20-96820F214205}" srcOrd="1" destOrd="0" presId="urn:microsoft.com/office/officeart/2005/8/layout/radial5"/>
    <dgm:cxn modelId="{7F47EEB3-941D-4E99-A7B3-C94E90582E2C}" srcId="{E677146C-E272-4324-8B51-51B66AE49C19}" destId="{02D051FD-417E-48B4-B8EE-29C821D84A80}" srcOrd="0" destOrd="0" parTransId="{D8FE1152-A070-4FF1-A59B-F925479B4A84}" sibTransId="{DB1B69AA-9D91-4707-8BF2-E1CE86276FC0}"/>
    <dgm:cxn modelId="{5EF53638-D929-40E0-B381-E97E5A10092B}" type="presOf" srcId="{BA6E4941-EAB7-4BAC-8337-9C1E37D33060}" destId="{E69EE687-6159-4131-B16F-76E15DFA2446}" srcOrd="1" destOrd="0" presId="urn:microsoft.com/office/officeart/2005/8/layout/radial5"/>
    <dgm:cxn modelId="{16DEC92A-DBCF-4183-83D7-EEDC9ED16F27}" type="presOf" srcId="{02D051FD-417E-48B4-B8EE-29C821D84A80}" destId="{D353028D-4A31-4BBA-BE47-F020D9AD6A21}" srcOrd="0" destOrd="0" presId="urn:microsoft.com/office/officeart/2005/8/layout/radial5"/>
    <dgm:cxn modelId="{73AB286E-0F6B-4900-BEB4-2953F6FD5D3F}" srcId="{02D051FD-417E-48B4-B8EE-29C821D84A80}" destId="{B3287474-7097-404D-9769-F92CFAEE78AC}" srcOrd="0" destOrd="0" parTransId="{2ECE8F93-1252-4AE5-8F7E-AABD4A69857B}" sibTransId="{225CB338-CBD7-485C-B993-BB8616A6AA2D}"/>
    <dgm:cxn modelId="{7A468117-80D2-4F23-865C-7C0E64BF0288}" type="presOf" srcId="{2ECE8F93-1252-4AE5-8F7E-AABD4A69857B}" destId="{71DD0BB6-5519-4B50-8457-7E7CAE220D98}" srcOrd="0" destOrd="0" presId="urn:microsoft.com/office/officeart/2005/8/layout/radial5"/>
    <dgm:cxn modelId="{BF65D716-FFE9-4BD3-8852-8644737D387C}" type="presOf" srcId="{7BB22364-84F2-4017-BD67-9B229E97DFCC}" destId="{6F54F494-4153-47AA-B8F2-23008C153C4A}" srcOrd="0" destOrd="0" presId="urn:microsoft.com/office/officeart/2005/8/layout/radial5"/>
    <dgm:cxn modelId="{17F82466-C2F8-4EE9-A7A4-CB991D47F052}" srcId="{02D051FD-417E-48B4-B8EE-29C821D84A80}" destId="{FB0284F6-1652-438D-AE3D-C9C940134416}" srcOrd="1" destOrd="0" parTransId="{1866C892-7252-43DC-9B42-4A4519721849}" sibTransId="{7E7DD49D-B698-495B-8752-D00F08D9D383}"/>
    <dgm:cxn modelId="{ABE26C39-B488-4699-B840-8089F56F360B}" srcId="{02D051FD-417E-48B4-B8EE-29C821D84A80}" destId="{7BB22364-84F2-4017-BD67-9B229E97DFCC}" srcOrd="2" destOrd="0" parTransId="{BA6E4941-EAB7-4BAC-8337-9C1E37D33060}" sibTransId="{7EB89CFC-45B8-4370-AF29-DBAE4AEA0E12}"/>
    <dgm:cxn modelId="{0EDC8803-96F5-46A7-9A3C-079074D531AA}" type="presOf" srcId="{1866C892-7252-43DC-9B42-4A4519721849}" destId="{C85FD9EF-0600-4552-B424-6D2D40A66769}" srcOrd="0" destOrd="0" presId="urn:microsoft.com/office/officeart/2005/8/layout/radial5"/>
    <dgm:cxn modelId="{F6F135C4-827D-4A50-9368-7D935B204BA4}" type="presOf" srcId="{E677146C-E272-4324-8B51-51B66AE49C19}" destId="{508AFE33-7FC2-4772-99A4-C70B124A21BE}" srcOrd="0" destOrd="0" presId="urn:microsoft.com/office/officeart/2005/8/layout/radial5"/>
    <dgm:cxn modelId="{9C07555C-90EA-4AEF-9640-70072945FCE2}" type="presOf" srcId="{BA6E4941-EAB7-4BAC-8337-9C1E37D33060}" destId="{44620644-3568-47EF-9C74-EA4CBF164F6B}" srcOrd="0" destOrd="0" presId="urn:microsoft.com/office/officeart/2005/8/layout/radial5"/>
    <dgm:cxn modelId="{658C9770-540D-4E72-BF5D-784CE1BC295C}" type="presOf" srcId="{B3287474-7097-404D-9769-F92CFAEE78AC}" destId="{D68C4F77-0241-4BDA-A548-93E7E6BBD019}" srcOrd="0" destOrd="0" presId="urn:microsoft.com/office/officeart/2005/8/layout/radial5"/>
    <dgm:cxn modelId="{8E4B9DF0-545A-4173-92AF-1E916136ACF2}" type="presOf" srcId="{FB0284F6-1652-438D-AE3D-C9C940134416}" destId="{DD2AB4E7-6102-4999-9874-F9E48CCC844B}" srcOrd="0" destOrd="0" presId="urn:microsoft.com/office/officeart/2005/8/layout/radial5"/>
    <dgm:cxn modelId="{A31A34E0-E6FC-4C99-AC52-C12DB187143E}" type="presOf" srcId="{2ECE8F93-1252-4AE5-8F7E-AABD4A69857B}" destId="{9FA48AB1-21BB-4367-B6B7-267B8020731A}" srcOrd="1" destOrd="0" presId="urn:microsoft.com/office/officeart/2005/8/layout/radial5"/>
    <dgm:cxn modelId="{F6962F46-7050-4B58-95DD-EF6DB0D18D65}" type="presParOf" srcId="{508AFE33-7FC2-4772-99A4-C70B124A21BE}" destId="{D353028D-4A31-4BBA-BE47-F020D9AD6A21}" srcOrd="0" destOrd="0" presId="urn:microsoft.com/office/officeart/2005/8/layout/radial5"/>
    <dgm:cxn modelId="{A1269744-8866-44ED-B961-399050B5CC53}" type="presParOf" srcId="{508AFE33-7FC2-4772-99A4-C70B124A21BE}" destId="{71DD0BB6-5519-4B50-8457-7E7CAE220D98}" srcOrd="1" destOrd="0" presId="urn:microsoft.com/office/officeart/2005/8/layout/radial5"/>
    <dgm:cxn modelId="{91BB2778-AD26-48D6-8D0C-BBA1C0E9D2D9}" type="presParOf" srcId="{71DD0BB6-5519-4B50-8457-7E7CAE220D98}" destId="{9FA48AB1-21BB-4367-B6B7-267B8020731A}" srcOrd="0" destOrd="0" presId="urn:microsoft.com/office/officeart/2005/8/layout/radial5"/>
    <dgm:cxn modelId="{EC39EB2F-56EB-48A1-AA99-C5D22232AC59}" type="presParOf" srcId="{508AFE33-7FC2-4772-99A4-C70B124A21BE}" destId="{D68C4F77-0241-4BDA-A548-93E7E6BBD019}" srcOrd="2" destOrd="0" presId="urn:microsoft.com/office/officeart/2005/8/layout/radial5"/>
    <dgm:cxn modelId="{0E3603B6-C6DE-493E-9DF1-5A6A7DD65599}" type="presParOf" srcId="{508AFE33-7FC2-4772-99A4-C70B124A21BE}" destId="{C85FD9EF-0600-4552-B424-6D2D40A66769}" srcOrd="3" destOrd="0" presId="urn:microsoft.com/office/officeart/2005/8/layout/radial5"/>
    <dgm:cxn modelId="{4CD555F1-330C-4216-BC2A-B36E0C20471A}" type="presParOf" srcId="{C85FD9EF-0600-4552-B424-6D2D40A66769}" destId="{891826A3-B593-44E6-8A20-96820F214205}" srcOrd="0" destOrd="0" presId="urn:microsoft.com/office/officeart/2005/8/layout/radial5"/>
    <dgm:cxn modelId="{8EDBFDC5-F27F-40BB-8EEF-6A0A62A72932}" type="presParOf" srcId="{508AFE33-7FC2-4772-99A4-C70B124A21BE}" destId="{DD2AB4E7-6102-4999-9874-F9E48CCC844B}" srcOrd="4" destOrd="0" presId="urn:microsoft.com/office/officeart/2005/8/layout/radial5"/>
    <dgm:cxn modelId="{0500A668-922E-44EB-824D-DCDF23A93CBE}" type="presParOf" srcId="{508AFE33-7FC2-4772-99A4-C70B124A21BE}" destId="{44620644-3568-47EF-9C74-EA4CBF164F6B}" srcOrd="5" destOrd="0" presId="urn:microsoft.com/office/officeart/2005/8/layout/radial5"/>
    <dgm:cxn modelId="{1AA24A6F-1CA1-45AB-9791-4A363FEAF7E1}" type="presParOf" srcId="{44620644-3568-47EF-9C74-EA4CBF164F6B}" destId="{E69EE687-6159-4131-B16F-76E15DFA2446}" srcOrd="0" destOrd="0" presId="urn:microsoft.com/office/officeart/2005/8/layout/radial5"/>
    <dgm:cxn modelId="{27BFCCEB-F879-4B3E-9C52-3472C9A04C3B}" type="presParOf" srcId="{508AFE33-7FC2-4772-99A4-C70B124A21BE}" destId="{6F54F494-4153-47AA-B8F2-23008C153C4A}" srcOrd="6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53028D-4A31-4BBA-BE47-F020D9AD6A21}">
      <dsp:nvSpPr>
        <dsp:cNvPr id="0" name=""/>
        <dsp:cNvSpPr/>
      </dsp:nvSpPr>
      <dsp:spPr>
        <a:xfrm>
          <a:off x="2617686" y="1886163"/>
          <a:ext cx="2032679" cy="186648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dirty="0" smtClean="0"/>
            <a:t>Meyvelerin Gelişmesi</a:t>
          </a:r>
          <a:endParaRPr lang="tr-TR" sz="2200" kern="1200" dirty="0"/>
        </a:p>
      </dsp:txBody>
      <dsp:txXfrm>
        <a:off x="2915365" y="2159503"/>
        <a:ext cx="1437321" cy="1319805"/>
      </dsp:txXfrm>
    </dsp:sp>
    <dsp:sp modelId="{71DD0BB6-5519-4B50-8457-7E7CAE220D98}">
      <dsp:nvSpPr>
        <dsp:cNvPr id="0" name=""/>
        <dsp:cNvSpPr/>
      </dsp:nvSpPr>
      <dsp:spPr>
        <a:xfrm rot="16223096">
          <a:off x="3510027" y="1382884"/>
          <a:ext cx="263781" cy="52383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800" kern="1200"/>
        </a:p>
      </dsp:txBody>
      <dsp:txXfrm>
        <a:off x="3549328" y="1527217"/>
        <a:ext cx="184647" cy="314300"/>
      </dsp:txXfrm>
    </dsp:sp>
    <dsp:sp modelId="{D68C4F77-0241-4BDA-A548-93E7E6BBD019}">
      <dsp:nvSpPr>
        <dsp:cNvPr id="0" name=""/>
        <dsp:cNvSpPr/>
      </dsp:nvSpPr>
      <dsp:spPr>
        <a:xfrm>
          <a:off x="2696249" y="-66387"/>
          <a:ext cx="1904555" cy="145488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dirty="0" smtClean="0"/>
            <a:t>Aşırı Olgunlaşma (Yaşlanma)</a:t>
          </a:r>
          <a:endParaRPr lang="tr-TR" sz="2100" kern="1200" dirty="0"/>
        </a:p>
      </dsp:txBody>
      <dsp:txXfrm>
        <a:off x="2975165" y="146677"/>
        <a:ext cx="1346723" cy="1028761"/>
      </dsp:txXfrm>
    </dsp:sp>
    <dsp:sp modelId="{C85FD9EF-0600-4552-B424-6D2D40A66769}">
      <dsp:nvSpPr>
        <dsp:cNvPr id="0" name=""/>
        <dsp:cNvSpPr/>
      </dsp:nvSpPr>
      <dsp:spPr>
        <a:xfrm rot="1717452">
          <a:off x="4532997" y="3070883"/>
          <a:ext cx="83432" cy="52383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800" kern="1200"/>
        </a:p>
      </dsp:txBody>
      <dsp:txXfrm>
        <a:off x="4534527" y="3169655"/>
        <a:ext cx="58402" cy="314300"/>
      </dsp:txXfrm>
    </dsp:sp>
    <dsp:sp modelId="{DD2AB4E7-6102-4999-9874-F9E48CCC844B}">
      <dsp:nvSpPr>
        <dsp:cNvPr id="0" name=""/>
        <dsp:cNvSpPr/>
      </dsp:nvSpPr>
      <dsp:spPr>
        <a:xfrm>
          <a:off x="4509636" y="2909771"/>
          <a:ext cx="1995379" cy="186403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dirty="0" smtClean="0"/>
            <a:t>Olgunlaşma</a:t>
          </a:r>
          <a:endParaRPr lang="tr-TR" sz="2100" kern="1200" dirty="0"/>
        </a:p>
      </dsp:txBody>
      <dsp:txXfrm>
        <a:off x="4801852" y="3182753"/>
        <a:ext cx="1410947" cy="1318071"/>
      </dsp:txXfrm>
    </dsp:sp>
    <dsp:sp modelId="{44620644-3568-47EF-9C74-EA4CBF164F6B}">
      <dsp:nvSpPr>
        <dsp:cNvPr id="0" name=""/>
        <dsp:cNvSpPr/>
      </dsp:nvSpPr>
      <dsp:spPr>
        <a:xfrm rot="9000000">
          <a:off x="2681213" y="3086954"/>
          <a:ext cx="71501" cy="52383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800" kern="1200"/>
        </a:p>
      </dsp:txBody>
      <dsp:txXfrm rot="10800000">
        <a:off x="2701226" y="3186359"/>
        <a:ext cx="50051" cy="314300"/>
      </dsp:txXfrm>
    </dsp:sp>
    <dsp:sp modelId="{6F54F494-4153-47AA-B8F2-23008C153C4A}">
      <dsp:nvSpPr>
        <dsp:cNvPr id="0" name=""/>
        <dsp:cNvSpPr/>
      </dsp:nvSpPr>
      <dsp:spPr>
        <a:xfrm>
          <a:off x="703059" y="2949337"/>
          <a:ext cx="2123564" cy="189848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Olgunlaşma öncesi</a:t>
          </a:r>
          <a:endParaRPr lang="tr-TR" sz="2000" kern="1200" dirty="0"/>
        </a:p>
      </dsp:txBody>
      <dsp:txXfrm>
        <a:off x="1014048" y="3227364"/>
        <a:ext cx="1501586" cy="13424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2FE611-2AE4-4435-B184-7C8A2D172911}" type="datetimeFigureOut">
              <a:rPr lang="tr-TR" smtClean="0"/>
              <a:t>7.12.2019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802EB7-87F9-40F3-A480-B3DA7657084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364791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tr-TR"/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tr-TR"/>
          </a:p>
        </p:txBody>
      </p:sp>
      <p:sp>
        <p:nvSpPr>
          <p:cNvPr id="819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 smtClean="0"/>
              <a:t>Click to edit Master text styles</a:t>
            </a:r>
          </a:p>
          <a:p>
            <a:pPr lvl="1"/>
            <a:r>
              <a:rPr lang="en-US" altLang="tr-TR" smtClean="0"/>
              <a:t>Second level</a:t>
            </a:r>
          </a:p>
          <a:p>
            <a:pPr lvl="2"/>
            <a:r>
              <a:rPr lang="en-US" altLang="tr-TR" smtClean="0"/>
              <a:t>Third level</a:t>
            </a:r>
          </a:p>
          <a:p>
            <a:pPr lvl="3"/>
            <a:r>
              <a:rPr lang="en-US" altLang="tr-TR" smtClean="0"/>
              <a:t>Fourth level</a:t>
            </a:r>
          </a:p>
          <a:p>
            <a:pPr lvl="4"/>
            <a:r>
              <a:rPr lang="en-US" altLang="tr-TR" smtClean="0"/>
              <a:t>Fifth level</a:t>
            </a:r>
          </a:p>
        </p:txBody>
      </p:sp>
      <p:sp>
        <p:nvSpPr>
          <p:cNvPr id="819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tr-TR"/>
          </a:p>
        </p:txBody>
      </p:sp>
      <p:sp>
        <p:nvSpPr>
          <p:cNvPr id="819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F0F8C21-A6CD-483D-9A6D-77A0ED6D0DF3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84524891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591B0AC-CCBB-41C9-A945-477E194322FD}" type="slidenum">
              <a:rPr lang="en-US" altLang="tr-TR"/>
              <a:pPr/>
              <a:t>1</a:t>
            </a:fld>
            <a:endParaRPr lang="en-US" altLang="tr-TR"/>
          </a:p>
        </p:txBody>
      </p:sp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tr-TR"/>
          </a:p>
        </p:txBody>
      </p:sp>
    </p:spTree>
    <p:extLst>
      <p:ext uri="{BB962C8B-B14F-4D97-AF65-F5344CB8AC3E}">
        <p14:creationId xmlns:p14="http://schemas.microsoft.com/office/powerpoint/2010/main" val="8179471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27564C8-6BC0-42F5-9C00-25DDFF9A10A0}" type="slidenum">
              <a:rPr lang="en-US" altLang="tr-TR"/>
              <a:pPr/>
              <a:t>2</a:t>
            </a:fld>
            <a:endParaRPr lang="en-US" altLang="tr-TR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tr-TR"/>
          </a:p>
        </p:txBody>
      </p:sp>
    </p:spTree>
    <p:extLst>
      <p:ext uri="{BB962C8B-B14F-4D97-AF65-F5344CB8AC3E}">
        <p14:creationId xmlns:p14="http://schemas.microsoft.com/office/powerpoint/2010/main" val="10474799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99712A5-F5CA-4387-84DA-116A2CD3F3CE}" type="slidenum">
              <a:rPr lang="en-US" altLang="tr-TR"/>
              <a:pPr/>
              <a:t>4</a:t>
            </a:fld>
            <a:endParaRPr lang="en-US" altLang="tr-TR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tr-TR"/>
          </a:p>
        </p:txBody>
      </p:sp>
    </p:spTree>
    <p:extLst>
      <p:ext uri="{BB962C8B-B14F-4D97-AF65-F5344CB8AC3E}">
        <p14:creationId xmlns:p14="http://schemas.microsoft.com/office/powerpoint/2010/main" val="10020969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0F8C21-A6CD-483D-9A6D-77A0ED6D0DF3}" type="slidenum">
              <a:rPr lang="en-US" altLang="tr-TR" smtClean="0"/>
              <a:pPr/>
              <a:t>13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8202285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969F0-1AF9-43DF-B45E-1B7AA4431B2B}" type="datetimeFigureOut">
              <a:rPr lang="tr-TR" smtClean="0"/>
              <a:t>7.12.2019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7E1A5-FE27-4235-8DC9-FB4BC66C36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7705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969F0-1AF9-43DF-B45E-1B7AA4431B2B}" type="datetimeFigureOut">
              <a:rPr lang="tr-TR" smtClean="0"/>
              <a:t>7.12.2019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7E1A5-FE27-4235-8DC9-FB4BC66C36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3600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969F0-1AF9-43DF-B45E-1B7AA4431B2B}" type="datetimeFigureOut">
              <a:rPr lang="tr-TR" smtClean="0"/>
              <a:t>7.12.2019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7E1A5-FE27-4235-8DC9-FB4BC66C36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350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969F0-1AF9-43DF-B45E-1B7AA4431B2B}" type="datetimeFigureOut">
              <a:rPr lang="tr-TR" smtClean="0"/>
              <a:t>7.12.2019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7E1A5-FE27-4235-8DC9-FB4BC66C36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6352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969F0-1AF9-43DF-B45E-1B7AA4431B2B}" type="datetimeFigureOut">
              <a:rPr lang="tr-TR" smtClean="0"/>
              <a:t>7.12.2019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7E1A5-FE27-4235-8DC9-FB4BC66C36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3022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969F0-1AF9-43DF-B45E-1B7AA4431B2B}" type="datetimeFigureOut">
              <a:rPr lang="tr-TR" smtClean="0"/>
              <a:t>7.12.2019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7E1A5-FE27-4235-8DC9-FB4BC66C36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0368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969F0-1AF9-43DF-B45E-1B7AA4431B2B}" type="datetimeFigureOut">
              <a:rPr lang="tr-TR" smtClean="0"/>
              <a:t>7.12.2019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7E1A5-FE27-4235-8DC9-FB4BC66C36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3657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969F0-1AF9-43DF-B45E-1B7AA4431B2B}" type="datetimeFigureOut">
              <a:rPr lang="tr-TR" smtClean="0"/>
              <a:t>7.12.2019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7E1A5-FE27-4235-8DC9-FB4BC66C36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70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969F0-1AF9-43DF-B45E-1B7AA4431B2B}" type="datetimeFigureOut">
              <a:rPr lang="tr-TR" smtClean="0"/>
              <a:t>7.12.2019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7E1A5-FE27-4235-8DC9-FB4BC66C36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0439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969F0-1AF9-43DF-B45E-1B7AA4431B2B}" type="datetimeFigureOut">
              <a:rPr lang="tr-TR" smtClean="0"/>
              <a:t>7.12.2019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7E1A5-FE27-4235-8DC9-FB4BC66C36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0261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969F0-1AF9-43DF-B45E-1B7AA4431B2B}" type="datetimeFigureOut">
              <a:rPr lang="tr-TR" smtClean="0"/>
              <a:t>7.12.2019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7E1A5-FE27-4235-8DC9-FB4BC66C36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7273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A969F0-1AF9-43DF-B45E-1B7AA4431B2B}" type="datetimeFigureOut">
              <a:rPr lang="tr-TR" smtClean="0"/>
              <a:t>7.12.2019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B7E1A5-FE27-4235-8DC9-FB4BC66C36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036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043608" y="2492896"/>
            <a:ext cx="7086600" cy="704850"/>
          </a:xfrm>
        </p:spPr>
        <p:txBody>
          <a:bodyPr>
            <a:normAutofit fontScale="90000"/>
          </a:bodyPr>
          <a:lstStyle/>
          <a:p>
            <a:r>
              <a:rPr lang="tr-TR" altLang="tr-TR" sz="5400" b="1" dirty="0" smtClean="0"/>
              <a:t>Yapı ve Organların </a:t>
            </a:r>
            <a:br>
              <a:rPr lang="tr-TR" altLang="tr-TR" sz="5400" b="1" dirty="0" smtClean="0"/>
            </a:br>
            <a:r>
              <a:rPr lang="tr-TR" altLang="tr-TR" sz="5400" b="1" dirty="0" smtClean="0"/>
              <a:t>Gelişimi</a:t>
            </a:r>
            <a:endParaRPr lang="ru-RU" altLang="tr-TR" sz="5400" b="1" dirty="0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3347864" y="5445224"/>
            <a:ext cx="7086600" cy="441325"/>
          </a:xfrm>
        </p:spPr>
        <p:txBody>
          <a:bodyPr/>
          <a:lstStyle/>
          <a:p>
            <a:r>
              <a:rPr lang="tr-TR" altLang="tr-TR" dirty="0" err="1" smtClean="0"/>
              <a:t>Öğr</a:t>
            </a:r>
            <a:r>
              <a:rPr lang="tr-TR" altLang="tr-TR" dirty="0" smtClean="0"/>
              <a:t>. Gör. Ozan ZAMBİ</a:t>
            </a:r>
            <a:endParaRPr lang="en-US" altLang="tr-TR" dirty="0"/>
          </a:p>
          <a:p>
            <a:endParaRPr lang="ru-RU" alt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FF0000"/>
                </a:solidFill>
              </a:rPr>
              <a:t>Gelişme Eğrisi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421821" y="1902962"/>
            <a:ext cx="832757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dirty="0">
                <a:solidFill>
                  <a:prstClr val="black"/>
                </a:solidFill>
                <a:latin typeface="Calibri"/>
              </a:rPr>
              <a:t>Meyvede gelişme, çoğunlukla yaş ağırlık veya hacim artışı olarak incelenmektedir. Gelişme hızı , gelişme devresi içinde sabit kalmaz. Meyvelerde zamana bağlı bu gelişme eğrisi, türler için sabittir. Çeşitlere, ekoloji ve bir ölçüde bakım işlerine göre eğri şekli  değişebilir. </a:t>
            </a:r>
          </a:p>
          <a:p>
            <a:pPr algn="just"/>
            <a:endParaRPr lang="tr-TR" dirty="0">
              <a:solidFill>
                <a:prstClr val="black"/>
              </a:solidFill>
              <a:latin typeface="Calibri"/>
            </a:endParaRPr>
          </a:p>
          <a:p>
            <a:pPr algn="just"/>
            <a:r>
              <a:rPr lang="tr-TR" dirty="0">
                <a:solidFill>
                  <a:prstClr val="black"/>
                </a:solidFill>
                <a:latin typeface="Calibri"/>
              </a:rPr>
              <a:t>Gelişme eğrisine göre meyveler, iki gruba ayrılırlar. </a:t>
            </a:r>
          </a:p>
          <a:p>
            <a:pPr algn="just"/>
            <a:r>
              <a:rPr lang="tr-TR" dirty="0">
                <a:solidFill>
                  <a:prstClr val="black"/>
                </a:solidFill>
                <a:latin typeface="Calibri"/>
              </a:rPr>
              <a:t> </a:t>
            </a:r>
          </a:p>
          <a:p>
            <a:pPr algn="just"/>
            <a:r>
              <a:rPr lang="tr-TR" dirty="0">
                <a:solidFill>
                  <a:prstClr val="black"/>
                </a:solidFill>
                <a:latin typeface="Calibri"/>
              </a:rPr>
              <a:t>1. Basit (Tek) Sigmoid Gelişme Gösteren Türler </a:t>
            </a:r>
          </a:p>
          <a:p>
            <a:pPr algn="just"/>
            <a:r>
              <a:rPr lang="tr-TR" dirty="0">
                <a:solidFill>
                  <a:prstClr val="black"/>
                </a:solidFill>
                <a:latin typeface="Calibri"/>
              </a:rPr>
              <a:t>2.Çift Sigmoid Gelişme Gösteren Türler </a:t>
            </a:r>
          </a:p>
          <a:p>
            <a:pPr algn="just"/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0067098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363020" y="276793"/>
            <a:ext cx="8392886" cy="4413516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just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tr-TR" sz="3200" b="1" dirty="0">
                <a:solidFill>
                  <a:srgbClr val="FF0000"/>
                </a:solidFill>
              </a:rPr>
              <a:t>Basit (Tek) Sigmoid Gelişme Gösteren </a:t>
            </a:r>
            <a:r>
              <a:rPr lang="tr-TR" sz="3200" b="1" dirty="0" smtClean="0">
                <a:solidFill>
                  <a:srgbClr val="FF0000"/>
                </a:solidFill>
              </a:rPr>
              <a:t>Türler</a:t>
            </a:r>
            <a:endParaRPr lang="tr-TR" sz="3200" b="1" dirty="0">
              <a:solidFill>
                <a:srgbClr val="FF0000"/>
              </a:solidFill>
            </a:endParaRPr>
          </a:p>
          <a:p>
            <a:pPr algn="just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tr-TR" sz="2400" dirty="0"/>
              <a:t>Bu grupta yer alan </a:t>
            </a:r>
            <a:r>
              <a:rPr lang="tr-TR" sz="2400" dirty="0" smtClean="0"/>
              <a:t>türlerde </a:t>
            </a:r>
            <a:r>
              <a:rPr lang="tr-TR" sz="2400" dirty="0"/>
              <a:t>gelişme ilk ve son devrede yavaş, orta devrede hızlı olmak kaydıyla süreklilik </a:t>
            </a:r>
            <a:r>
              <a:rPr lang="tr-TR" sz="2400" dirty="0" smtClean="0"/>
              <a:t>göstermektedir.</a:t>
            </a:r>
          </a:p>
        </p:txBody>
      </p:sp>
    </p:spTree>
    <p:extLst>
      <p:ext uri="{BB962C8B-B14F-4D97-AF65-F5344CB8AC3E}">
        <p14:creationId xmlns:p14="http://schemas.microsoft.com/office/powerpoint/2010/main" val="25238655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9512" y="1196752"/>
            <a:ext cx="8964488" cy="5486400"/>
          </a:xfrm>
        </p:spPr>
        <p:txBody>
          <a:bodyPr/>
          <a:lstStyle/>
          <a:p>
            <a:pPr algn="just"/>
            <a:r>
              <a:rPr lang="tr-TR" sz="2400" dirty="0"/>
              <a:t>Bu gruba giren türler: turunçgiller, muz, çilek, hurma, ayva, elma, armut, patlıcan, biber, domates, avokado, ananas, mango, kavun ve karpuzdur. </a:t>
            </a:r>
            <a:r>
              <a:rPr lang="tr-TR" sz="2400" b="1" dirty="0"/>
              <a:t> </a:t>
            </a:r>
            <a:endParaRPr lang="tr-TR" sz="2400" dirty="0"/>
          </a:p>
          <a:p>
            <a:pPr algn="just"/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6569345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/>
          <p:cNvSpPr/>
          <p:nvPr/>
        </p:nvSpPr>
        <p:spPr>
          <a:xfrm>
            <a:off x="323528" y="260648"/>
            <a:ext cx="8392886" cy="4413516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just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tr-TR" sz="3200" b="1" dirty="0" smtClean="0">
                <a:solidFill>
                  <a:srgbClr val="FF0000"/>
                </a:solidFill>
              </a:rPr>
              <a:t>Çift Sigmoid </a:t>
            </a:r>
            <a:r>
              <a:rPr lang="tr-TR" sz="3200" b="1" dirty="0">
                <a:solidFill>
                  <a:srgbClr val="FF0000"/>
                </a:solidFill>
              </a:rPr>
              <a:t>Gelişme Gösteren </a:t>
            </a:r>
            <a:r>
              <a:rPr lang="tr-TR" sz="3200" b="1" dirty="0" smtClean="0">
                <a:solidFill>
                  <a:srgbClr val="FF0000"/>
                </a:solidFill>
              </a:rPr>
              <a:t>Türler</a:t>
            </a:r>
          </a:p>
          <a:p>
            <a:pPr algn="just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endParaRPr lang="tr-TR" sz="3200" b="1" dirty="0">
              <a:solidFill>
                <a:srgbClr val="FF0000"/>
              </a:solidFill>
            </a:endParaRPr>
          </a:p>
          <a:p>
            <a:pPr algn="just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tr-TR" sz="2400" dirty="0" smtClean="0"/>
              <a:t>Bu </a:t>
            </a:r>
            <a:r>
              <a:rPr lang="tr-TR" sz="2400" dirty="0"/>
              <a:t>meyvelerde gelişme hızı birbirini izleyen 2 </a:t>
            </a:r>
            <a:r>
              <a:rPr lang="tr-TR" sz="2400" dirty="0" err="1"/>
              <a:t>sigma</a:t>
            </a:r>
            <a:r>
              <a:rPr lang="tr-TR" sz="2400" dirty="0"/>
              <a:t> eğrisi şeklindedir. 2 hızlı gelişme eğrisi arasında gelişmenin durakladığı veya yavaşladığı bir devre </a:t>
            </a:r>
            <a:r>
              <a:rPr lang="tr-TR" sz="2400" dirty="0" smtClean="0"/>
              <a:t>bulunmaktadır</a:t>
            </a:r>
            <a:r>
              <a:rPr lang="tr-TR" sz="2400" dirty="0" smtClean="0"/>
              <a:t>.</a:t>
            </a:r>
          </a:p>
          <a:p>
            <a:pPr algn="just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tr-TR" dirty="0"/>
              <a:t> Bu gruba giren türler: şeftali, kayısı, erik, kiraz, vişne, zeytin, üzüm, incir, kivi, </a:t>
            </a:r>
            <a:r>
              <a:rPr lang="tr-TR" dirty="0" err="1"/>
              <a:t>frenk</a:t>
            </a:r>
            <a:r>
              <a:rPr lang="tr-TR" dirty="0"/>
              <a:t> üzümü, ahududu ve böğürtlendir. 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14821188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Dikdörtgen 3"/>
          <p:cNvSpPr/>
          <p:nvPr/>
        </p:nvSpPr>
        <p:spPr>
          <a:xfrm>
            <a:off x="381000" y="1700808"/>
            <a:ext cx="8458200" cy="21390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  <a:spcBef>
                <a:spcPts val="1000"/>
              </a:spcBef>
            </a:pPr>
            <a:r>
              <a:rPr lang="tr-TR" sz="2400" dirty="0"/>
              <a:t>Gelişmenin duraklaması veya yavaşlamasının nedeni olarak 3 faktör ileri sürülür. </a:t>
            </a:r>
            <a:r>
              <a:rPr lang="tr-TR" sz="2400" dirty="0" smtClean="0"/>
              <a:t>Bunlar; </a:t>
            </a:r>
            <a:endParaRPr lang="tr-TR" sz="2400" dirty="0"/>
          </a:p>
          <a:p>
            <a:pPr algn="just">
              <a:lnSpc>
                <a:spcPct val="90000"/>
              </a:lnSpc>
              <a:spcBef>
                <a:spcPts val="1000"/>
              </a:spcBef>
            </a:pPr>
            <a:r>
              <a:rPr lang="tr-TR" sz="2400" dirty="0"/>
              <a:t>1. Sert tohum kabuğunun oluşumu,</a:t>
            </a:r>
          </a:p>
          <a:p>
            <a:pPr algn="just">
              <a:lnSpc>
                <a:spcPct val="90000"/>
              </a:lnSpc>
              <a:spcBef>
                <a:spcPts val="1000"/>
              </a:spcBef>
            </a:pPr>
            <a:r>
              <a:rPr lang="tr-TR" sz="2400" dirty="0"/>
              <a:t>2. Tohumda kuru madde birikimi,</a:t>
            </a:r>
          </a:p>
          <a:p>
            <a:pPr algn="just">
              <a:lnSpc>
                <a:spcPct val="90000"/>
              </a:lnSpc>
              <a:spcBef>
                <a:spcPts val="1000"/>
              </a:spcBef>
            </a:pPr>
            <a:r>
              <a:rPr lang="tr-TR" sz="2400" dirty="0"/>
              <a:t>3. Doğal </a:t>
            </a:r>
            <a:r>
              <a:rPr lang="tr-TR" sz="2400" dirty="0" smtClean="0"/>
              <a:t>hormonlar’ </a:t>
            </a:r>
            <a:r>
              <a:rPr lang="tr-TR" sz="2400" dirty="0" err="1" smtClean="0"/>
              <a:t>dır</a:t>
            </a:r>
            <a:r>
              <a:rPr lang="tr-TR" sz="2400" dirty="0" smtClean="0"/>
              <a:t>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4091833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81000" y="188640"/>
            <a:ext cx="8458200" cy="715962"/>
          </a:xfrm>
        </p:spPr>
        <p:txBody>
          <a:bodyPr/>
          <a:lstStyle/>
          <a:p>
            <a:r>
              <a:rPr lang="tr-TR" sz="3600" b="1" dirty="0">
                <a:solidFill>
                  <a:srgbClr val="FF0000"/>
                </a:solidFill>
              </a:rPr>
              <a:t>MEYVE ve SEBZELERDE BÜYÜME ve GELİŞME</a:t>
            </a:r>
            <a:endParaRPr lang="tr-TR" sz="3600" dirty="0">
              <a:solidFill>
                <a:srgbClr val="FF0000"/>
              </a:solidFill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249010" y="1772816"/>
            <a:ext cx="872217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400" dirty="0"/>
              <a:t>Bahçe bitkilerinde büyüme ve gelişme iki aşamada gerçekleşmektedir</a:t>
            </a:r>
            <a:r>
              <a:rPr lang="tr-TR" sz="2400" dirty="0" smtClean="0"/>
              <a:t>.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dirty="0"/>
              <a:t>1. Hücre </a:t>
            </a:r>
            <a:r>
              <a:rPr lang="tr-TR" sz="2400" dirty="0" smtClean="0"/>
              <a:t>bölünmesi</a:t>
            </a:r>
            <a:endParaRPr lang="tr-TR" sz="2400" dirty="0"/>
          </a:p>
          <a:p>
            <a:pPr algn="just"/>
            <a:r>
              <a:rPr lang="tr-TR" sz="2400" dirty="0"/>
              <a:t>2. Hücre </a:t>
            </a:r>
            <a:r>
              <a:rPr lang="tr-TR" sz="2400" dirty="0" smtClean="0"/>
              <a:t>genişlemesi</a:t>
            </a:r>
            <a:endParaRPr lang="tr-TR" sz="2400" dirty="0"/>
          </a:p>
          <a:p>
            <a:pPr algn="just"/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8045123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251520" y="1628800"/>
            <a:ext cx="8458200" cy="33404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</a:pPr>
            <a:r>
              <a:rPr lang="tr-TR" sz="2400" dirty="0"/>
              <a:t>Hücre bölünmesi dönemi </a:t>
            </a:r>
            <a:r>
              <a:rPr lang="tr-TR" sz="2400" dirty="0" smtClean="0"/>
              <a:t>tam </a:t>
            </a:r>
            <a:r>
              <a:rPr lang="tr-TR" sz="2400" dirty="0"/>
              <a:t>çiçeklenmeden önce başlamakta ve döllenmeden sonraki birkaç hafta süre içinde sona erer. </a:t>
            </a:r>
          </a:p>
          <a:p>
            <a:pPr marL="342900" indent="-342900" algn="just"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</a:pPr>
            <a:r>
              <a:rPr lang="tr-TR" sz="2400" dirty="0" smtClean="0"/>
              <a:t>Bu </a:t>
            </a:r>
            <a:r>
              <a:rPr lang="tr-TR" sz="2400" dirty="0"/>
              <a:t>dönem içinde çok hızlı bir hücre bölünmesi meydana gelir</a:t>
            </a:r>
            <a:r>
              <a:rPr lang="tr-TR" sz="2400" dirty="0" smtClean="0"/>
              <a:t>.</a:t>
            </a:r>
          </a:p>
          <a:p>
            <a:pPr marL="342900" indent="-342900" algn="just"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</a:pPr>
            <a:r>
              <a:rPr lang="tr-TR" sz="2400" dirty="0" smtClean="0"/>
              <a:t>Hücre </a:t>
            </a:r>
            <a:r>
              <a:rPr lang="tr-TR" sz="2400" dirty="0"/>
              <a:t>bölünmesi döneminin sona ermesiyle birlikte artık hücre sayılarında bir artış meydana gelmemekte, her hücrenin gelişmesiyle (hacminin artmasıyla) meyveler çeşide özgü büyüklüklere ulaşabilmektedir.</a:t>
            </a:r>
          </a:p>
        </p:txBody>
      </p:sp>
    </p:spTree>
    <p:extLst>
      <p:ext uri="{BB962C8B-B14F-4D97-AF65-F5344CB8AC3E}">
        <p14:creationId xmlns:p14="http://schemas.microsoft.com/office/powerpoint/2010/main" val="17201326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1556792"/>
            <a:ext cx="8587680" cy="5486400"/>
          </a:xfrm>
        </p:spPr>
        <p:txBody>
          <a:bodyPr/>
          <a:lstStyle/>
          <a:p>
            <a:pPr algn="just"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</a:pPr>
            <a:r>
              <a:rPr lang="tr-TR" sz="2400" dirty="0"/>
              <a:t>Hücre bölünmesini ve gelişmesini bilmek o bitkinin hasat sırasında çeşidi temsil eden iriliğe ulaşmasını anlamak için, önemlidir. </a:t>
            </a:r>
          </a:p>
          <a:p>
            <a:pPr algn="just"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</a:pPr>
            <a:r>
              <a:rPr lang="tr-TR" sz="2400" dirty="0"/>
              <a:t>Bitkiye iyi bakmalı, gübre verilmelidir. Ağaçlarda meyve yükünün fazla olduğu dönemlerde meyve seyreltmesi yapılması çeşidi temsil eden iriliklerin elde edilmesi gerekir.  </a:t>
            </a:r>
          </a:p>
          <a:p>
            <a:pPr algn="just"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</a:pPr>
            <a:r>
              <a:rPr lang="tr-TR" sz="2400" dirty="0"/>
              <a:t>Meyve ağaçlarında kademeli hasatlar yapılarak tüm meyvelerin istenilen iriliğe ulaşması sağlanabilir.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354208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381000" y="2132856"/>
            <a:ext cx="8458200" cy="15501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</a:pPr>
            <a:r>
              <a:rPr lang="tr-TR" sz="2400" dirty="0">
                <a:solidFill>
                  <a:srgbClr val="000000"/>
                </a:solidFill>
              </a:rPr>
              <a:t>Meyveler tam iriliğini almadan toplanmalıdırlar. </a:t>
            </a:r>
            <a:endParaRPr lang="tr-TR" sz="2400" dirty="0" smtClean="0">
              <a:solidFill>
                <a:srgbClr val="000000"/>
              </a:solidFill>
            </a:endParaRPr>
          </a:p>
          <a:p>
            <a:pPr marL="342900" indent="-342900" algn="just"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</a:pPr>
            <a:r>
              <a:rPr lang="tr-TR" sz="2400" dirty="0" smtClean="0">
                <a:solidFill>
                  <a:srgbClr val="000000"/>
                </a:solidFill>
              </a:rPr>
              <a:t>Hasadın </a:t>
            </a:r>
            <a:r>
              <a:rPr lang="tr-TR" sz="2400" dirty="0">
                <a:solidFill>
                  <a:srgbClr val="000000"/>
                </a:solidFill>
              </a:rPr>
              <a:t>3-10 gün geciktirilmesi önemli ağırlık artışlarını sağlayabilmekle birlikte ürünlerin yola, pazara ve muhafazaya dayanım sürelerini kısaltmaktadır. </a:t>
            </a:r>
          </a:p>
        </p:txBody>
      </p:sp>
    </p:spTree>
    <p:extLst>
      <p:ext uri="{BB962C8B-B14F-4D97-AF65-F5344CB8AC3E}">
        <p14:creationId xmlns:p14="http://schemas.microsoft.com/office/powerpoint/2010/main" val="9793753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81000" y="188640"/>
            <a:ext cx="8458200" cy="715962"/>
          </a:xfrm>
        </p:spPr>
        <p:txBody>
          <a:bodyPr/>
          <a:lstStyle/>
          <a:p>
            <a:r>
              <a:rPr lang="tr-TR" sz="3600" b="1" dirty="0">
                <a:solidFill>
                  <a:srgbClr val="FF0000"/>
                </a:solidFill>
              </a:rPr>
              <a:t>Meyvelerin Gün İçindeki Büyüme Durumları</a:t>
            </a:r>
            <a:endParaRPr lang="tr-TR" sz="3600" dirty="0">
              <a:solidFill>
                <a:srgbClr val="FF0000"/>
              </a:solidFill>
            </a:endParaRPr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245096" y="1484784"/>
            <a:ext cx="8587680" cy="20128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400" dirty="0"/>
              <a:t>Bitkilerde gün boyunca izlenen çap gelişimleri saatlere göre ve gece-gündüz oluşuna göre değişiklik gösterir. </a:t>
            </a:r>
            <a:endParaRPr lang="tr-TR" sz="2400" dirty="0" smtClean="0"/>
          </a:p>
          <a:p>
            <a:pPr algn="just"/>
            <a:r>
              <a:rPr lang="tr-TR" sz="2400" dirty="0" smtClean="0"/>
              <a:t>Örneğin elma meyvelerinde gece görülen hacim artışı, gündüzün 25 katıdır.  Benzer durumlar diğer meyveler için de geçerlidir.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2972073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188640"/>
            <a:ext cx="9144000" cy="715963"/>
          </a:xfrm>
        </p:spPr>
        <p:txBody>
          <a:bodyPr/>
          <a:lstStyle/>
          <a:p>
            <a:r>
              <a:rPr lang="tr-TR" sz="3600" b="1" dirty="0" smtClean="0">
                <a:solidFill>
                  <a:srgbClr val="FF0000"/>
                </a:solidFill>
              </a:rPr>
              <a:t>MEYVE VE SEBZELERDE YAŞAM DEVRELERİ</a:t>
            </a:r>
            <a:endParaRPr lang="ru-RU" altLang="tr-TR" sz="3600" dirty="0">
              <a:solidFill>
                <a:srgbClr val="FF0000"/>
              </a:solidFill>
            </a:endParaRPr>
          </a:p>
        </p:txBody>
      </p:sp>
      <p:sp>
        <p:nvSpPr>
          <p:cNvPr id="17413" name="Rectangle 5"/>
          <p:cNvSpPr>
            <a:spLocks noGrp="1" noChangeArrowheads="1"/>
          </p:cNvSpPr>
          <p:nvPr>
            <p:ph idx="1"/>
          </p:nvPr>
        </p:nvSpPr>
        <p:spPr>
          <a:xfrm>
            <a:off x="323528" y="1524000"/>
            <a:ext cx="8568952" cy="4648200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r>
              <a:rPr lang="tr-TR" sz="2800" dirty="0" smtClean="0"/>
              <a:t>Meyve ve sebzelerde yaşam üç devrede incelenir.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tr-TR" sz="2800" dirty="0" smtClean="0"/>
          </a:p>
          <a:p>
            <a:pPr algn="just">
              <a:lnSpc>
                <a:spcPct val="100000"/>
              </a:lnSpc>
            </a:pPr>
            <a:r>
              <a:rPr lang="tr-TR" sz="2800" dirty="0" smtClean="0"/>
              <a:t>Gelişme</a:t>
            </a:r>
          </a:p>
          <a:p>
            <a:pPr algn="just">
              <a:lnSpc>
                <a:spcPct val="100000"/>
              </a:lnSpc>
            </a:pPr>
            <a:endParaRPr lang="tr-TR" sz="2800" dirty="0" smtClean="0"/>
          </a:p>
          <a:p>
            <a:pPr algn="just">
              <a:lnSpc>
                <a:spcPct val="100000"/>
              </a:lnSpc>
            </a:pPr>
            <a:r>
              <a:rPr lang="tr-TR" sz="2800" dirty="0" smtClean="0"/>
              <a:t>Olgunlaşma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tr-TR" sz="2800" dirty="0" smtClean="0"/>
          </a:p>
          <a:p>
            <a:pPr algn="just">
              <a:lnSpc>
                <a:spcPct val="100000"/>
              </a:lnSpc>
            </a:pPr>
            <a:r>
              <a:rPr lang="tr-TR" sz="2800" dirty="0" smtClean="0"/>
              <a:t>Yaşlanma</a:t>
            </a:r>
          </a:p>
          <a:p>
            <a:pPr>
              <a:lnSpc>
                <a:spcPct val="80000"/>
              </a:lnSpc>
            </a:pPr>
            <a:endParaRPr lang="ru-RU" altLang="tr-T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685800" y="1371600"/>
            <a:ext cx="7848600" cy="54864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400" dirty="0" smtClean="0"/>
              <a:t>Madde sentezi gündüz gerçekleşir. Yapraktan iletim gece gündüz sürer. Ancak, gece hava nemi yüksek ve </a:t>
            </a:r>
            <a:r>
              <a:rPr lang="tr-TR" sz="2400" dirty="0" err="1" smtClean="0"/>
              <a:t>stomalar</a:t>
            </a:r>
            <a:r>
              <a:rPr lang="tr-TR" sz="2400" dirty="0" smtClean="0"/>
              <a:t> kapalı olduğundan bitkinin su kaybı yavaşlar. Topraktan alınan suyla organlar </a:t>
            </a:r>
            <a:r>
              <a:rPr lang="tr-TR" sz="2400" dirty="0" err="1" smtClean="0"/>
              <a:t>turgoritelerini</a:t>
            </a:r>
            <a:r>
              <a:rPr lang="tr-TR" sz="2400" dirty="0" smtClean="0"/>
              <a:t> arttırır.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95452031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496280" y="1484784"/>
            <a:ext cx="822764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400" dirty="0" smtClean="0"/>
              <a:t>Meyveden ve özellikle de yapraklardan gerçekleşen </a:t>
            </a:r>
            <a:r>
              <a:rPr lang="tr-TR" sz="2400" dirty="0" err="1" smtClean="0"/>
              <a:t>transpirasyon</a:t>
            </a:r>
            <a:r>
              <a:rPr lang="tr-TR" sz="2400" dirty="0" smtClean="0"/>
              <a:t> fazlalaştıkça, meyvenin su birikiminden ileri gelen gelişmesi geçici olarak geri kalır. Hatta bu nedenle gündüz meyvede geçici hacim küçülmesi (büzülme) bile gözlenir.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40967484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537237" y="1412776"/>
            <a:ext cx="8299648" cy="4081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400" dirty="0"/>
              <a:t>S</a:t>
            </a:r>
            <a:r>
              <a:rPr lang="tr-TR" sz="2400" dirty="0" smtClean="0"/>
              <a:t>ahilde ve yüksek kesimlerde </a:t>
            </a:r>
            <a:r>
              <a:rPr lang="tr-TR" sz="2400" dirty="0"/>
              <a:t>büyüyen </a:t>
            </a:r>
            <a:r>
              <a:rPr lang="tr-TR" sz="2400" dirty="0" smtClean="0"/>
              <a:t>bitkilerin </a:t>
            </a:r>
            <a:r>
              <a:rPr lang="tr-TR" sz="2400" dirty="0"/>
              <a:t>büyümesi </a:t>
            </a:r>
            <a:r>
              <a:rPr lang="tr-TR" sz="2400" dirty="0" smtClean="0"/>
              <a:t>kıyaslanacak olursa </a:t>
            </a:r>
            <a:r>
              <a:rPr lang="tr-TR" sz="2400" dirty="0">
                <a:solidFill>
                  <a:srgbClr val="FF0000"/>
                </a:solidFill>
              </a:rPr>
              <a:t>meyveler sahilde daha hızlı büyür. </a:t>
            </a:r>
            <a:endParaRPr lang="tr-TR" sz="2400" dirty="0"/>
          </a:p>
          <a:p>
            <a:pPr algn="just"/>
            <a:endParaRPr lang="tr-TR" sz="2400" dirty="0" smtClean="0"/>
          </a:p>
          <a:p>
            <a:pPr marL="0" indent="0" algn="just">
              <a:buNone/>
            </a:pPr>
            <a:endParaRPr lang="tr-TR" sz="2400" dirty="0"/>
          </a:p>
          <a:p>
            <a:pPr algn="just"/>
            <a:r>
              <a:rPr lang="tr-TR" sz="2400" dirty="0" smtClean="0"/>
              <a:t>Tropik </a:t>
            </a:r>
            <a:r>
              <a:rPr lang="tr-TR" sz="2400" dirty="0"/>
              <a:t>iklimde ve </a:t>
            </a:r>
            <a:r>
              <a:rPr lang="tr-TR" sz="2400" dirty="0" err="1"/>
              <a:t>subtropik</a:t>
            </a:r>
            <a:r>
              <a:rPr lang="tr-TR" sz="2400" dirty="0"/>
              <a:t> koşullarda yaşayan </a:t>
            </a:r>
            <a:r>
              <a:rPr lang="tr-TR" sz="2400" dirty="0" smtClean="0"/>
              <a:t>bitkilerin büyümesi  kıyaslanacak olursa </a:t>
            </a:r>
            <a:r>
              <a:rPr lang="tr-TR" sz="2400" dirty="0" err="1">
                <a:solidFill>
                  <a:srgbClr val="FF0000"/>
                </a:solidFill>
              </a:rPr>
              <a:t>subtropik</a:t>
            </a:r>
            <a:r>
              <a:rPr lang="tr-TR" sz="2400" dirty="0">
                <a:solidFill>
                  <a:srgbClr val="FF0000"/>
                </a:solidFill>
              </a:rPr>
              <a:t> iklimde daha kaliteli meyveler oluşur. </a:t>
            </a:r>
            <a:r>
              <a:rPr lang="tr-TR" sz="2400" dirty="0"/>
              <a:t>Çünkü; tropik iklimde bitki devamlı terler, su kaybeder, dinlenmez. </a:t>
            </a:r>
          </a:p>
          <a:p>
            <a:pPr algn="just"/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51338771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FF0000"/>
                </a:solidFill>
              </a:rPr>
              <a:t>Meyve Şeklinin Gelişmesi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381000" y="1556792"/>
            <a:ext cx="84582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tr-TR" sz="2400" dirty="0" smtClean="0"/>
              <a:t>Genel olarak tüm meyveler gelişme dönemi başında uzundur.</a:t>
            </a:r>
          </a:p>
          <a:p>
            <a:pPr marL="342900" indent="-342900" algn="just">
              <a:buFont typeface="Arial" pitchFamily="34" charset="0"/>
              <a:buChar char="•"/>
            </a:pPr>
            <a:endParaRPr lang="tr-TR" sz="2400" dirty="0" smtClean="0"/>
          </a:p>
          <a:p>
            <a:pPr marL="342900" indent="-342900" algn="just">
              <a:buFont typeface="Arial" pitchFamily="34" charset="0"/>
              <a:buChar char="•"/>
            </a:pPr>
            <a:r>
              <a:rPr lang="tr-TR" sz="2400" dirty="0" smtClean="0"/>
              <a:t>Uzunluk/çap oranı hasat öncesinde sabitleşir. </a:t>
            </a:r>
          </a:p>
          <a:p>
            <a:pPr marL="342900" indent="-342900" algn="just">
              <a:buFont typeface="Arial" pitchFamily="34" charset="0"/>
              <a:buChar char="•"/>
            </a:pPr>
            <a:endParaRPr lang="tr-TR" sz="2400" dirty="0"/>
          </a:p>
          <a:p>
            <a:pPr marL="342900" indent="-342900" algn="just">
              <a:buFont typeface="Arial" pitchFamily="34" charset="0"/>
              <a:buChar char="•"/>
            </a:pPr>
            <a:r>
              <a:rPr lang="tr-TR" sz="2400" dirty="0" smtClean="0"/>
              <a:t>Gelişme koşulları meyve şeklini etkiler. Örneğin Williams armudu gelişme döneminde sıcak gün ve geceleri olan bölgelerde </a:t>
            </a:r>
            <a:r>
              <a:rPr lang="tr-TR" sz="2400" dirty="0" err="1" smtClean="0"/>
              <a:t>basıklaşır</a:t>
            </a:r>
            <a:r>
              <a:rPr lang="tr-TR" sz="2400" dirty="0" smtClean="0"/>
              <a:t>, serin ve soğuk gecelerde ise uzar.</a:t>
            </a:r>
          </a:p>
          <a:p>
            <a:pPr marL="342900" indent="-342900" algn="just">
              <a:buFont typeface="Arial" pitchFamily="34" charset="0"/>
              <a:buChar char="•"/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64593231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381000" y="2060848"/>
            <a:ext cx="8458200" cy="25299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tr-TR" sz="2400" dirty="0" smtClean="0"/>
              <a:t>Kuvvetli anaçlar, sert meyve seyreltmesi, az çiçek ve düşük verim meyveleri uzatır. </a:t>
            </a:r>
          </a:p>
          <a:p>
            <a:pPr marL="342900" indent="-342900" algn="just">
              <a:buFont typeface="Arial" pitchFamily="34" charset="0"/>
              <a:buChar char="•"/>
            </a:pPr>
            <a:endParaRPr lang="tr-TR" sz="2400" dirty="0"/>
          </a:p>
          <a:p>
            <a:pPr marL="342900" indent="-342900" algn="just">
              <a:buFont typeface="Arial" pitchFamily="34" charset="0"/>
              <a:buChar char="•"/>
            </a:pPr>
            <a:r>
              <a:rPr lang="tr-TR" sz="2400" dirty="0" smtClean="0"/>
              <a:t>Tohum sayısının fazlalığı meyveyi </a:t>
            </a:r>
            <a:r>
              <a:rPr lang="tr-TR" sz="2400" dirty="0" err="1" smtClean="0"/>
              <a:t>şişkinleştirir</a:t>
            </a:r>
            <a:r>
              <a:rPr lang="tr-TR" sz="2400" dirty="0" smtClean="0"/>
              <a:t>. Bu nedenle </a:t>
            </a:r>
            <a:r>
              <a:rPr lang="tr-TR" sz="2400" dirty="0" err="1" smtClean="0"/>
              <a:t>partenokarp</a:t>
            </a:r>
            <a:r>
              <a:rPr lang="tr-TR" sz="2400" dirty="0" smtClean="0"/>
              <a:t> meyveler uzar ve silindirik bir şekil kazanır.</a:t>
            </a:r>
          </a:p>
          <a:p>
            <a:pPr marL="342900" indent="-342900" algn="just">
              <a:buFont typeface="Arial" pitchFamily="34" charset="0"/>
              <a:buChar char="•"/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00869705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dirty="0">
                <a:solidFill>
                  <a:srgbClr val="FF0000"/>
                </a:solidFill>
              </a:rPr>
              <a:t>Meyve İriliği ile Verim Arasındaki İlişki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1000" y="1344877"/>
            <a:ext cx="8458200" cy="5486400"/>
          </a:xfrm>
        </p:spPr>
        <p:txBody>
          <a:bodyPr/>
          <a:lstStyle/>
          <a:p>
            <a:pPr algn="just"/>
            <a:r>
              <a:rPr lang="tr-TR" dirty="0"/>
              <a:t>Bir bitkide bitki başına düşen meyve sayısı arttıkça verim artmakta, buna karşın meyve iriliği azalmaktadır. </a:t>
            </a:r>
            <a:endParaRPr lang="tr-TR" dirty="0" smtClean="0"/>
          </a:p>
          <a:p>
            <a:pPr algn="just"/>
            <a:r>
              <a:rPr lang="tr-TR" dirty="0"/>
              <a:t>Bitki başına düşen meyve sayısı azaldıkça meyve iriliğinin artmasına karşın verim azalmaktadır</a:t>
            </a:r>
          </a:p>
        </p:txBody>
      </p:sp>
    </p:spTree>
    <p:extLst>
      <p:ext uri="{BB962C8B-B14F-4D97-AF65-F5344CB8AC3E}">
        <p14:creationId xmlns:p14="http://schemas.microsoft.com/office/powerpoint/2010/main" val="245800050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OLGUNLAŞMA VE YAŞLANMA 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539552" y="1370856"/>
            <a:ext cx="8424936" cy="35640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400" dirty="0"/>
              <a:t>Meyve gelişmesinin son devresi olgunlaşmadır. Hücre uzaması devresi sonunda yeterli madde birikimi gerçekleştiğinde, olgunlaşma başlar. </a:t>
            </a:r>
            <a:endParaRPr lang="tr-TR" sz="2400" dirty="0" smtClean="0"/>
          </a:p>
          <a:p>
            <a:pPr algn="just"/>
            <a:endParaRPr lang="tr-TR" sz="2400" dirty="0"/>
          </a:p>
          <a:p>
            <a:pPr algn="just"/>
            <a:r>
              <a:rPr lang="tr-TR" sz="2400" dirty="0" smtClean="0"/>
              <a:t>Bu </a:t>
            </a:r>
            <a:r>
              <a:rPr lang="tr-TR" sz="2400" dirty="0"/>
              <a:t>devrede meyvede fiziksel gelişmeler önemini kaybederken, çeşitli </a:t>
            </a:r>
            <a:r>
              <a:rPr lang="tr-TR" sz="2400" dirty="0" err="1"/>
              <a:t>fiziko</a:t>
            </a:r>
            <a:r>
              <a:rPr lang="tr-TR" sz="2400" dirty="0"/>
              <a:t>-kimyasal olaylar önem kazanır. Bu, </a:t>
            </a:r>
            <a:r>
              <a:rPr lang="tr-TR" sz="2400" dirty="0" err="1"/>
              <a:t>metobolizmadaki</a:t>
            </a:r>
            <a:r>
              <a:rPr lang="tr-TR" sz="2400" dirty="0"/>
              <a:t> genel bir değişimin sonucudur. Meyvede sentez metabolizması yerini parçalanma (=</a:t>
            </a:r>
            <a:r>
              <a:rPr lang="tr-TR" sz="2400" dirty="0" err="1"/>
              <a:t>katabolik</a:t>
            </a:r>
            <a:r>
              <a:rPr lang="tr-TR" sz="2400" dirty="0"/>
              <a:t>, </a:t>
            </a:r>
            <a:r>
              <a:rPr lang="tr-TR" sz="2400" dirty="0" err="1"/>
              <a:t>degeneratif</a:t>
            </a:r>
            <a:r>
              <a:rPr lang="tr-TR" sz="2400" dirty="0"/>
              <a:t>) metabolizmasına bırakmıştır. </a:t>
            </a:r>
          </a:p>
        </p:txBody>
      </p:sp>
    </p:spTree>
    <p:extLst>
      <p:ext uri="{BB962C8B-B14F-4D97-AF65-F5344CB8AC3E}">
        <p14:creationId xmlns:p14="http://schemas.microsoft.com/office/powerpoint/2010/main" val="205736703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0" y="1556792"/>
            <a:ext cx="8839200" cy="48197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tr-TR" sz="2400" dirty="0"/>
              <a:t>Klorofil kaybı, </a:t>
            </a:r>
            <a:r>
              <a:rPr lang="tr-TR" sz="2400" dirty="0" err="1"/>
              <a:t>makromoleküllerin</a:t>
            </a:r>
            <a:r>
              <a:rPr lang="tr-TR" sz="2400" dirty="0"/>
              <a:t> (nişasta vb.) parçalanması ve </a:t>
            </a:r>
            <a:r>
              <a:rPr lang="tr-TR" sz="2400" dirty="0" err="1"/>
              <a:t>hidrolitik</a:t>
            </a:r>
            <a:r>
              <a:rPr lang="tr-TR" sz="2400" dirty="0"/>
              <a:t> ve </a:t>
            </a:r>
            <a:r>
              <a:rPr lang="tr-TR" sz="2400" dirty="0" err="1"/>
              <a:t>oksidatif</a:t>
            </a:r>
            <a:r>
              <a:rPr lang="tr-TR" sz="2400" dirty="0"/>
              <a:t> enzim aktivitesi artışı ve hücre zarında düzensizlikler, dokunun sertliğinin azalması, </a:t>
            </a:r>
            <a:r>
              <a:rPr lang="tr-TR" sz="2400" dirty="0" err="1"/>
              <a:t>fenolik</a:t>
            </a:r>
            <a:r>
              <a:rPr lang="tr-TR" sz="2400" dirty="0"/>
              <a:t> bileşiklerin </a:t>
            </a:r>
            <a:r>
              <a:rPr lang="tr-TR" sz="2400" dirty="0" err="1"/>
              <a:t>inaktivasyonu</a:t>
            </a:r>
            <a:r>
              <a:rPr lang="tr-TR" sz="2400" dirty="0"/>
              <a:t>, asit kaybı, bu dönemin en önemli belirtileridir</a:t>
            </a:r>
            <a:r>
              <a:rPr lang="tr-TR" sz="2400" dirty="0" smtClean="0"/>
              <a:t>.</a:t>
            </a:r>
          </a:p>
          <a:p>
            <a:pPr marL="342900" indent="-342900" algn="just">
              <a:buFont typeface="Arial" pitchFamily="34" charset="0"/>
              <a:buChar char="•"/>
            </a:pPr>
            <a:endParaRPr lang="tr-TR" sz="2400" dirty="0"/>
          </a:p>
          <a:p>
            <a:pPr marL="342900" indent="-342900" algn="just">
              <a:buFont typeface="Arial" pitchFamily="34" charset="0"/>
              <a:buChar char="•"/>
            </a:pPr>
            <a:r>
              <a:rPr lang="tr-TR" sz="2400" dirty="0" smtClean="0"/>
              <a:t> </a:t>
            </a:r>
            <a:r>
              <a:rPr lang="tr-TR" sz="2400" dirty="0"/>
              <a:t>Bu olaylar sonucu meyve fiziksel ve fizyolojik direncini kaybeder. </a:t>
            </a:r>
            <a:endParaRPr lang="tr-TR" sz="2400" dirty="0" smtClean="0"/>
          </a:p>
          <a:p>
            <a:pPr marL="342900" indent="-342900" algn="just">
              <a:buFont typeface="Arial" pitchFamily="34" charset="0"/>
              <a:buChar char="•"/>
            </a:pPr>
            <a:endParaRPr lang="tr-TR" sz="2400" dirty="0"/>
          </a:p>
          <a:p>
            <a:pPr marL="342900" indent="-342900" algn="just">
              <a:buFont typeface="Arial" pitchFamily="34" charset="0"/>
              <a:buChar char="•"/>
            </a:pPr>
            <a:r>
              <a:rPr lang="tr-TR" sz="2400" dirty="0" smtClean="0"/>
              <a:t>İletim </a:t>
            </a:r>
            <a:r>
              <a:rPr lang="tr-TR" sz="2400" dirty="0"/>
              <a:t>demetleri dıştan belirgin şekilde görünür hale gelir. Bu dönemde hipodermisin hücre bölünmesi yeteneği kaybolmuştur.</a:t>
            </a:r>
          </a:p>
        </p:txBody>
      </p:sp>
    </p:spTree>
    <p:extLst>
      <p:ext uri="{BB962C8B-B14F-4D97-AF65-F5344CB8AC3E}">
        <p14:creationId xmlns:p14="http://schemas.microsoft.com/office/powerpoint/2010/main" val="402648771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Olgunluk ve yaşlanma dönemine hücresel değişmeler.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1000" y="1344877"/>
            <a:ext cx="8458200" cy="5486400"/>
          </a:xfrm>
        </p:spPr>
        <p:txBody>
          <a:bodyPr/>
          <a:lstStyle/>
          <a:p>
            <a:pPr algn="just"/>
            <a:r>
              <a:rPr lang="tr-TR" dirty="0"/>
              <a:t>Kloroplastlar kaybolur. Kromoplastlar oluşur. </a:t>
            </a:r>
            <a:endParaRPr lang="tr-TR" dirty="0" smtClean="0"/>
          </a:p>
          <a:p>
            <a:pPr algn="just"/>
            <a:r>
              <a:rPr lang="tr-TR" dirty="0" smtClean="0"/>
              <a:t>Mitokondri </a:t>
            </a:r>
            <a:r>
              <a:rPr lang="tr-TR" dirty="0"/>
              <a:t>olgunluk döneminde aynı kalır ancak aşırı olumda enerji </a:t>
            </a:r>
            <a:r>
              <a:rPr lang="tr-TR" dirty="0" smtClean="0"/>
              <a:t>gereksinimi </a:t>
            </a:r>
            <a:r>
              <a:rPr lang="tr-TR" dirty="0"/>
              <a:t>azalacağından </a:t>
            </a:r>
            <a:r>
              <a:rPr lang="tr-TR" dirty="0" smtClean="0"/>
              <a:t>yapıları </a:t>
            </a:r>
            <a:r>
              <a:rPr lang="tr-TR" dirty="0"/>
              <a:t>bozulur ve kaybolur. </a:t>
            </a:r>
            <a:endParaRPr lang="tr-TR" dirty="0" smtClean="0"/>
          </a:p>
          <a:p>
            <a:pPr algn="just"/>
            <a:r>
              <a:rPr lang="tr-TR" dirty="0" smtClean="0"/>
              <a:t>Ribozomlar protein sentezi yapan </a:t>
            </a:r>
            <a:r>
              <a:rPr lang="tr-TR" dirty="0" err="1" smtClean="0"/>
              <a:t>organellerde</a:t>
            </a:r>
            <a:r>
              <a:rPr lang="tr-TR" dirty="0" smtClean="0"/>
              <a:t> yapısal bozulmalar aşırı olum döneminde başlar.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6438896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1371600"/>
            <a:ext cx="8587680" cy="5486400"/>
          </a:xfrm>
        </p:spPr>
        <p:txBody>
          <a:bodyPr/>
          <a:lstStyle/>
          <a:p>
            <a:pPr algn="just"/>
            <a:r>
              <a:rPr lang="tr-TR" dirty="0" smtClean="0"/>
              <a:t>Hücre çeperi kalınlığı ve direncinin kaybolması sonucu hücreler birbirinden ayrılır ve yuvarlaklaşmaya başlar.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009960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611560" y="1371600"/>
            <a:ext cx="7848600" cy="5486400"/>
          </a:xfrm>
        </p:spPr>
        <p:txBody>
          <a:bodyPr/>
          <a:lstStyle/>
          <a:p>
            <a:pPr marL="0" indent="0" algn="just">
              <a:buNone/>
            </a:pPr>
            <a:r>
              <a:rPr lang="tr-TR" sz="2400" dirty="0" smtClean="0"/>
              <a:t>Gelişme, fiziksel anlamda büyümeyi, olgunlaşma ve yaşlanma ise biyokimyasal anlamda değişimleri kapsar. </a:t>
            </a:r>
          </a:p>
          <a:p>
            <a:pPr marL="0" indent="0" algn="just">
              <a:buNone/>
            </a:pPr>
            <a:endParaRPr lang="tr-TR" sz="2400" dirty="0" smtClean="0"/>
          </a:p>
          <a:p>
            <a:pPr marL="0" indent="0" algn="just">
              <a:buNone/>
            </a:pPr>
            <a:endParaRPr lang="tr-TR" sz="2400" dirty="0"/>
          </a:p>
          <a:p>
            <a:pPr marL="0" indent="0" algn="just">
              <a:buNone/>
            </a:pPr>
            <a:endParaRPr lang="tr-TR" sz="2400" dirty="0" smtClean="0"/>
          </a:p>
          <a:p>
            <a:pPr>
              <a:lnSpc>
                <a:spcPct val="80000"/>
              </a:lnSpc>
            </a:pPr>
            <a:endParaRPr lang="en-US" altLang="tr-TR" sz="2400" dirty="0"/>
          </a:p>
        </p:txBody>
      </p:sp>
    </p:spTree>
    <p:extLst>
      <p:ext uri="{BB962C8B-B14F-4D97-AF65-F5344CB8AC3E}">
        <p14:creationId xmlns:p14="http://schemas.microsoft.com/office/powerpoint/2010/main" val="257051644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81000" y="260648"/>
            <a:ext cx="8458200" cy="715962"/>
          </a:xfrm>
        </p:spPr>
        <p:txBody>
          <a:bodyPr/>
          <a:lstStyle/>
          <a:p>
            <a:r>
              <a:rPr lang="tr-TR" sz="3600" dirty="0">
                <a:solidFill>
                  <a:srgbClr val="FF0000"/>
                </a:solidFill>
              </a:rPr>
              <a:t>Olgunlaşmada bitkisel hormonları rolü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381000" y="2060848"/>
            <a:ext cx="8458200" cy="2825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400" b="1" dirty="0" err="1" smtClean="0"/>
              <a:t>Oksinler</a:t>
            </a:r>
            <a:r>
              <a:rPr lang="tr-TR" sz="2400" b="1" dirty="0" smtClean="0"/>
              <a:t>:</a:t>
            </a:r>
            <a:r>
              <a:rPr lang="tr-TR" sz="2400" dirty="0" smtClean="0"/>
              <a:t> Hücre </a:t>
            </a:r>
            <a:r>
              <a:rPr lang="tr-TR" sz="2400" dirty="0"/>
              <a:t>düzenini koruyucu etki yapar. Özellikle nükleik asit ve protein metabolizmasının çalışmasını sağlarlar. Hücre zarındaki bozulmaları önler</a:t>
            </a:r>
            <a:r>
              <a:rPr lang="tr-TR" sz="2400" dirty="0" smtClean="0"/>
              <a:t>.</a:t>
            </a:r>
          </a:p>
          <a:p>
            <a:pPr algn="just"/>
            <a:endParaRPr lang="tr-TR" sz="2400" b="1" dirty="0"/>
          </a:p>
          <a:p>
            <a:pPr algn="just"/>
            <a:r>
              <a:rPr lang="tr-TR" sz="2400" b="1" dirty="0" err="1"/>
              <a:t>Gibberellinler</a:t>
            </a:r>
            <a:r>
              <a:rPr lang="tr-TR" sz="2400" b="1" dirty="0"/>
              <a:t>: </a:t>
            </a:r>
            <a:r>
              <a:rPr lang="tr-TR" sz="2400" dirty="0"/>
              <a:t>Olgunluğu geciktirici etki yapar. Yaşlanmadan ileri gelen bozulmaları yavaşlatır. Klorofil kaybı ve </a:t>
            </a:r>
            <a:r>
              <a:rPr lang="tr-TR" sz="2400" dirty="0" err="1"/>
              <a:t>likopen</a:t>
            </a:r>
            <a:r>
              <a:rPr lang="tr-TR" sz="2400" dirty="0"/>
              <a:t> sentezini geciktirir.</a:t>
            </a:r>
          </a:p>
        </p:txBody>
      </p:sp>
    </p:spTree>
    <p:extLst>
      <p:ext uri="{BB962C8B-B14F-4D97-AF65-F5344CB8AC3E}">
        <p14:creationId xmlns:p14="http://schemas.microsoft.com/office/powerpoint/2010/main" val="403743981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381000" y="1371600"/>
            <a:ext cx="8458200" cy="4081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400" b="1" dirty="0" err="1" smtClean="0"/>
              <a:t>Sitokininler</a:t>
            </a:r>
            <a:r>
              <a:rPr lang="tr-TR" sz="2400" b="1" dirty="0"/>
              <a:t>: </a:t>
            </a:r>
            <a:r>
              <a:rPr lang="tr-TR" sz="2400" dirty="0"/>
              <a:t>Yaşlanmayı  geciktirir. Yaprak ve meyvede yeşil rengin kaybını durdurur. Proteinleri  bozulmaktan korur</a:t>
            </a:r>
            <a:r>
              <a:rPr lang="tr-TR" sz="2400" dirty="0" smtClean="0"/>
              <a:t>.</a:t>
            </a:r>
          </a:p>
          <a:p>
            <a:pPr algn="just"/>
            <a:endParaRPr lang="tr-TR" sz="2400" b="1" dirty="0"/>
          </a:p>
          <a:p>
            <a:pPr algn="just"/>
            <a:r>
              <a:rPr lang="tr-TR" sz="2400" b="1" dirty="0" err="1"/>
              <a:t>Absisik</a:t>
            </a:r>
            <a:r>
              <a:rPr lang="tr-TR" sz="2400" b="1" dirty="0"/>
              <a:t> asit : </a:t>
            </a:r>
            <a:r>
              <a:rPr lang="tr-TR" sz="2400" dirty="0"/>
              <a:t>O</a:t>
            </a:r>
            <a:r>
              <a:rPr lang="tr-TR" sz="2400" dirty="0" smtClean="0"/>
              <a:t>lgunlaşmayı </a:t>
            </a:r>
            <a:r>
              <a:rPr lang="tr-TR" sz="2400" dirty="0"/>
              <a:t>uyarıcı etki yapar. Etilen sentezini engelleyen GA etkisi ABA ile kaldırılır ve olgunlaşma başlar</a:t>
            </a:r>
            <a:r>
              <a:rPr lang="tr-TR" sz="2400" dirty="0" smtClean="0"/>
              <a:t>.</a:t>
            </a:r>
          </a:p>
          <a:p>
            <a:pPr algn="just"/>
            <a:endParaRPr lang="tr-TR" sz="2400" b="1" dirty="0" smtClean="0"/>
          </a:p>
          <a:p>
            <a:pPr algn="just"/>
            <a:r>
              <a:rPr lang="tr-TR" sz="2400" b="1" dirty="0" smtClean="0"/>
              <a:t>Etilen</a:t>
            </a:r>
            <a:r>
              <a:rPr lang="tr-TR" sz="2400" b="1" dirty="0"/>
              <a:t>: </a:t>
            </a:r>
            <a:r>
              <a:rPr lang="tr-TR" sz="2400" dirty="0"/>
              <a:t>Olgunlaşmayı hızlandırır. Nişasta ve klorofil kaybı hızlanır, meyveler yumuşar</a:t>
            </a:r>
          </a:p>
        </p:txBody>
      </p:sp>
    </p:spTree>
    <p:extLst>
      <p:ext uri="{BB962C8B-B14F-4D97-AF65-F5344CB8AC3E}">
        <p14:creationId xmlns:p14="http://schemas.microsoft.com/office/powerpoint/2010/main" val="413545862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81000" y="548680"/>
            <a:ext cx="8458200" cy="715962"/>
          </a:xfrm>
        </p:spPr>
        <p:txBody>
          <a:bodyPr>
            <a:normAutofit fontScale="90000"/>
          </a:bodyPr>
          <a:lstStyle/>
          <a:p>
            <a:r>
              <a:rPr lang="tr-TR" dirty="0">
                <a:solidFill>
                  <a:srgbClr val="FF0000"/>
                </a:solidFill>
              </a:rPr>
              <a:t>Olgunlaşmada diğer kimyasal maddelerin rolü</a:t>
            </a:r>
            <a:br>
              <a:rPr lang="tr-TR" dirty="0">
                <a:solidFill>
                  <a:srgbClr val="FF0000"/>
                </a:solidFill>
              </a:rPr>
            </a:b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1000" y="1371600"/>
            <a:ext cx="8458200" cy="5486400"/>
          </a:xfrm>
        </p:spPr>
        <p:txBody>
          <a:bodyPr/>
          <a:lstStyle/>
          <a:p>
            <a:pPr algn="just"/>
            <a:r>
              <a:rPr lang="tr-TR" sz="2400" b="1" dirty="0" err="1"/>
              <a:t>Alar</a:t>
            </a:r>
            <a:r>
              <a:rPr lang="tr-TR" sz="2400" b="1" dirty="0"/>
              <a:t>: </a:t>
            </a:r>
            <a:r>
              <a:rPr lang="tr-TR" sz="2400" dirty="0"/>
              <a:t>Gelişmeyi durdurucu ve genellikle olgunluğu geriletici bir maddedir. Erken dönemde atılırsa, meyve iriliğini geriletir, renklenmeyi arttırır, meyve daha sert olur. </a:t>
            </a:r>
          </a:p>
          <a:p>
            <a:pPr algn="just"/>
            <a:r>
              <a:rPr lang="tr-TR" sz="2400" b="1" dirty="0"/>
              <a:t>Karbondioksit: </a:t>
            </a:r>
            <a:r>
              <a:rPr lang="tr-TR" sz="2400" dirty="0"/>
              <a:t>Trabzon hurmasında , sertlik korunarak olgunluğu hızlandırır. Limonda solunumu hızlandırır. </a:t>
            </a:r>
          </a:p>
          <a:p>
            <a:pPr algn="just"/>
            <a:endParaRPr lang="tr-TR" sz="2400" dirty="0"/>
          </a:p>
          <a:p>
            <a:r>
              <a:rPr lang="tr-TR" sz="2400" b="1" dirty="0"/>
              <a:t>AVG (=</a:t>
            </a:r>
            <a:r>
              <a:rPr lang="tr-TR" sz="2400" b="1" dirty="0" err="1"/>
              <a:t>aminoetoksivinilglisin</a:t>
            </a:r>
            <a:r>
              <a:rPr lang="tr-TR" sz="2400" b="1" dirty="0"/>
              <a:t>) : </a:t>
            </a:r>
            <a:r>
              <a:rPr lang="tr-TR" sz="2400" dirty="0"/>
              <a:t>Etilen sentezini güçleştirerek olgunluğu geciktirir. </a:t>
            </a:r>
          </a:p>
          <a:p>
            <a:endParaRPr lang="tr-TR" sz="2400" dirty="0"/>
          </a:p>
          <a:p>
            <a:r>
              <a:rPr lang="tr-TR" sz="2400" b="1" dirty="0"/>
              <a:t>CPTA (=</a:t>
            </a:r>
            <a:r>
              <a:rPr lang="tr-TR" sz="2400" b="1" dirty="0" err="1"/>
              <a:t>klorofeniltiyo-trietilamin</a:t>
            </a:r>
            <a:r>
              <a:rPr lang="tr-TR" sz="2400" b="1" dirty="0"/>
              <a:t> </a:t>
            </a:r>
            <a:r>
              <a:rPr lang="tr-TR" sz="2400" b="1" dirty="0" err="1"/>
              <a:t>hidroklorür</a:t>
            </a:r>
            <a:r>
              <a:rPr lang="tr-TR" sz="2400" b="1" dirty="0"/>
              <a:t>): </a:t>
            </a:r>
            <a:r>
              <a:rPr lang="tr-TR" sz="2400" dirty="0"/>
              <a:t>Kabukta </a:t>
            </a:r>
            <a:r>
              <a:rPr lang="tr-TR" sz="2400" dirty="0" err="1"/>
              <a:t>likopen</a:t>
            </a:r>
            <a:r>
              <a:rPr lang="tr-TR" sz="2400" dirty="0"/>
              <a:t> sentezini arttırır. Satsumada kırmızı renk oluşturur. 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21316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Diyagram 15"/>
          <p:cNvGraphicFramePr/>
          <p:nvPr>
            <p:extLst>
              <p:ext uri="{D42A27DB-BD31-4B8C-83A1-F6EECF244321}">
                <p14:modId xmlns:p14="http://schemas.microsoft.com/office/powerpoint/2010/main" val="4242659482"/>
              </p:ext>
            </p:extLst>
          </p:nvPr>
        </p:nvGraphicFramePr>
        <p:xfrm>
          <a:off x="1424137" y="129393"/>
          <a:ext cx="7203960" cy="47814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1" name="Sağ Ok 4"/>
          <p:cNvSpPr/>
          <p:nvPr/>
        </p:nvSpPr>
        <p:spPr>
          <a:xfrm rot="1800000">
            <a:off x="6377124" y="6098599"/>
            <a:ext cx="171506" cy="234326"/>
          </a:xfrm>
          <a:prstGeom prst="rect">
            <a:avLst/>
          </a:prstGeom>
          <a:noFill/>
          <a:ln>
            <a:noFill/>
          </a:ln>
          <a:effectLst/>
        </p:spPr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marL="0" marR="0" lvl="0" indent="0" algn="ctr" defTabSz="80010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icrosoft Sans Serif"/>
              <a:ea typeface="+mn-ea"/>
              <a:cs typeface="+mn-cs"/>
            </a:endParaRPr>
          </a:p>
        </p:txBody>
      </p:sp>
      <p:grpSp>
        <p:nvGrpSpPr>
          <p:cNvPr id="22" name="Grup 21"/>
          <p:cNvGrpSpPr/>
          <p:nvPr/>
        </p:nvGrpSpPr>
        <p:grpSpPr>
          <a:xfrm>
            <a:off x="6084902" y="4697976"/>
            <a:ext cx="360040" cy="415518"/>
            <a:chOff x="2233943" y="2673504"/>
            <a:chExt cx="245009" cy="390542"/>
          </a:xfrm>
        </p:grpSpPr>
        <p:sp>
          <p:nvSpPr>
            <p:cNvPr id="23" name="Sağ Ok 22"/>
            <p:cNvSpPr/>
            <p:nvPr/>
          </p:nvSpPr>
          <p:spPr>
            <a:xfrm rot="9000000">
              <a:off x="2233943" y="2673504"/>
              <a:ext cx="245009" cy="390542"/>
            </a:xfrm>
            <a:prstGeom prst="rightArrow">
              <a:avLst>
                <a:gd name="adj1" fmla="val 38356"/>
                <a:gd name="adj2" fmla="val 50000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4" name="Sağ Ok 4"/>
            <p:cNvSpPr/>
            <p:nvPr/>
          </p:nvSpPr>
          <p:spPr>
            <a:xfrm rot="19800000">
              <a:off x="2302522" y="2733236"/>
              <a:ext cx="171506" cy="23432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tr-TR" sz="1800" kern="1200"/>
            </a:p>
          </p:txBody>
        </p:sp>
      </p:grpSp>
      <p:grpSp>
        <p:nvGrpSpPr>
          <p:cNvPr id="25" name="Grup 24"/>
          <p:cNvGrpSpPr/>
          <p:nvPr/>
        </p:nvGrpSpPr>
        <p:grpSpPr>
          <a:xfrm>
            <a:off x="7445094" y="4748596"/>
            <a:ext cx="387161" cy="390542"/>
            <a:chOff x="3519651" y="2658309"/>
            <a:chExt cx="387161" cy="390542"/>
          </a:xfrm>
        </p:grpSpPr>
        <p:sp>
          <p:nvSpPr>
            <p:cNvPr id="26" name="Sağ Ok 25"/>
            <p:cNvSpPr/>
            <p:nvPr/>
          </p:nvSpPr>
          <p:spPr>
            <a:xfrm rot="1800000">
              <a:off x="3519651" y="2658309"/>
              <a:ext cx="387161" cy="390542"/>
            </a:xfrm>
            <a:prstGeom prst="rightArrow">
              <a:avLst>
                <a:gd name="adj1" fmla="val 39960"/>
                <a:gd name="adj2" fmla="val 44242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7" name="Sağ Ok 4"/>
            <p:cNvSpPr/>
            <p:nvPr/>
          </p:nvSpPr>
          <p:spPr>
            <a:xfrm rot="1800000">
              <a:off x="3621970" y="2733236"/>
              <a:ext cx="171506" cy="23432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tr-TR" sz="1800" kern="1200"/>
            </a:p>
          </p:txBody>
        </p:sp>
      </p:grpSp>
      <p:grpSp>
        <p:nvGrpSpPr>
          <p:cNvPr id="28" name="Grup 27"/>
          <p:cNvGrpSpPr/>
          <p:nvPr/>
        </p:nvGrpSpPr>
        <p:grpSpPr>
          <a:xfrm>
            <a:off x="4877748" y="4990249"/>
            <a:ext cx="1838440" cy="1847504"/>
            <a:chOff x="4658397" y="4472325"/>
            <a:chExt cx="1426845" cy="1426845"/>
          </a:xfrm>
        </p:grpSpPr>
        <p:sp>
          <p:nvSpPr>
            <p:cNvPr id="29" name="Oval 28"/>
            <p:cNvSpPr/>
            <p:nvPr/>
          </p:nvSpPr>
          <p:spPr>
            <a:xfrm>
              <a:off x="4658397" y="4472325"/>
              <a:ext cx="1426845" cy="1426845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0" name="Oval 4"/>
            <p:cNvSpPr/>
            <p:nvPr/>
          </p:nvSpPr>
          <p:spPr>
            <a:xfrm>
              <a:off x="4845309" y="4646754"/>
              <a:ext cx="1008931" cy="100893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7780" tIns="17780" rIns="17780" bIns="1778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1800" kern="1200" dirty="0" smtClean="0"/>
                <a:t>Ağaç </a:t>
              </a:r>
            </a:p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1800" kern="1200" dirty="0" smtClean="0"/>
                <a:t>Olumu</a:t>
              </a:r>
              <a:endParaRPr lang="tr-TR" sz="1800" kern="1200" dirty="0"/>
            </a:p>
          </p:txBody>
        </p:sp>
      </p:grpSp>
      <p:grpSp>
        <p:nvGrpSpPr>
          <p:cNvPr id="31" name="Grup 30"/>
          <p:cNvGrpSpPr/>
          <p:nvPr/>
        </p:nvGrpSpPr>
        <p:grpSpPr>
          <a:xfrm>
            <a:off x="7268816" y="4971115"/>
            <a:ext cx="1809893" cy="1866638"/>
            <a:chOff x="3845580" y="2710458"/>
            <a:chExt cx="1426845" cy="1426845"/>
          </a:xfrm>
        </p:grpSpPr>
        <p:sp>
          <p:nvSpPr>
            <p:cNvPr id="32" name="Oval 31"/>
            <p:cNvSpPr/>
            <p:nvPr/>
          </p:nvSpPr>
          <p:spPr>
            <a:xfrm>
              <a:off x="3845580" y="2710458"/>
              <a:ext cx="1426845" cy="1426845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3" name="Oval 4"/>
            <p:cNvSpPr/>
            <p:nvPr/>
          </p:nvSpPr>
          <p:spPr>
            <a:xfrm>
              <a:off x="4059107" y="2840059"/>
              <a:ext cx="1008931" cy="100893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7780" tIns="17780" rIns="17780" bIns="1778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1800" kern="1200" dirty="0" smtClean="0"/>
                <a:t>Yeme Olumu</a:t>
              </a:r>
              <a:endParaRPr lang="tr-TR" sz="1800" kern="1200" dirty="0"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İçerik Yer Tutucusu 3"/>
          <p:cNvSpPr txBox="1">
            <a:spLocks noGrp="1"/>
          </p:cNvSpPr>
          <p:nvPr>
            <p:ph idx="1"/>
          </p:nvPr>
        </p:nvSpPr>
        <p:spPr>
          <a:xfrm>
            <a:off x="381000" y="1268760"/>
            <a:ext cx="8458200" cy="548640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tr-TR" sz="2400" dirty="0" smtClean="0"/>
              <a:t>Ağacın en fazla çiçek yoğunluğuna ulaştığı zaman yani ‘tam çiçeklenme’ gelişme başlangıcı kabul edilir. Tam çiçeklenme zamanı ve çiçeklenme süresi, tür, çeşit, ekoloji ve yıllara göre değişir. 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tr-TR" sz="2400" dirty="0" smtClean="0"/>
              <a:t>Örneğin ortalamanın üzerindeki hava sıcaklıkları tam çiçeklenme zamanını </a:t>
            </a:r>
            <a:r>
              <a:rPr lang="tr-TR" sz="2400" dirty="0" err="1" smtClean="0"/>
              <a:t>erkenleştirir</a:t>
            </a:r>
            <a:r>
              <a:rPr lang="tr-TR" sz="2400" dirty="0" smtClean="0"/>
              <a:t>.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7618085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İçerik Yer Tutucusu 3"/>
          <p:cNvSpPr txBox="1">
            <a:spLocks/>
          </p:cNvSpPr>
          <p:nvPr/>
        </p:nvSpPr>
        <p:spPr>
          <a:xfrm>
            <a:off x="241734" y="1772816"/>
            <a:ext cx="8569429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tr-TR" sz="2400" dirty="0" smtClean="0"/>
              <a:t>.</a:t>
            </a:r>
            <a:endParaRPr lang="tr-TR" sz="2400" dirty="0"/>
          </a:p>
          <a:p>
            <a:pPr marL="0" indent="0" algn="just">
              <a:buNone/>
            </a:pPr>
            <a:r>
              <a:rPr lang="tr-TR" sz="2400" dirty="0"/>
              <a:t>Tozlanmada çiçek tozları önemli miktarda </a:t>
            </a:r>
            <a:r>
              <a:rPr lang="tr-TR" sz="2400" dirty="0" err="1" smtClean="0"/>
              <a:t>oksin</a:t>
            </a:r>
            <a:r>
              <a:rPr lang="tr-TR" sz="2400" dirty="0" smtClean="0"/>
              <a:t> </a:t>
            </a:r>
            <a:r>
              <a:rPr lang="tr-TR" sz="2400" dirty="0"/>
              <a:t>ve </a:t>
            </a:r>
            <a:r>
              <a:rPr lang="tr-TR" sz="2400" dirty="0" err="1"/>
              <a:t>giberellin</a:t>
            </a:r>
            <a:r>
              <a:rPr lang="tr-TR" sz="2400" dirty="0"/>
              <a:t> taşırlar. Çiçek tozu tozlanmadan sonra çiçek dokusuna girer ve orada yeni sentezlenen hormonlarla birlikte tutunmayı sağlar.</a:t>
            </a:r>
          </a:p>
          <a:p>
            <a:pPr marL="0" indent="0" algn="just">
              <a:buFont typeface="Arial" panose="020B0604020202020204" pitchFamily="34" charset="0"/>
              <a:buNone/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6747534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371600"/>
            <a:ext cx="8839200" cy="5009728"/>
          </a:xfrm>
        </p:spPr>
        <p:txBody>
          <a:bodyPr/>
          <a:lstStyle/>
          <a:p>
            <a:pPr algn="just"/>
            <a:r>
              <a:rPr lang="tr-TR" dirty="0"/>
              <a:t>Ağaç üzerinde bazı çiçekler tutum için yeterli uyartı almazlarsa, meyve bağlamaz ve bir süre sonra dökülürler</a:t>
            </a:r>
          </a:p>
        </p:txBody>
      </p:sp>
    </p:spTree>
    <p:extLst>
      <p:ext uri="{BB962C8B-B14F-4D97-AF65-F5344CB8AC3E}">
        <p14:creationId xmlns:p14="http://schemas.microsoft.com/office/powerpoint/2010/main" val="3810000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31529" y="1844824"/>
            <a:ext cx="8557142" cy="3528392"/>
          </a:xfrm>
        </p:spPr>
        <p:txBody>
          <a:bodyPr/>
          <a:lstStyle/>
          <a:p>
            <a:pPr marL="0" lvl="0" indent="0" algn="just" fontAlgn="auto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tr-TR" sz="2800" dirty="0">
                <a:solidFill>
                  <a:prstClr val="black"/>
                </a:solidFill>
                <a:latin typeface="Calibri"/>
              </a:rPr>
              <a:t>Gelişme döneminde genç meyvede çeşitli nedenlerle (don, dolu, böcek vb.) oluşan mekanik </a:t>
            </a:r>
            <a:r>
              <a:rPr lang="tr-TR" sz="2800" dirty="0" err="1">
                <a:solidFill>
                  <a:prstClr val="black"/>
                </a:solidFill>
                <a:latin typeface="Calibri"/>
              </a:rPr>
              <a:t>zararlanmalar</a:t>
            </a:r>
            <a:r>
              <a:rPr lang="tr-TR" sz="2800" dirty="0">
                <a:solidFill>
                  <a:prstClr val="black"/>
                </a:solidFill>
                <a:latin typeface="Calibri"/>
              </a:rPr>
              <a:t> dokuda etilen sentezini uyarır. Bu anda meyvede yeterince gelişme hormonu, </a:t>
            </a:r>
            <a:r>
              <a:rPr lang="tr-TR" sz="2800" dirty="0" err="1" smtClean="0">
                <a:solidFill>
                  <a:prstClr val="black"/>
                </a:solidFill>
                <a:latin typeface="Calibri"/>
              </a:rPr>
              <a:t>oksin</a:t>
            </a:r>
            <a:r>
              <a:rPr lang="tr-TR" sz="2800" dirty="0" smtClean="0">
                <a:solidFill>
                  <a:prstClr val="black"/>
                </a:solidFill>
                <a:latin typeface="Calibri"/>
              </a:rPr>
              <a:t> bulunursa </a:t>
            </a:r>
            <a:r>
              <a:rPr lang="tr-TR" sz="2800" dirty="0">
                <a:solidFill>
                  <a:prstClr val="black"/>
                </a:solidFill>
                <a:latin typeface="Calibri"/>
              </a:rPr>
              <a:t>yara onarılır. Yara büyükse ve onarım yapılamazsa  meyve dökülür. Gelişmiş meyvelerde hücre bölünme yeteneği kaybolduğu için onarım mümkün olmaz. Yaralanan bu meyve ve yeterli madde birikimi sağlamışsa olgunlaşır. </a:t>
            </a:r>
          </a:p>
          <a:p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5564211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FF0000"/>
                </a:solidFill>
              </a:rPr>
              <a:t>Meyve Gelişmesi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124744"/>
            <a:ext cx="7848600" cy="5486400"/>
          </a:xfrm>
        </p:spPr>
        <p:txBody>
          <a:bodyPr/>
          <a:lstStyle/>
          <a:p>
            <a:pPr marL="0" lvl="0" indent="0" algn="just" fontAlgn="auto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400" dirty="0">
                <a:solidFill>
                  <a:prstClr val="black"/>
                </a:solidFill>
                <a:latin typeface="Calibri"/>
              </a:rPr>
              <a:t>Gelişme devresinde, </a:t>
            </a:r>
          </a:p>
          <a:p>
            <a:pPr lvl="0" algn="just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tr-TR" sz="2400" dirty="0">
                <a:solidFill>
                  <a:prstClr val="black"/>
                </a:solidFill>
                <a:latin typeface="Calibri"/>
              </a:rPr>
              <a:t>Hücre sayısını artışı ve </a:t>
            </a:r>
          </a:p>
          <a:p>
            <a:pPr lvl="0" algn="just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tr-TR" sz="2400" dirty="0">
                <a:solidFill>
                  <a:prstClr val="black"/>
                </a:solidFill>
                <a:latin typeface="Calibri"/>
              </a:rPr>
              <a:t>Hücre büyümesi (=</a:t>
            </a:r>
            <a:r>
              <a:rPr lang="tr-TR" sz="2400" dirty="0" err="1">
                <a:solidFill>
                  <a:prstClr val="black"/>
                </a:solidFill>
                <a:latin typeface="Calibri"/>
              </a:rPr>
              <a:t>vakuolleşme</a:t>
            </a:r>
            <a:r>
              <a:rPr lang="tr-TR" sz="2400" dirty="0">
                <a:solidFill>
                  <a:prstClr val="black"/>
                </a:solidFill>
                <a:latin typeface="Calibri"/>
              </a:rPr>
              <a:t>) iki önemli süreçtir. </a:t>
            </a:r>
          </a:p>
          <a:p>
            <a:pPr marL="0" indent="0">
              <a:buNone/>
            </a:pPr>
            <a:endParaRPr lang="tr-TR" dirty="0" smtClean="0"/>
          </a:p>
          <a:p>
            <a:pPr marL="0" lvl="0" indent="0" algn="just" fontAlgn="auto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400" dirty="0" smtClean="0">
                <a:solidFill>
                  <a:prstClr val="black"/>
                </a:solidFill>
                <a:latin typeface="Calibri"/>
              </a:rPr>
              <a:t>Çilekte </a:t>
            </a:r>
            <a:r>
              <a:rPr lang="tr-TR" sz="2400" dirty="0">
                <a:solidFill>
                  <a:prstClr val="black"/>
                </a:solidFill>
                <a:latin typeface="Calibri"/>
              </a:rPr>
              <a:t>üç hafta, </a:t>
            </a:r>
            <a:r>
              <a:rPr lang="tr-TR" sz="2400" dirty="0" err="1">
                <a:solidFill>
                  <a:prstClr val="black"/>
                </a:solidFill>
                <a:latin typeface="Calibri"/>
              </a:rPr>
              <a:t>valencia</a:t>
            </a:r>
            <a:r>
              <a:rPr lang="tr-TR" sz="2400" dirty="0">
                <a:solidFill>
                  <a:prstClr val="black"/>
                </a:solidFill>
                <a:latin typeface="Calibri"/>
              </a:rPr>
              <a:t> portakalında 60 hafta ve birçok meyvede, 10-20 hafta kadardır. Bu süre içinde meyve, başlangıçtaki hacminin birkaç bin katına çıkar.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06096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800</TotalTime>
  <Words>1250</Words>
  <Application>Microsoft Office PowerPoint</Application>
  <PresentationFormat>Ekran Gösterisi (4:3)</PresentationFormat>
  <Paragraphs>118</Paragraphs>
  <Slides>32</Slides>
  <Notes>4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32</vt:i4>
      </vt:variant>
    </vt:vector>
  </HeadingPairs>
  <TitlesOfParts>
    <vt:vector size="37" baseType="lpstr">
      <vt:lpstr>Arial</vt:lpstr>
      <vt:lpstr>Calibri</vt:lpstr>
      <vt:lpstr>Calibri Light</vt:lpstr>
      <vt:lpstr>Microsoft Sans Serif</vt:lpstr>
      <vt:lpstr>Office Teması</vt:lpstr>
      <vt:lpstr>Yapı ve Organların  Gelişimi</vt:lpstr>
      <vt:lpstr>MEYVE VE SEBZELERDE YAŞAM DEVRELERİ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Meyve Gelişmesi</vt:lpstr>
      <vt:lpstr>Gelişme Eğrisi</vt:lpstr>
      <vt:lpstr>PowerPoint Sunusu</vt:lpstr>
      <vt:lpstr>PowerPoint Sunusu</vt:lpstr>
      <vt:lpstr>PowerPoint Sunusu</vt:lpstr>
      <vt:lpstr>PowerPoint Sunusu</vt:lpstr>
      <vt:lpstr>MEYVE ve SEBZELERDE BÜYÜME ve GELİŞME</vt:lpstr>
      <vt:lpstr>PowerPoint Sunusu</vt:lpstr>
      <vt:lpstr>PowerPoint Sunusu</vt:lpstr>
      <vt:lpstr>PowerPoint Sunusu</vt:lpstr>
      <vt:lpstr>Meyvelerin Gün İçindeki Büyüme Durumları</vt:lpstr>
      <vt:lpstr>PowerPoint Sunusu</vt:lpstr>
      <vt:lpstr>PowerPoint Sunusu</vt:lpstr>
      <vt:lpstr>PowerPoint Sunusu</vt:lpstr>
      <vt:lpstr>Meyve Şeklinin Gelişmesi</vt:lpstr>
      <vt:lpstr>PowerPoint Sunusu</vt:lpstr>
      <vt:lpstr>Meyve İriliği ile Verim Arasındaki İlişki </vt:lpstr>
      <vt:lpstr>OLGUNLAŞMA VE YAŞLANMA </vt:lpstr>
      <vt:lpstr>PowerPoint Sunusu</vt:lpstr>
      <vt:lpstr>Olgunluk ve yaşlanma dönemine hücresel değişmeler. </vt:lpstr>
      <vt:lpstr>PowerPoint Sunusu</vt:lpstr>
      <vt:lpstr>Olgunlaşmada bitkisel hormonları rolü</vt:lpstr>
      <vt:lpstr>PowerPoint Sunusu</vt:lpstr>
      <vt:lpstr>Olgunlaşmada diğer kimyasal maddelerin rolü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Yapı ve Organların  Gelişimi</dc:title>
  <dc:creator>Hulya</dc:creator>
  <cp:lastModifiedBy>yoneticii</cp:lastModifiedBy>
  <cp:revision>30</cp:revision>
  <dcterms:created xsi:type="dcterms:W3CDTF">2017-10-03T11:21:06Z</dcterms:created>
  <dcterms:modified xsi:type="dcterms:W3CDTF">2019-12-07T13:14:52Z</dcterms:modified>
</cp:coreProperties>
</file>