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</p:sldMasterIdLst>
  <p:sldIdLst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810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638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702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3683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693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9019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7337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4809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3431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726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530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6025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821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7960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C2186-6BE9-44B2-9927-05CC64D1114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3237-90B3-47B2-9B39-F6CFEF456AB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3404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94364-E084-47F3-B296-A14C37E7776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6B6E-AA7F-4761-814F-17378E464B8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9117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94364-E084-47F3-B296-A14C37E7776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6B6E-AA7F-4761-814F-17378E464B8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6990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94364-E084-47F3-B296-A14C37E7776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6B6E-AA7F-4761-814F-17378E464B8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6728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94364-E084-47F3-B296-A14C37E7776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6B6E-AA7F-4761-814F-17378E464B8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8993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94364-E084-47F3-B296-A14C37E7776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6B6E-AA7F-4761-814F-17378E464B8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65084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94364-E084-47F3-B296-A14C37E7776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6B6E-AA7F-4761-814F-17378E464B8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7382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94364-E084-47F3-B296-A14C37E7776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6B6E-AA7F-4761-814F-17378E464B8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957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8646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94364-E084-47F3-B296-A14C37E7776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6B6E-AA7F-4761-814F-17378E464B8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1636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94364-E084-47F3-B296-A14C37E7776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6B6E-AA7F-4761-814F-17378E464B8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606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94364-E084-47F3-B296-A14C37E7776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6B6E-AA7F-4761-814F-17378E464B8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892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94364-E084-47F3-B296-A14C37E7776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6B6E-AA7F-4761-814F-17378E464B8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7269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1751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95096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11856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20308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88993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78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0804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82271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02834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60612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1812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756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31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613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030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86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329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>
                <a:alpha val="98000"/>
              </a:srgbClr>
            </a:gs>
            <a:gs pos="1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55000">
              <a:srgbClr val="92D050"/>
            </a:gs>
            <a:gs pos="8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751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002060"/>
            </a:gs>
            <a:gs pos="1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55000">
              <a:srgbClr val="92D050"/>
            </a:gs>
            <a:gs pos="8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C2186-6BE9-44B2-9927-05CC64D1114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93237-90B3-47B2-9B39-F6CFEF456AB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594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>
                <a:alpha val="99000"/>
              </a:srgbClr>
            </a:gs>
            <a:gs pos="1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55000">
              <a:srgbClr val="92D050"/>
            </a:gs>
            <a:gs pos="8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94364-E084-47F3-B296-A14C37E7776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96B6E-AA7F-4761-814F-17378E464B8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00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002060"/>
            </a:gs>
            <a:gs pos="1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55000">
              <a:srgbClr val="92D050"/>
            </a:gs>
            <a:gs pos="8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9E8D8-CA59-4F8F-988A-3C7BBB12F0C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28.02.2018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2F756-3622-4CF2-848C-333879E19B29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707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8994" y="1310391"/>
            <a:ext cx="8199129" cy="1415519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lgerian" panose="04020705040A02060702" pitchFamily="82" charset="0"/>
              </a:rPr>
              <a:t>       </a:t>
            </a:r>
            <a:r>
              <a:rPr lang="en-US" sz="8800" b="1" dirty="0" smtClean="0">
                <a:latin typeface="Algerian" panose="04020705040A02060702" pitchFamily="82" charset="0"/>
              </a:rPr>
              <a:t>KÖK HÜCRE</a:t>
            </a:r>
            <a:endParaRPr lang="en-US" sz="8800" b="1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3626" y="2725910"/>
            <a:ext cx="6305933" cy="632223"/>
          </a:xfrm>
        </p:spPr>
        <p:txBody>
          <a:bodyPr/>
          <a:lstStyle/>
          <a:p>
            <a:r>
              <a:rPr lang="en-US" b="1" dirty="0" smtClean="0"/>
              <a:t>PROF. DR. E. SÜMER ARAS</a:t>
            </a:r>
            <a:endParaRPr lang="en-US" b="1" dirty="0"/>
          </a:p>
        </p:txBody>
      </p:sp>
      <p:sp>
        <p:nvSpPr>
          <p:cNvPr id="4" name="Dikdörtgen 3"/>
          <p:cNvSpPr/>
          <p:nvPr/>
        </p:nvSpPr>
        <p:spPr>
          <a:xfrm>
            <a:off x="4472728" y="3621862"/>
            <a:ext cx="364773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6000" b="1" u="sng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tr-TR" sz="6000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HAFTA</a:t>
            </a:r>
            <a:r>
              <a:rPr lang="tr-TR" b="1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u="sn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886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38200" y="373488"/>
            <a:ext cx="10515600" cy="1098260"/>
          </a:xfrm>
        </p:spPr>
        <p:txBody>
          <a:bodyPr>
            <a:normAutofit/>
          </a:bodyPr>
          <a:lstStyle/>
          <a:p>
            <a:pPr algn="ctr"/>
            <a:r>
              <a:rPr lang="tr-TR" b="1" u="sng" dirty="0">
                <a:latin typeface="+mn-lt"/>
              </a:rPr>
              <a:t>Postembriyonik Gelişim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81377" y="1104408"/>
            <a:ext cx="11783096" cy="541230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tr-TR" b="1" dirty="0" smtClean="0"/>
              <a:t>   Metamorfoz: </a:t>
            </a:r>
          </a:p>
          <a:p>
            <a:pPr algn="just"/>
            <a:r>
              <a:rPr lang="tr-TR" b="1" dirty="0" smtClean="0"/>
              <a:t>Genç hayvanlar, temel olarak ergin hallerin daha küçük versiyonlarıdır, doğrudan gelişim olarak belirtilir.</a:t>
            </a:r>
          </a:p>
          <a:p>
            <a:pPr algn="just"/>
            <a:r>
              <a:rPr lang="tr-TR" b="1" dirty="0" smtClean="0"/>
              <a:t>Embriyonik gelişim ergin organizmanınkinden çok farklı özelliklerle metamorfoz süresinden sonra ortaya çıkan bir larval evre içerir, bu hayvanlar dolaylı gelişim gösterenlerdir.</a:t>
            </a:r>
          </a:p>
          <a:p>
            <a:pPr algn="just"/>
            <a:endParaRPr lang="tr-TR" b="1" dirty="0"/>
          </a:p>
          <a:p>
            <a:pPr algn="just">
              <a:buNone/>
            </a:pPr>
            <a:r>
              <a:rPr lang="tr-TR" b="1" dirty="0"/>
              <a:t> </a:t>
            </a:r>
            <a:r>
              <a:rPr lang="tr-TR" b="1" dirty="0" err="1"/>
              <a:t>Rejenerasyon</a:t>
            </a:r>
            <a:r>
              <a:rPr lang="tr-TR" b="1" dirty="0"/>
              <a:t>:</a:t>
            </a:r>
          </a:p>
          <a:p>
            <a:pPr algn="just"/>
            <a:r>
              <a:rPr lang="tr-TR" b="1" dirty="0"/>
              <a:t>Kaybolan dokuların onarılması için </a:t>
            </a:r>
            <a:r>
              <a:rPr lang="tr-TR" b="1" dirty="0" err="1"/>
              <a:t>postembriyonik</a:t>
            </a:r>
            <a:r>
              <a:rPr lang="tr-TR" b="1" dirty="0"/>
              <a:t> hayatta gelişimin tekrar aktif hale gelmesidir.</a:t>
            </a:r>
          </a:p>
          <a:p>
            <a:pPr algn="just"/>
            <a:r>
              <a:rPr lang="tr-TR" b="1" dirty="0" err="1"/>
              <a:t>Rejenerasyon</a:t>
            </a:r>
            <a:r>
              <a:rPr lang="tr-TR" b="1" dirty="0"/>
              <a:t> aslında tüm türlerde gerçekleşir ve başlıca dört şekilde meydana gelebilir</a:t>
            </a:r>
            <a:r>
              <a:rPr lang="tr-TR" b="1" dirty="0" smtClean="0"/>
              <a:t>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477018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775" y="373487"/>
            <a:ext cx="10515600" cy="982350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+mn-lt"/>
              </a:rPr>
              <a:t>Postembriyonik Gelişim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81377" y="1155923"/>
            <a:ext cx="11808854" cy="5412302"/>
          </a:xfrm>
        </p:spPr>
        <p:txBody>
          <a:bodyPr>
            <a:normAutofit fontScale="92500"/>
          </a:bodyPr>
          <a:lstStyle/>
          <a:p>
            <a:pPr marL="514350" indent="-514350" algn="just">
              <a:buNone/>
            </a:pPr>
            <a:r>
              <a:rPr lang="tr-TR" sz="3200" b="1" dirty="0" smtClean="0"/>
              <a:t>1- Kök hücre aracılı rejenerasyon: </a:t>
            </a:r>
            <a:r>
              <a:rPr lang="tr-TR" sz="3200" dirty="0" smtClean="0"/>
              <a:t>Kök hücreler organizmada kaybedilen belirli organların ya da dokuların yeniden büyümesine izin verir.</a:t>
            </a:r>
          </a:p>
          <a:p>
            <a:pPr marL="514350" indent="-514350" algn="just">
              <a:buNone/>
            </a:pPr>
            <a:r>
              <a:rPr lang="tr-TR" sz="3200" b="1" dirty="0" smtClean="0"/>
              <a:t>2- Epimorfoz: </a:t>
            </a:r>
            <a:r>
              <a:rPr lang="tr-TR" sz="3200" dirty="0" smtClean="0"/>
              <a:t>Ergin yapıların farklılaşmaya giderek, kısmen farklılaşmamış hücreler kitlesi oluşturmak için sonradan tekrar farklılaşmasıyla yeni yapılar oluşturması sırasında gözlenen rejenerasyon formu. </a:t>
            </a:r>
          </a:p>
          <a:p>
            <a:pPr marL="514350" indent="-514350" algn="just">
              <a:buNone/>
            </a:pPr>
            <a:r>
              <a:rPr lang="tr-TR" sz="3200" b="1" dirty="0"/>
              <a:t>3- </a:t>
            </a:r>
            <a:r>
              <a:rPr lang="tr-TR" sz="3200" b="1" dirty="0" err="1"/>
              <a:t>Morfolaksis</a:t>
            </a:r>
            <a:r>
              <a:rPr lang="tr-TR" sz="3200" b="1" dirty="0"/>
              <a:t>: </a:t>
            </a:r>
            <a:r>
              <a:rPr lang="tr-TR" sz="3200" dirty="0"/>
              <a:t>Burada </a:t>
            </a:r>
            <a:r>
              <a:rPr lang="tr-TR" sz="3200" dirty="0" err="1"/>
              <a:t>rejenerasyon</a:t>
            </a:r>
            <a:r>
              <a:rPr lang="tr-TR" sz="3200" dirty="0"/>
              <a:t> </a:t>
            </a:r>
            <a:r>
              <a:rPr lang="tr-TR" sz="3200" dirty="0" err="1"/>
              <a:t>varolan</a:t>
            </a:r>
            <a:r>
              <a:rPr lang="tr-TR" sz="3200" dirty="0"/>
              <a:t>    dokuların yeniden şekillenmesiyle meydana gelir ve yeni büyüme az olur.</a:t>
            </a:r>
          </a:p>
          <a:p>
            <a:pPr marL="514350" indent="-514350" algn="just">
              <a:buNone/>
            </a:pPr>
            <a:r>
              <a:rPr lang="tr-TR" sz="3200" b="1" dirty="0"/>
              <a:t>4- Telafi edici </a:t>
            </a:r>
            <a:r>
              <a:rPr lang="tr-TR" sz="3200" b="1" dirty="0" err="1"/>
              <a:t>rejenerasyon</a:t>
            </a:r>
            <a:r>
              <a:rPr lang="tr-TR" sz="3200" b="1" dirty="0"/>
              <a:t>: </a:t>
            </a:r>
            <a:r>
              <a:rPr lang="tr-TR" sz="3200" dirty="0"/>
              <a:t>Farklılaşmış hücreler bölünür fakat farklılaşma fonksiyonlarını korurlar. Yeni hücreler ne kök hücrelerden ne de ergin hücrelerin başlangıçtaki hücrelere farklılaşmasından oluşmazlar.  </a:t>
            </a:r>
          </a:p>
        </p:txBody>
      </p:sp>
    </p:spTree>
    <p:extLst>
      <p:ext uri="{BB962C8B-B14F-4D97-AF65-F5344CB8AC3E}">
        <p14:creationId xmlns:p14="http://schemas.microsoft.com/office/powerpoint/2010/main" val="2295059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4126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>
                <a:latin typeface="+mn-lt"/>
              </a:rPr>
              <a:t>Postembriyonik Gelişim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61682" y="1374863"/>
            <a:ext cx="11525518" cy="5077451"/>
          </a:xfrm>
        </p:spPr>
        <p:txBody>
          <a:bodyPr/>
          <a:lstStyle/>
          <a:p>
            <a:pPr>
              <a:buNone/>
            </a:pPr>
            <a:r>
              <a:rPr lang="tr-TR" sz="3600" b="1" u="sng" dirty="0" smtClean="0"/>
              <a:t>   Yaşlanma: </a:t>
            </a:r>
          </a:p>
          <a:p>
            <a:pPr algn="just"/>
            <a:r>
              <a:rPr lang="tr-TR" sz="3200" b="1" dirty="0" smtClean="0"/>
              <a:t>Hayatta kalmak ve doğurganlık için gerekli fizyolojik fonksiyonların zamana bağlı kötüleşmesi olarak tanımlanır.</a:t>
            </a:r>
          </a:p>
          <a:p>
            <a:pPr algn="just"/>
            <a:r>
              <a:rPr lang="tr-TR" sz="3200" b="1" dirty="0" smtClean="0"/>
              <a:t>Maksimum yaşam süresi, </a:t>
            </a:r>
          </a:p>
          <a:p>
            <a:pPr algn="just"/>
            <a:r>
              <a:rPr lang="tr-TR" sz="3200" b="1" dirty="0" smtClean="0"/>
              <a:t>İnsan için 121 yıl,</a:t>
            </a:r>
          </a:p>
          <a:p>
            <a:pPr algn="just"/>
            <a:r>
              <a:rPr lang="tr-TR" sz="3200" b="1" dirty="0" smtClean="0"/>
              <a:t>Bazı kaplumbağa ve göl balıkları için 150 yıldan fazla,</a:t>
            </a:r>
          </a:p>
          <a:p>
            <a:pPr algn="just"/>
            <a:r>
              <a:rPr lang="tr-TR" sz="3200" b="1" dirty="0" smtClean="0"/>
              <a:t>Evcil köpek için 20 yıldır.</a:t>
            </a:r>
          </a:p>
        </p:txBody>
      </p:sp>
    </p:spTree>
    <p:extLst>
      <p:ext uri="{BB962C8B-B14F-4D97-AF65-F5344CB8AC3E}">
        <p14:creationId xmlns:p14="http://schemas.microsoft.com/office/powerpoint/2010/main" val="1465598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6852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latin typeface="+mn-lt"/>
              </a:rPr>
              <a:t> </a:t>
            </a:r>
            <a:br>
              <a:rPr lang="en-US" sz="4000" b="1" dirty="0" smtClean="0">
                <a:latin typeface="+mn-lt"/>
              </a:rPr>
            </a:br>
            <a:r>
              <a:rPr lang="en-US" sz="4000" b="1" dirty="0" err="1">
                <a:latin typeface="+mn-lt"/>
              </a:rPr>
              <a:t>Indüklenmiş</a:t>
            </a:r>
            <a:r>
              <a:rPr lang="en-US" sz="4000" b="1" dirty="0">
                <a:latin typeface="+mn-lt"/>
              </a:rPr>
              <a:t> Pluripotent </a:t>
            </a:r>
            <a:r>
              <a:rPr lang="en-US" sz="4000" b="1" dirty="0" err="1">
                <a:latin typeface="+mn-lt"/>
              </a:rPr>
              <a:t>Kök</a:t>
            </a:r>
            <a:r>
              <a:rPr lang="en-US" sz="4000" b="1" dirty="0">
                <a:latin typeface="+mn-lt"/>
              </a:rPr>
              <a:t> </a:t>
            </a:r>
            <a:r>
              <a:rPr lang="en-US" sz="4000" b="1" dirty="0" err="1" smtClean="0">
                <a:latin typeface="+mn-lt"/>
              </a:rPr>
              <a:t>Hücre</a:t>
            </a:r>
            <a:r>
              <a:rPr lang="en-US" sz="4000" b="1" dirty="0">
                <a:latin typeface="+mn-lt"/>
              </a:rPr>
              <a:t/>
            </a:r>
            <a:br>
              <a:rPr lang="en-US" sz="4000" b="1" dirty="0">
                <a:latin typeface="+mn-lt"/>
              </a:rPr>
            </a:br>
            <a:endParaRPr lang="en-US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093" y="1417638"/>
            <a:ext cx="11500834" cy="4983162"/>
          </a:xfrm>
        </p:spPr>
        <p:txBody>
          <a:bodyPr>
            <a:noAutofit/>
          </a:bodyPr>
          <a:lstStyle/>
          <a:p>
            <a:pPr algn="just"/>
            <a:r>
              <a:rPr lang="tr-TR" sz="3200" b="1" dirty="0"/>
              <a:t>Bir hücre için olma bütün dokularındaki hücreleri oluşturabilme özelliğine  sahip  hücreler </a:t>
            </a:r>
            <a:r>
              <a:rPr lang="tr-TR" sz="3200" b="1" dirty="0" err="1"/>
              <a:t>pluripotent</a:t>
            </a:r>
            <a:r>
              <a:rPr lang="tr-TR" sz="3200" b="1" dirty="0"/>
              <a:t> hücrelerdir.</a:t>
            </a:r>
          </a:p>
          <a:p>
            <a:pPr algn="just"/>
            <a:r>
              <a:rPr lang="tr-TR" sz="3200" b="1" dirty="0" err="1"/>
              <a:t>Embriyonik</a:t>
            </a:r>
            <a:r>
              <a:rPr lang="tr-TR" sz="3200" b="1" dirty="0"/>
              <a:t> kök hücre (EKH)'</a:t>
            </a:r>
            <a:r>
              <a:rPr lang="tr-TR" sz="3200" b="1" dirty="0" err="1"/>
              <a:t>ler</a:t>
            </a:r>
            <a:r>
              <a:rPr lang="tr-TR" sz="3200" b="1" dirty="0"/>
              <a:t> bu tip hücrelerdir.</a:t>
            </a:r>
          </a:p>
          <a:p>
            <a:pPr algn="just"/>
            <a:r>
              <a:rPr lang="tr-TR" sz="3200" b="1" dirty="0"/>
              <a:t>2006 yılında </a:t>
            </a:r>
            <a:r>
              <a:rPr lang="tr-TR" sz="3200" b="1" dirty="0" err="1"/>
              <a:t>Takahashi</a:t>
            </a:r>
            <a:r>
              <a:rPr lang="tr-TR" sz="3200" b="1" dirty="0"/>
              <a:t> ve </a:t>
            </a:r>
            <a:r>
              <a:rPr lang="tr-TR" sz="3200" b="1" dirty="0" err="1"/>
              <a:t>Yamanaka’nin</a:t>
            </a:r>
            <a:r>
              <a:rPr lang="tr-TR" sz="3200" b="1" dirty="0"/>
              <a:t> gerçekleştirdiği çalışmalar bu alanda bir ilktir. Somatik bir hücreye gen aktarımı ile  </a:t>
            </a:r>
            <a:r>
              <a:rPr lang="tr-TR" sz="3200" b="1" dirty="0" err="1"/>
              <a:t>pluripotent</a:t>
            </a:r>
            <a:r>
              <a:rPr lang="tr-TR" sz="3200" b="1" dirty="0"/>
              <a:t>  hücreler elde edilmiştir.  </a:t>
            </a:r>
          </a:p>
          <a:p>
            <a:pPr algn="just"/>
            <a:r>
              <a:rPr lang="tr-TR" sz="3200" b="1" dirty="0"/>
              <a:t>Bu hücrelere indüklenmiş </a:t>
            </a:r>
            <a:r>
              <a:rPr lang="tr-TR" sz="3200" b="1" dirty="0" err="1"/>
              <a:t>pluripotent</a:t>
            </a:r>
            <a:r>
              <a:rPr lang="tr-TR" sz="3200" b="1" dirty="0"/>
              <a:t> kök hücre (İPKH) adı verilmiştir.</a:t>
            </a:r>
          </a:p>
        </p:txBody>
      </p:sp>
    </p:spTree>
    <p:extLst>
      <p:ext uri="{BB962C8B-B14F-4D97-AF65-F5344CB8AC3E}">
        <p14:creationId xmlns:p14="http://schemas.microsoft.com/office/powerpoint/2010/main" val="3362902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430" y="405931"/>
            <a:ext cx="11515859" cy="5312289"/>
          </a:xfrm>
        </p:spPr>
        <p:txBody>
          <a:bodyPr>
            <a:noAutofit/>
          </a:bodyPr>
          <a:lstStyle/>
          <a:p>
            <a:pPr marL="114300" indent="0" algn="just">
              <a:buNone/>
            </a:pPr>
            <a:endParaRPr lang="en-US" dirty="0"/>
          </a:p>
          <a:p>
            <a:pPr algn="just">
              <a:lnSpc>
                <a:spcPct val="150000"/>
              </a:lnSpc>
            </a:pPr>
            <a:r>
              <a:rPr lang="tr-TR" sz="3200" b="1" dirty="0" err="1"/>
              <a:t>İPKH'ler</a:t>
            </a:r>
            <a:r>
              <a:rPr lang="tr-TR" sz="3200" b="1" dirty="0"/>
              <a:t> de </a:t>
            </a:r>
            <a:r>
              <a:rPr lang="tr-TR" sz="3200" b="1" dirty="0" err="1"/>
              <a:t>Embryonik</a:t>
            </a:r>
            <a:r>
              <a:rPr lang="tr-TR" sz="3200" b="1" dirty="0"/>
              <a:t> kök hücre özellikleri göstermektedir.</a:t>
            </a:r>
          </a:p>
          <a:p>
            <a:pPr algn="just">
              <a:lnSpc>
                <a:spcPct val="150000"/>
              </a:lnSpc>
            </a:pPr>
            <a:r>
              <a:rPr lang="tr-TR" sz="3200" b="1" dirty="0"/>
              <a:t>Bu özelliklere örnekler; </a:t>
            </a:r>
          </a:p>
          <a:p>
            <a:pPr algn="just">
              <a:lnSpc>
                <a:spcPct val="150000"/>
              </a:lnSpc>
            </a:pPr>
            <a:r>
              <a:rPr lang="tr-TR" sz="3200" b="1" dirty="0"/>
              <a:t>kültür ortamındaki gelişim evreleri, </a:t>
            </a:r>
          </a:p>
          <a:p>
            <a:pPr algn="just">
              <a:lnSpc>
                <a:spcPct val="150000"/>
              </a:lnSpc>
            </a:pPr>
            <a:r>
              <a:rPr lang="tr-TR" sz="3200" b="1" dirty="0"/>
              <a:t>DNA </a:t>
            </a:r>
            <a:r>
              <a:rPr lang="tr-TR" sz="3200" b="1" dirty="0" err="1"/>
              <a:t>metilasyon</a:t>
            </a:r>
            <a:r>
              <a:rPr lang="tr-TR" sz="3200" b="1" dirty="0"/>
              <a:t> modeli, </a:t>
            </a:r>
          </a:p>
          <a:p>
            <a:pPr algn="just">
              <a:lnSpc>
                <a:spcPct val="150000"/>
              </a:lnSpc>
            </a:pPr>
            <a:r>
              <a:rPr lang="tr-TR" sz="3200" b="1" dirty="0"/>
              <a:t>Üç </a:t>
            </a:r>
            <a:r>
              <a:rPr lang="tr-TR" sz="3200" b="1" dirty="0" err="1"/>
              <a:t>germ</a:t>
            </a:r>
            <a:r>
              <a:rPr lang="tr-TR" sz="3200" b="1" dirty="0"/>
              <a:t> tabakasına ait hücrelere farklılaşabilme potansiyeli  gibidir.</a:t>
            </a:r>
          </a:p>
        </p:txBody>
      </p:sp>
    </p:spTree>
    <p:extLst>
      <p:ext uri="{BB962C8B-B14F-4D97-AF65-F5344CB8AC3E}">
        <p14:creationId xmlns:p14="http://schemas.microsoft.com/office/powerpoint/2010/main" val="281037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915" y="992635"/>
            <a:ext cx="11760557" cy="529884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</a:pPr>
            <a:r>
              <a:rPr lang="en-US" sz="3200" b="1" dirty="0"/>
              <a:t> </a:t>
            </a:r>
            <a:r>
              <a:rPr lang="en-US" sz="3200" b="1" dirty="0" err="1"/>
              <a:t>EKH’lerin</a:t>
            </a:r>
            <a:r>
              <a:rPr lang="en-US" sz="3200" b="1" dirty="0"/>
              <a:t> </a:t>
            </a:r>
            <a:r>
              <a:rPr lang="en-US" sz="3200" b="1" dirty="0" err="1"/>
              <a:t>kullanımındaki</a:t>
            </a:r>
            <a:r>
              <a:rPr lang="en-US" sz="3200" b="1" dirty="0"/>
              <a:t> </a:t>
            </a:r>
            <a:r>
              <a:rPr lang="en-US" sz="3200" b="1" dirty="0" err="1"/>
              <a:t>etik</a:t>
            </a:r>
            <a:r>
              <a:rPr lang="en-US" sz="3200" b="1" dirty="0"/>
              <a:t> </a:t>
            </a:r>
            <a:r>
              <a:rPr lang="en-US" sz="3200" b="1" dirty="0" err="1"/>
              <a:t>sorunların</a:t>
            </a:r>
            <a:r>
              <a:rPr lang="en-US" sz="3200" b="1" dirty="0"/>
              <a:t> </a:t>
            </a:r>
            <a:r>
              <a:rPr lang="en-US" sz="3200" b="1" dirty="0" err="1"/>
              <a:t>bu</a:t>
            </a:r>
            <a:r>
              <a:rPr lang="en-US" sz="3200" b="1" dirty="0"/>
              <a:t> </a:t>
            </a:r>
            <a:r>
              <a:rPr lang="en-US" sz="3200" b="1" dirty="0" err="1"/>
              <a:t>şekilde</a:t>
            </a:r>
            <a:r>
              <a:rPr lang="en-US" sz="3200" b="1" dirty="0"/>
              <a:t> </a:t>
            </a:r>
            <a:r>
              <a:rPr lang="en-US" sz="3200" b="1" dirty="0" err="1"/>
              <a:t>aşılması</a:t>
            </a:r>
            <a:r>
              <a:rPr lang="en-US" sz="3200" b="1" dirty="0"/>
              <a:t> </a:t>
            </a:r>
            <a:r>
              <a:rPr lang="en-US" sz="3200" b="1" dirty="0" err="1"/>
              <a:t>mümkün</a:t>
            </a:r>
            <a:r>
              <a:rPr lang="en-US" sz="3200" b="1" dirty="0"/>
              <a:t> </a:t>
            </a:r>
            <a:r>
              <a:rPr lang="en-US" sz="3200" b="1" dirty="0" err="1"/>
              <a:t>olabilecektir</a:t>
            </a:r>
            <a:r>
              <a:rPr lang="en-US" sz="3200" b="1" dirty="0"/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3200" b="1" dirty="0" err="1"/>
              <a:t>Organizmadaki</a:t>
            </a:r>
            <a:r>
              <a:rPr lang="en-US" sz="3200" b="1" dirty="0"/>
              <a:t> </a:t>
            </a:r>
            <a:r>
              <a:rPr lang="en-US" sz="3200" b="1" dirty="0" err="1"/>
              <a:t>bütün</a:t>
            </a:r>
            <a:r>
              <a:rPr lang="en-US" sz="3200" b="1" dirty="0"/>
              <a:t> </a:t>
            </a:r>
            <a:r>
              <a:rPr lang="en-US" sz="3200" b="1" dirty="0" err="1"/>
              <a:t>hücrelere</a:t>
            </a:r>
            <a:r>
              <a:rPr lang="en-US" sz="3200" b="1" dirty="0"/>
              <a:t> </a:t>
            </a:r>
            <a:r>
              <a:rPr lang="en-US" sz="3200" b="1" dirty="0" err="1"/>
              <a:t>farklılaşabilme</a:t>
            </a:r>
            <a:r>
              <a:rPr lang="en-US" sz="3200" b="1" dirty="0"/>
              <a:t> </a:t>
            </a:r>
            <a:r>
              <a:rPr lang="en-US" sz="3200" b="1" dirty="0" err="1"/>
              <a:t>özellikleri</a:t>
            </a:r>
            <a:r>
              <a:rPr lang="en-US" sz="3200" b="1" dirty="0"/>
              <a:t> </a:t>
            </a:r>
            <a:r>
              <a:rPr lang="en-US" sz="3200" b="1" dirty="0" err="1"/>
              <a:t>bulunmaktadır</a:t>
            </a:r>
            <a:r>
              <a:rPr lang="en-US" sz="3200" b="1" dirty="0"/>
              <a:t>. </a:t>
            </a:r>
          </a:p>
          <a:p>
            <a:pPr algn="just">
              <a:lnSpc>
                <a:spcPct val="100000"/>
              </a:lnSpc>
            </a:pPr>
            <a:r>
              <a:rPr lang="en-US" sz="3200" b="1" dirty="0"/>
              <a:t>Bu </a:t>
            </a:r>
            <a:r>
              <a:rPr lang="en-US" sz="3200" b="1" dirty="0" err="1"/>
              <a:t>özellikleri</a:t>
            </a:r>
            <a:r>
              <a:rPr lang="en-US" sz="3200" b="1" dirty="0"/>
              <a:t> </a:t>
            </a:r>
            <a:r>
              <a:rPr lang="en-US" sz="3200" b="1" dirty="0" err="1"/>
              <a:t>sebebiyle</a:t>
            </a:r>
            <a:r>
              <a:rPr lang="en-US" sz="3200" b="1" dirty="0"/>
              <a:t> </a:t>
            </a:r>
            <a:r>
              <a:rPr lang="en-US" sz="3200" b="1" dirty="0" err="1"/>
              <a:t>bir</a:t>
            </a:r>
            <a:r>
              <a:rPr lang="en-US" sz="3200" b="1" dirty="0"/>
              <a:t> </a:t>
            </a:r>
            <a:r>
              <a:rPr lang="en-US" sz="3200" b="1" dirty="0" err="1"/>
              <a:t>çok</a:t>
            </a:r>
            <a:r>
              <a:rPr lang="en-US" sz="3200" b="1" dirty="0"/>
              <a:t> </a:t>
            </a:r>
            <a:r>
              <a:rPr lang="en-US" sz="3200" b="1" dirty="0" err="1"/>
              <a:t>hastalıkta</a:t>
            </a:r>
            <a:r>
              <a:rPr lang="en-US" sz="3200" b="1" dirty="0"/>
              <a:t> </a:t>
            </a:r>
            <a:r>
              <a:rPr lang="en-US" sz="3200" b="1" dirty="0" err="1"/>
              <a:t>tedavi</a:t>
            </a:r>
            <a:r>
              <a:rPr lang="en-US" sz="3200" b="1" dirty="0"/>
              <a:t> </a:t>
            </a:r>
            <a:r>
              <a:rPr lang="en-US" sz="3200" b="1" dirty="0" err="1"/>
              <a:t>amaçlı</a:t>
            </a:r>
            <a:r>
              <a:rPr lang="en-US" sz="3200" b="1" dirty="0"/>
              <a:t> </a:t>
            </a:r>
            <a:r>
              <a:rPr lang="en-US" sz="3200" b="1" dirty="0" err="1"/>
              <a:t>kullanılabilir</a:t>
            </a:r>
            <a:r>
              <a:rPr lang="en-US" sz="3200" b="1" dirty="0"/>
              <a:t>. </a:t>
            </a:r>
          </a:p>
          <a:p>
            <a:pPr algn="just">
              <a:lnSpc>
                <a:spcPct val="100000"/>
              </a:lnSpc>
            </a:pPr>
            <a:r>
              <a:rPr lang="en-US" sz="3200" b="1" dirty="0" err="1"/>
              <a:t>Ayrıca</a:t>
            </a:r>
            <a:r>
              <a:rPr lang="en-US" sz="3200" b="1" dirty="0"/>
              <a:t>, </a:t>
            </a:r>
            <a:r>
              <a:rPr lang="en-US" sz="3200" b="1" dirty="0" err="1"/>
              <a:t>otolog</a:t>
            </a:r>
            <a:r>
              <a:rPr lang="en-US" sz="3200" b="1" dirty="0"/>
              <a:t> </a:t>
            </a:r>
            <a:r>
              <a:rPr lang="en-US" sz="3200" b="1" dirty="0" err="1"/>
              <a:t>olmaları</a:t>
            </a:r>
            <a:r>
              <a:rPr lang="en-US" sz="3200" b="1" dirty="0"/>
              <a:t> </a:t>
            </a:r>
            <a:r>
              <a:rPr lang="en-US" sz="3200" b="1" dirty="0" err="1"/>
              <a:t>nedeniyle</a:t>
            </a:r>
            <a:r>
              <a:rPr lang="en-US" sz="3200" b="1" dirty="0"/>
              <a:t> </a:t>
            </a:r>
            <a:r>
              <a:rPr lang="en-US" sz="3200" b="1" dirty="0" err="1"/>
              <a:t>implantasyonlarda</a:t>
            </a:r>
            <a:r>
              <a:rPr lang="en-US" sz="3200" b="1" dirty="0"/>
              <a:t> </a:t>
            </a:r>
            <a:r>
              <a:rPr lang="en-US" sz="3200" b="1" dirty="0" err="1"/>
              <a:t>yaşanan</a:t>
            </a:r>
            <a:r>
              <a:rPr lang="en-US" sz="3200" b="1" dirty="0"/>
              <a:t> </a:t>
            </a:r>
            <a:r>
              <a:rPr lang="en-US" sz="3200" b="1" dirty="0" err="1"/>
              <a:t>immun</a:t>
            </a:r>
            <a:r>
              <a:rPr lang="en-US" sz="3200" b="1" dirty="0"/>
              <a:t> </a:t>
            </a:r>
            <a:r>
              <a:rPr lang="en-US" sz="3200" b="1" dirty="0" err="1"/>
              <a:t>cevap</a:t>
            </a:r>
            <a:r>
              <a:rPr lang="en-US" sz="3200" b="1" dirty="0"/>
              <a:t> </a:t>
            </a:r>
            <a:r>
              <a:rPr lang="en-US" sz="3200" b="1" dirty="0" err="1"/>
              <a:t>riski</a:t>
            </a:r>
            <a:r>
              <a:rPr lang="en-US" sz="3200" b="1" dirty="0"/>
              <a:t> </a:t>
            </a:r>
            <a:r>
              <a:rPr lang="en-US" sz="3200" b="1" dirty="0" err="1"/>
              <a:t>ortadan</a:t>
            </a:r>
            <a:r>
              <a:rPr lang="en-US" sz="3200" b="1" dirty="0"/>
              <a:t> </a:t>
            </a:r>
            <a:r>
              <a:rPr lang="en-US" sz="3200" b="1" dirty="0" err="1"/>
              <a:t>kalkmaktadır</a:t>
            </a:r>
            <a:r>
              <a:rPr lang="en-US" sz="3200" b="1" dirty="0"/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3200" b="1" dirty="0"/>
              <a:t>Bu </a:t>
            </a:r>
            <a:r>
              <a:rPr lang="en-US" sz="3200" b="1" dirty="0" err="1"/>
              <a:t>özellikleri</a:t>
            </a:r>
            <a:r>
              <a:rPr lang="en-US" sz="3200" b="1" dirty="0"/>
              <a:t> </a:t>
            </a:r>
            <a:r>
              <a:rPr lang="en-US" sz="3200" b="1" dirty="0" err="1"/>
              <a:t>ile</a:t>
            </a:r>
            <a:r>
              <a:rPr lang="en-US" sz="3200" b="1" dirty="0"/>
              <a:t>, İPKH </a:t>
            </a:r>
            <a:r>
              <a:rPr lang="en-US" sz="3200" b="1" dirty="0" err="1"/>
              <a:t>ile</a:t>
            </a:r>
            <a:r>
              <a:rPr lang="en-US" sz="3200" b="1" dirty="0"/>
              <a:t> </a:t>
            </a:r>
            <a:r>
              <a:rPr lang="en-US" sz="3200" b="1" dirty="0" err="1"/>
              <a:t>hücresel</a:t>
            </a:r>
            <a:r>
              <a:rPr lang="en-US" sz="3200" b="1" dirty="0"/>
              <a:t> </a:t>
            </a:r>
            <a:r>
              <a:rPr lang="en-US" sz="3200" b="1" dirty="0" err="1"/>
              <a:t>tedaviler</a:t>
            </a:r>
            <a:r>
              <a:rPr lang="en-US" sz="3200" b="1" dirty="0"/>
              <a:t> </a:t>
            </a:r>
            <a:r>
              <a:rPr lang="en-US" sz="3200" b="1" dirty="0" err="1"/>
              <a:t>için</a:t>
            </a:r>
            <a:r>
              <a:rPr lang="en-US" sz="3200" b="1" dirty="0"/>
              <a:t> en </a:t>
            </a:r>
            <a:r>
              <a:rPr lang="en-US" sz="3200" b="1" dirty="0" err="1"/>
              <a:t>uygun</a:t>
            </a:r>
            <a:r>
              <a:rPr lang="en-US" sz="3200" b="1" dirty="0"/>
              <a:t> </a:t>
            </a:r>
            <a:r>
              <a:rPr lang="en-US" sz="3200" b="1" dirty="0" err="1"/>
              <a:t>kaynak</a:t>
            </a:r>
            <a:r>
              <a:rPr lang="en-US" sz="3200" b="1" dirty="0"/>
              <a:t> </a:t>
            </a:r>
            <a:r>
              <a:rPr lang="en-US" sz="3200" b="1" dirty="0" err="1"/>
              <a:t>olarak</a:t>
            </a:r>
            <a:r>
              <a:rPr lang="en-US" sz="3200" b="1" dirty="0"/>
              <a:t> </a:t>
            </a:r>
            <a:r>
              <a:rPr lang="en-US" sz="3200" b="1" dirty="0" err="1"/>
              <a:t>karşımıza</a:t>
            </a:r>
            <a:r>
              <a:rPr lang="en-US" sz="3200" b="1" dirty="0"/>
              <a:t> </a:t>
            </a:r>
            <a:r>
              <a:rPr lang="en-US" sz="3200" b="1" dirty="0" err="1"/>
              <a:t>çıkmaktadır</a:t>
            </a:r>
            <a:r>
              <a:rPr lang="en-US" sz="32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7528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KAYNAKLAR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8803" y="1439259"/>
            <a:ext cx="11525518" cy="512896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tr-TR" sz="3200" b="1" dirty="0"/>
              <a:t>*Kök hücre biyolojisi ve klinik uygulamalar. TÜBA yayınları</a:t>
            </a:r>
            <a:br>
              <a:rPr lang="tr-TR" sz="3200" b="1" dirty="0"/>
            </a:br>
            <a:r>
              <a:rPr lang="tr-TR" sz="3200" b="1" dirty="0"/>
              <a:t>http://www.tuba.gov.tr/tr/kok-hucre-yayinlar/1511-kok-hucre-biyolojisi-ve-klinik-uygulamalar.html</a:t>
            </a:r>
            <a:br>
              <a:rPr lang="tr-TR" sz="3200" b="1" dirty="0"/>
            </a:br>
            <a:r>
              <a:rPr lang="tr-TR" sz="3200" b="1" dirty="0"/>
              <a:t>*Kök hücre araştırmalarında güncel kavramlar, TÜBA yayınları</a:t>
            </a:r>
            <a:br>
              <a:rPr lang="tr-TR" sz="3200" b="1" dirty="0"/>
            </a:br>
            <a:r>
              <a:rPr lang="tr-TR" sz="3200" b="1" dirty="0"/>
              <a:t>*http://www.tuba.gov.tr/tr/kok-hucre-yayinlar/1512-kok-hucre-aratirmalarinda-guncel-kavramlar.html</a:t>
            </a:r>
            <a:br>
              <a:rPr lang="tr-TR" sz="3200" b="1" dirty="0"/>
            </a:br>
            <a:r>
              <a:rPr lang="tr-TR" sz="3200" b="1" dirty="0"/>
              <a:t>Diğer Kaynaklar</a:t>
            </a:r>
          </a:p>
          <a:p>
            <a:pPr>
              <a:lnSpc>
                <a:spcPct val="100000"/>
              </a:lnSpc>
            </a:pPr>
            <a:r>
              <a:rPr lang="tr-TR" sz="3200" b="1" dirty="0"/>
              <a:t>*www.pubmed.com</a:t>
            </a:r>
            <a:br>
              <a:rPr lang="tr-TR" sz="3200" b="1" dirty="0"/>
            </a:br>
            <a:r>
              <a:rPr lang="tr-TR" sz="3200" b="1" dirty="0"/>
              <a:t>*www.sciencedirect.com</a:t>
            </a:r>
          </a:p>
        </p:txBody>
      </p:sp>
    </p:spTree>
    <p:extLst>
      <p:ext uri="{BB962C8B-B14F-4D97-AF65-F5344CB8AC3E}">
        <p14:creationId xmlns:p14="http://schemas.microsoft.com/office/powerpoint/2010/main" val="41035433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379</Words>
  <Application>Microsoft Office PowerPoint</Application>
  <PresentationFormat>Geniş ekran</PresentationFormat>
  <Paragraphs>42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4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Algerian</vt:lpstr>
      <vt:lpstr>Arial</vt:lpstr>
      <vt:lpstr>Calibri</vt:lpstr>
      <vt:lpstr>Calibri Light</vt:lpstr>
      <vt:lpstr>Times New Roman</vt:lpstr>
      <vt:lpstr>1_Office Teması</vt:lpstr>
      <vt:lpstr>2_Office Teması</vt:lpstr>
      <vt:lpstr>3_Office Teması</vt:lpstr>
      <vt:lpstr>Office Teması</vt:lpstr>
      <vt:lpstr>       KÖK HÜCRE</vt:lpstr>
      <vt:lpstr>Postembriyonik Gelişim</vt:lpstr>
      <vt:lpstr>Postembriyonik Gelişim</vt:lpstr>
      <vt:lpstr>Postembriyonik Gelişim</vt:lpstr>
      <vt:lpstr>  Indüklenmiş Pluripotent Kök Hücre </vt:lpstr>
      <vt:lpstr>PowerPoint Sunusu</vt:lpstr>
      <vt:lpstr>PowerPoint Sunusu</vt:lpstr>
      <vt:lpstr>KAYNAKLAR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KÖK HÜCRE</dc:title>
  <dc:creator>Windows Kullanıcısı</dc:creator>
  <cp:lastModifiedBy>Windows Kullanıcısı</cp:lastModifiedBy>
  <cp:revision>8</cp:revision>
  <dcterms:created xsi:type="dcterms:W3CDTF">2018-02-27T13:53:02Z</dcterms:created>
  <dcterms:modified xsi:type="dcterms:W3CDTF">2018-02-28T10:55:40Z</dcterms:modified>
</cp:coreProperties>
</file>