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5"/>
  </p:notesMasterIdLst>
  <p:handoutMasterIdLst>
    <p:handoutMasterId r:id="rId16"/>
  </p:handoutMasterIdLst>
  <p:sldIdLst>
    <p:sldId id="256" r:id="rId2"/>
    <p:sldId id="297" r:id="rId3"/>
    <p:sldId id="312" r:id="rId4"/>
    <p:sldId id="331" r:id="rId5"/>
    <p:sldId id="260" r:id="rId6"/>
    <p:sldId id="299" r:id="rId7"/>
    <p:sldId id="340" r:id="rId8"/>
    <p:sldId id="365" r:id="rId9"/>
    <p:sldId id="343" r:id="rId10"/>
    <p:sldId id="314" r:id="rId11"/>
    <p:sldId id="315" r:id="rId12"/>
    <p:sldId id="354" r:id="rId13"/>
    <p:sldId id="3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Sağlığın Sosyal Organizasyonu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6"/>
            <a:ext cx="9721080" cy="5760640"/>
          </a:xfrm>
        </p:spPr>
        <p:txBody>
          <a:bodyPr anchor="ctr">
            <a:normAutofit fontScale="85000" lnSpcReduction="10000"/>
          </a:bodyPr>
          <a:lstStyle/>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3.Bakanlık merkezinin örgütlenmesi: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Sağlık Bakanlığı Ana hizmet bitimlerinin oluşturulmasında belli bir sistematik olmadığı için bazı birimler hizmetlere göre (Tedavi Hizmetleri Gn. Md. gibi), bazıları ise hastalıklara göre (Sıtma Savaş D. Bşk. gibi) örgütlenmiş bulunmaktadır. Bu nedenle, birimler arasında görev çakışmaları olmaktadır; Bazı birimlerin iş yükleri altından kalkılamayacak derecede fazladır. Buralardaki üst düzey yetkililer ve uzmanlar, yoğun bürokratik işleri nedeniyle düşünme ve planlama konularına yeterince zaman ayıramamaktadır.</a:t>
            </a:r>
          </a:p>
          <a:p>
            <a:pPr marL="0" indent="0" algn="just">
              <a:buNone/>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4.Taşranın örgütlenmesi: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İI sağlık müdürlüklerinin yapısı da Bakanlık gibi karmaşık ve hantal görünümdedir. Şube müdürlüklerinin yapılanması uygun değildir; Gereğinden fazla personel vardır; Valiler ve kaymakamlar sağlık hizmetlerine gereğinden fazla müdahale edebilmektedirler. Kararlar merkez düzeyde alındığı için, hizmetler bütün illerde standart biçimde yürütülmeye çalışılmaktadır, iller arasındaki coğrafik, kültürel ve ekonomik farklılıklar yeterince dikkate alınmamaktadır.</a:t>
            </a:r>
          </a:p>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Türkiye’de sağlık hizmetleri verimsiz olması,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eşitsizlik,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harcamaları,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sağlıkta çalışan insan gücünün nitelik ve niceliği,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güvence ve sağlık sigortasından yoksunluk,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farklı sosyal kesimlerin sağlık hizmetlerine ulaşımı sağlık hizmetleriyle ilgili sosyal problemlerden bazılarıdır.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25554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Türkiye'de  "hastalık" olgusu sadece hastalanan bireyin özel bir sorunu gibi algılanmakta, hatalığın toplumsal, ekonomik, kültürel ve siyasal boyutları görülmemektedir.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Türkiye'de sağlık personelinin yurt geneline eşit olarak dağıtılmaması önemli bir sosyal problemdir.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Sağlığın finansman sorununu çözebilmek için yeni kaynaklar araştırılmalıdır.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Hastanelere olan aşırı talebin birinci basamak sağlık hizmetleri kademesinde önlenebilmesi amacıyla sağlık sevk zinciri sağlık ocağı basamağından itibaren organize edilmelidir. </a:t>
            </a:r>
          </a:p>
          <a:p>
            <a:pPr marL="0" indent="0" algn="just">
              <a:buNone/>
            </a:pP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84953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r>
              <a:rPr lang="tr-TR" sz="2600" b="1" dirty="0">
                <a:latin typeface="Times New Roman" panose="02020603050405020304" pitchFamily="18" charset="0"/>
                <a:cs typeface="Times New Roman" panose="02020603050405020304" pitchFamily="18" charset="0"/>
              </a:rPr>
              <a:t>Kaynak</a:t>
            </a:r>
          </a:p>
          <a:p>
            <a:pPr marL="0" indent="0" algn="just">
              <a:buNone/>
            </a:pPr>
            <a:r>
              <a:rPr lang="tr-TR" sz="2600" dirty="0">
                <a:latin typeface="Times New Roman" panose="02020603050405020304" pitchFamily="18" charset="0"/>
                <a:cs typeface="Times New Roman" panose="02020603050405020304" pitchFamily="18" charset="0"/>
              </a:rPr>
              <a:t>Adak, N. “Sağlıkta Sosyal Problemler”. </a:t>
            </a:r>
            <a:r>
              <a:rPr lang="tr-TR" sz="2600" dirty="0" err="1">
                <a:latin typeface="Times New Roman" panose="02020603050405020304" pitchFamily="18" charset="0"/>
                <a:cs typeface="Times New Roman" panose="02020603050405020304" pitchFamily="18" charset="0"/>
              </a:rPr>
              <a:t>Iç</a:t>
            </a:r>
            <a:r>
              <a:rPr lang="tr-TR" sz="2600" dirty="0">
                <a:latin typeface="Times New Roman" panose="02020603050405020304" pitchFamily="18" charset="0"/>
                <a:cs typeface="Times New Roman" panose="02020603050405020304" pitchFamily="18" charset="0"/>
              </a:rPr>
              <a:t>. Sosyal Problemler Sosyolojisi, Siyasal Kitabevi, 2018.</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52355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SAĞLIĞIN SOSYAL ORGANİZASYONU</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Sağlık Hizmetleri</a:t>
            </a:r>
          </a:p>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Kişilerin ve toplumların sağlıklarını korumak, hastalandıklarında tedavilerini yapmak, tam olarak iyileşmeyip sakat kalanların başkalarına bağımlı olmadan yaşayabilmelerini sağlamak ve toplumun sağlık düzeyini yükseltmek için yapılan planlı çalışmaların tümüdür.</a:t>
            </a:r>
          </a:p>
          <a:p>
            <a:pPr marL="92075" indent="0" algn="just">
              <a:buNone/>
              <a:tabLst>
                <a:tab pos="0" algn="l"/>
              </a:tabLst>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Sağlık hizmetlerinin üç boyutu vardır: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Korunma,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tedavi ve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rehabilitasyon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Sağlık hizmetlerinin üretim ve sunumu üç kümede toplanabilir:</a:t>
            </a:r>
          </a:p>
          <a:p>
            <a:pPr marL="0" indent="0" algn="just">
              <a:buNone/>
            </a:pPr>
            <a:r>
              <a:rPr lang="tr-TR" sz="2000" dirty="0">
                <a:latin typeface="Times New Roman" panose="02020603050405020304" pitchFamily="18" charset="0"/>
                <a:cs typeface="Times New Roman" panose="02020603050405020304" pitchFamily="18" charset="0"/>
              </a:rPr>
              <a:t>	a) </a:t>
            </a:r>
            <a:r>
              <a:rPr lang="tr-TR" sz="2000" b="1" dirty="0">
                <a:latin typeface="Times New Roman" panose="02020603050405020304" pitchFamily="18" charset="0"/>
                <a:cs typeface="Times New Roman" panose="02020603050405020304" pitchFamily="18" charset="0"/>
              </a:rPr>
              <a:t>Bireysel üretim ve sunum</a:t>
            </a:r>
            <a:r>
              <a:rPr lang="tr-TR" sz="2000" dirty="0">
                <a:latin typeface="Times New Roman" panose="02020603050405020304" pitchFamily="18" charset="0"/>
                <a:cs typeface="Times New Roman" panose="02020603050405020304" pitchFamily="18" charset="0"/>
              </a:rPr>
              <a:t> (örneğin muayenehanesinde hizmet sunan hekim, diş hekimi),</a:t>
            </a:r>
          </a:p>
          <a:p>
            <a:pPr marL="0" indent="0" algn="just">
              <a:buNone/>
            </a:pPr>
            <a:r>
              <a:rPr lang="tr-TR" sz="2000" dirty="0">
                <a:latin typeface="Times New Roman" panose="02020603050405020304" pitchFamily="18" charset="0"/>
                <a:cs typeface="Times New Roman" panose="02020603050405020304" pitchFamily="18" charset="0"/>
              </a:rPr>
              <a:t> 	b) </a:t>
            </a:r>
            <a:r>
              <a:rPr lang="tr-TR" sz="2000" b="1" dirty="0">
                <a:latin typeface="Times New Roman" panose="02020603050405020304" pitchFamily="18" charset="0"/>
                <a:cs typeface="Times New Roman" panose="02020603050405020304" pitchFamily="18" charset="0"/>
              </a:rPr>
              <a:t>Özel sağlık kuruluşu </a:t>
            </a:r>
            <a:r>
              <a:rPr lang="tr-TR" sz="2000" dirty="0">
                <a:latin typeface="Times New Roman" panose="02020603050405020304" pitchFamily="18" charset="0"/>
                <a:cs typeface="Times New Roman" panose="02020603050405020304" pitchFamily="18" charset="0"/>
              </a:rPr>
              <a:t>(hastane, dispanser, poliklinik, tam laboratuvarı vb.) Bu küme de kendi içinde ikiye ayrılabilir: Doğrudan kâr amacıyla kurulmuş özel girişimler ve birincil amacı kar olmayan vakıf vb. tarafından kurulmuş sağlık hizmeti birimleri,</a:t>
            </a:r>
          </a:p>
          <a:p>
            <a:pPr marL="0" indent="0" algn="just">
              <a:buNone/>
            </a:pPr>
            <a:r>
              <a:rPr lang="tr-TR" sz="2000" dirty="0">
                <a:latin typeface="Times New Roman" panose="02020603050405020304" pitchFamily="18" charset="0"/>
                <a:cs typeface="Times New Roman" panose="02020603050405020304" pitchFamily="18" charset="0"/>
              </a:rPr>
              <a:t> 	c) </a:t>
            </a:r>
            <a:r>
              <a:rPr lang="tr-TR" sz="2000" b="1" dirty="0">
                <a:latin typeface="Times New Roman" panose="02020603050405020304" pitchFamily="18" charset="0"/>
                <a:cs typeface="Times New Roman" panose="02020603050405020304" pitchFamily="18" charset="0"/>
              </a:rPr>
              <a:t>Kamusal sağlık kuruluşu </a:t>
            </a:r>
            <a:r>
              <a:rPr lang="tr-TR" sz="2000" dirty="0">
                <a:latin typeface="Times New Roman" panose="02020603050405020304" pitchFamily="18" charset="0"/>
                <a:cs typeface="Times New Roman" panose="02020603050405020304" pitchFamily="18" charset="0"/>
              </a:rPr>
              <a:t>(kamu kesimi içinde yer alan hastane, dispanser, poliklinik vb.), Her ülke bu üç sağlık hizmeti üretim ve sunum şeklinden kendi </a:t>
            </a:r>
            <a:r>
              <a:rPr lang="tr-TR" sz="2000" dirty="0" err="1">
                <a:latin typeface="Times New Roman" panose="02020603050405020304" pitchFamily="18" charset="0"/>
                <a:cs typeface="Times New Roman" panose="02020603050405020304" pitchFamily="18" charset="0"/>
              </a:rPr>
              <a:t>sosyo</a:t>
            </a:r>
            <a:r>
              <a:rPr lang="tr-TR" sz="2000" dirty="0">
                <a:latin typeface="Times New Roman" panose="02020603050405020304" pitchFamily="18" charset="0"/>
                <a:cs typeface="Times New Roman" panose="02020603050405020304" pitchFamily="18" charset="0"/>
              </a:rPr>
              <a:t>-ekonomik koşullarına uyanı seçer.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38391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92288" y="451222"/>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095872"/>
            <a:ext cx="9721080" cy="5199213"/>
          </a:xfrm>
        </p:spPr>
        <p:txBody>
          <a:bodyPr>
            <a:noAutofit/>
          </a:bodyPr>
          <a:lstStyle/>
          <a:p>
            <a:pPr marL="92075" indent="0" algn="just">
              <a:buNone/>
              <a:tabLst>
                <a:tab pos="0" algn="l"/>
              </a:tabLst>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Dünyada Sağlık Hizmetlerinin Organizasyonu ve Sorunlar</a:t>
            </a:r>
          </a:p>
          <a:p>
            <a:pPr marL="92075" indent="0" algn="just">
              <a:buNone/>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Dünya çapında yürütülmek istenen sağlık reformunun amaçları:</a:t>
            </a:r>
          </a:p>
          <a:p>
            <a:pPr marL="92075" indent="0" algn="just">
              <a:buNone/>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-Sağlık düzeyi, memnuniyeti ve kaliteyi artırmak,</a:t>
            </a:r>
          </a:p>
          <a:p>
            <a:pPr marL="92075" indent="0" algn="just">
              <a:buNone/>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-Sağlık eşitsizliklerini ortadan kaldırmak,</a:t>
            </a:r>
          </a:p>
          <a:p>
            <a:pPr marL="92075" indent="0" algn="just">
              <a:buNone/>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-Sağlıkta harcamaları azaltmak,</a:t>
            </a:r>
          </a:p>
          <a:p>
            <a:pPr marL="92075" indent="0" algn="just">
              <a:buNone/>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-Kaynakların daha etkin kullanımını sağlamaktır.</a:t>
            </a:r>
          </a:p>
          <a:p>
            <a:pPr marL="92075" indent="0" algn="just">
              <a:buNone/>
              <a:tabLst>
                <a:tab pos="0" algn="l"/>
              </a:tabLst>
            </a:pPr>
            <a:endParaRPr lang="tr-T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a:xfrm>
            <a:off x="623392" y="787782"/>
            <a:ext cx="779767" cy="365125"/>
          </a:xfrm>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92788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ABD'de sağlık hizmetleri özel sektör tarafından yerine getirilmektedir.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parası olanın satın alabildiği bir hizmet durumundadır.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Hastaneler ve sağlık çalışanları rekabet koşulları altında yoğun baskı ve stres yaşamaktadır.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Hastaneler karlarını artırmak için çalışanların ücretlerini düşük tutmakta, düşük verimliliğe sahip personel kolaylıkla işten çıkarılabilmektedir.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Amerikan sağlık sisteminin sorunlarından birisi de sağlık harcamalarının yüksekliğidir.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Harcadığı parayla kıyaslandığında diğer Batılı ülkelerden sağlık düzeyi göstergeleri daha düşüktür.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85000" lnSpcReduction="10000"/>
          </a:bodyPr>
          <a:lstStyle/>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İngiltere’de toplumun neredeyse tamamını kapsayan ücretsiz sağlık yardımlarını içeren ve bu konuda birçok ülkeye örnek olan Ulusal Sağlık Servisi (</a:t>
            </a: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National</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Health</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Service NHS) uygulaması bulunmaktadır.</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İngiltere'de nüfusun neredeyse tamamının (%97) kamu sağlık güvencesine kavuşturulduğu görülmektedir. </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İngiltere'de ayrım gözetilmeksizin tüm topluma yönelik olması bakımından ideal sosyal güvenlik düşüncesine uygun düşmektedir. </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İngiltere'de temel sağlık hizmeti NHS tarafından verilmektedir. Özel sigortalar sadece tamamlayıcı bir rol üstlenmektedir. </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İngiltere’de sağlık hizmetleri birinci basamak, ikinci basamak, üçüncü basamak olmak üzere toplam üç basamaklı sevk zinciri içinde sunulmaktadır. </a:t>
            </a:r>
          </a:p>
          <a:p>
            <a:pPr marL="800100" lvl="1" indent="-457200"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Hastaların ücret ödemeden sağlık hizmetlerinden yararlanabilmeleri için bu sevk zincirine uygun hareket etmeleri gerekmektedir.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540" indent="0" algn="just">
              <a:buClr>
                <a:srgbClr val="B31166"/>
              </a:buClr>
              <a:buNone/>
            </a:pPr>
            <a:r>
              <a:rPr lang="tr-TR" sz="3200" dirty="0">
                <a:effectLst/>
                <a:latin typeface="Times New Roman" panose="02020603050405020304" pitchFamily="18" charset="0"/>
                <a:ea typeface="Times New Roman" panose="02020603050405020304" pitchFamily="18" charset="0"/>
              </a:rPr>
              <a:t>Küba'da sağlık sistemi tüm ülkede tek tiptir.</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 3 hiyerarşik yönetim ve hizmet düzeyi vardır: </a:t>
            </a:r>
          </a:p>
          <a:p>
            <a:pPr marL="857790" lvl="1"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1. Merkezde Sağlık Bakanlığı politika ve normları belirler, araştırmaları yürütür, bilgi toplar, dağıtır. </a:t>
            </a:r>
          </a:p>
          <a:p>
            <a:pPr marL="857790" lvl="1"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2. İl düzeyinde sevk ve destek hizmeti sunar. Hastaneler, eğitim kurumları, kan bankaları, kütüphaneler, </a:t>
            </a:r>
          </a:p>
          <a:p>
            <a:pPr marL="857790" lvl="1"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3. Yerel düzey, kır sağlık evlerinde ve hastanelerde ve kent polikliniklerinde birinci basamak hizmet sunar ve doğumevlerini de yönetir. Tıpta ileri teknoloji kullanımını savunan Kübalılar bunun getirebileceği tıpta yabancılaşma tehlikesinin aile hekimliği sistemi ile çözülebileceğini söylemektedirler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7500" lnSpcReduction="20000"/>
          </a:bodyPr>
          <a:lstStyle/>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Japon anayasasına göre devlet, halkın sağlık ve refahını geliştirmekle yükümlüdür.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Sağlık göstergeleri açısından son derece ileri konumda olan Japonya'da koruyucu sağlık hizmetleri ile tedavi edici sağlık hizmetler birbirinden ayrılmıştır.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Tedavi hizmetleri, çoğu özel sektöre ait olan hastane ve kliniklerde verilirken, koruyucu hizmetler doğrudan veya dolaylı olarak devlet tarafından verilir.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Sistemde sevk zinciri yoktur. Kişiler doğrudan uzman ya da pratisyen doktora başvurabilirler.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Japonya sağlık sisteminin en önemli eksikliği "çağdaş sağlık hizmetleri" kavramının temel niteliği olan bu iki hizmetin bir bütün olarak sunulması ilkesinden uzaklaşılmış olmasıdır. </a:t>
            </a:r>
          </a:p>
          <a:p>
            <a:pPr marL="457740" indent="-4572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Japonya'da yaşlanan nüfusun sağlık harcamalarının artması diğer önemli bir sorundur. Ancak tüm nüfusun sigorta kapsamına alınmış olması, sigortalıların devlet tarafından yönetilip denetlenmesi, sigorta kapsamlarının benzer olması ve sigorta kuruluşları ile tedavi hizmetleri sunan özel hastanelerin karsız çalışmaları sistemin olumlu taraflarıdır.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Tree>
    <p:extLst>
      <p:ext uri="{BB962C8B-B14F-4D97-AF65-F5344CB8AC3E}">
        <p14:creationId xmlns:p14="http://schemas.microsoft.com/office/powerpoint/2010/main" val="2088903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Türkiye'de Sağlık Hizmetlerinin Organizasyonu ve Sorunlar</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Sağlık hizmetlerinin organizasyonundaki eksiklik ve aksaklıklar hizmetlerin halka ulaştırılmasında çeşitli sorunlara neden olmaktadır.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Türkiye'de sağlık hizmetlerinin örgütlenmesine ilişkin sorunlarını dört maddede toplamaktadır:</a:t>
            </a:r>
          </a:p>
          <a:p>
            <a:pPr marL="540" indent="0" algn="just">
              <a:buClr>
                <a:srgbClr val="B31166"/>
              </a:buClr>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1.Sistem karmaşası ve hizmetlerde ikilemler: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Sağlıkta birbirinin alternatifi olarak görülen yatay ve dikey örgütlenmeye uygun sağlık programları ülke genelinde hizmet vermeye devam etmektedir. Aynı sağlık hizmetleri, aynı topluma (aynı ailelere), çok çeşitli kurum ve kuruluşa bağlı birimler tarafından verilmektedir. Örneğin, aşılama hizmetleri aynı kişilere sağlık ocağı, ana ve çocuk sağlığı merkezi, hastaneler, kurum hekimlikleri, özel hekimler tarafından verilmektedir. Bu da hizmetlerde ikilemlere, lojistik planlamalarda güçlüklere ve istatistiksel değerlendirmelerde sorunlara neden olmaktadır.</a:t>
            </a:r>
          </a:p>
          <a:p>
            <a:pPr marL="540" indent="0" algn="just">
              <a:buClr>
                <a:srgbClr val="B31166"/>
              </a:buClr>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2.Merkeziyetçilik: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Ülkenin dört bir yanına dağılmış olan binlerce sağlık kuruluşu ve sayıları 300.000'e yakın personel Sağlık Bakanlığı merkez örgütü tarafından Ankara'dan yönetilmeye çalışılmaktadır. Taşra örgütüne devredilen yetkiler sınırlıdır. Bu hantal yapı içinde hizmetlerin yürütülmesi ve geliştirilmesi güçtür.</a:t>
            </a:r>
          </a:p>
          <a:p>
            <a:pPr marL="540" indent="0" algn="just">
              <a:buClr>
                <a:srgbClr val="B31166"/>
              </a:buClr>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337816701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3646</TotalTime>
  <Words>1099</Words>
  <Application>Microsoft Office PowerPoint</Application>
  <PresentationFormat>Geniş ekran</PresentationFormat>
  <Paragraphs>87</Paragraphs>
  <Slides>13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SAĞLIĞIN SOSYAL ORGANİZASYONU</vt:lpstr>
      <vt:lpstr>PowerPoint Sunusu</vt:lpstr>
      <vt:lpstr> </vt:lpstr>
      <vt:lpstr>PowerPoint Sunusu</vt:lpstr>
      <vt:lpstr> </vt:lpstr>
      <vt:lpstr>PowerPoint Sunusu</vt:lpstr>
      <vt:lpstr>PowerPoint Sunusu</vt:lpstr>
      <vt:lpstr>PowerPoint Sunusu</vt:lpstr>
      <vt:lpstr>PowerPoint Sunusu</vt:lpstr>
      <vt:lpstr>PowerPoint Sunusu</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201</cp:revision>
  <dcterms:created xsi:type="dcterms:W3CDTF">2019-12-10T17:31:29Z</dcterms:created>
  <dcterms:modified xsi:type="dcterms:W3CDTF">2021-11-05T18:36:19Z</dcterms:modified>
</cp:coreProperties>
</file>