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1"/>
  </p:notesMasterIdLst>
  <p:sldIdLst>
    <p:sldId id="262" r:id="rId2"/>
    <p:sldId id="265" r:id="rId3"/>
    <p:sldId id="272" r:id="rId4"/>
    <p:sldId id="259" r:id="rId5"/>
    <p:sldId id="260" r:id="rId6"/>
    <p:sldId id="261" r:id="rId7"/>
    <p:sldId id="269" r:id="rId8"/>
    <p:sldId id="275" r:id="rId9"/>
    <p:sldId id="271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A3E"/>
    <a:srgbClr val="00759E"/>
    <a:srgbClr val="C17FC3"/>
    <a:srgbClr val="4DE9F1"/>
    <a:srgbClr val="00CCFF"/>
    <a:srgbClr val="75DBFF"/>
    <a:srgbClr val="0099CC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DC9AA-1F6C-4A08-B503-6520A67F68D7}" type="datetimeFigureOut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3F848-17A0-4781-8FBA-7BC3CBAA457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F3ACD-88E1-46D4-9FDC-6A460A460AF3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124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3F848-17A0-4781-8FBA-7BC3CBAA457E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Dikdörtgen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Dikdörtgen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Dikdörtgen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Dikdörtgen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Dikdörtgen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Yuvarlatılmış Dikdörtgen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Yuvarlatılmış Dikdörtgen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Dikdörtgen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4993199-EF67-455C-A661-37D71D81DB88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BD5CEEB-95A7-46E9-8E5F-541411CF7A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A9304-D847-413F-BD02-829D84E90774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CEEB-95A7-46E9-8E5F-541411CF7A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3A42-CB08-4111-B244-271AA5F72C76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CEEB-95A7-46E9-8E5F-541411CF7A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AA27A-2500-421F-9AE4-DDFD0E6EF994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CEEB-95A7-46E9-8E5F-541411CF7A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35DA-B93C-48CD-A2CB-44D2FCDB3AD7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CEEB-95A7-46E9-8E5F-541411CF7A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84B2C-51B3-4A0A-A643-A9C246FDC72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CEEB-95A7-46E9-8E5F-541411CF7A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2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18B854-2F53-4065-B832-E2CB3E6D9FA9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BD5CEEB-95A7-46E9-8E5F-541411CF7A1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tr-TR" smtClean="0"/>
              <a:t>FDE 101-BCFE</a:t>
            </a:r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766B1CB-4D1B-4914-8DC7-E75740D9FE79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BD5CEEB-95A7-46E9-8E5F-541411CF7A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C2E9-F68D-431C-A985-F7C94C67375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CEEB-95A7-46E9-8E5F-541411CF7A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1D94-BF74-4382-9E97-158401920566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CEEB-95A7-46E9-8E5F-541411CF7A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C4B3-83F0-4C55-A90F-5E11D5DF32C9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CEEB-95A7-46E9-8E5F-541411CF7A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Dikdörtgen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Dikdörtgen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Dikdörtgen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Yuvarlatılmış Dikdörtgen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Yuvarlatılmış Dikdörtgen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Dikdörtgen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Dikdörtgen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Dikdörtgen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Dikdörtgen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Dikdörtgen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7FC76CC-5997-4756-929B-30511C3F4DAA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BD5CEEB-95A7-46E9-8E5F-541411CF7A1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err="1" smtClean="0">
                <a:solidFill>
                  <a:srgbClr val="0000FF"/>
                </a:solidFill>
              </a:rPr>
              <a:t>Vitamins</a:t>
            </a:r>
            <a:endParaRPr lang="tr-TR" sz="4800" b="1" dirty="0">
              <a:solidFill>
                <a:srgbClr val="0000FF"/>
              </a:solidFill>
            </a:endParaRPr>
          </a:p>
        </p:txBody>
      </p:sp>
      <p:sp>
        <p:nvSpPr>
          <p:cNvPr id="8" name="7 İçerik Yer Tutucusu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786346"/>
          </a:xfrm>
        </p:spPr>
        <p:txBody>
          <a:bodyPr>
            <a:normAutofit fontScale="92500"/>
          </a:bodyPr>
          <a:lstStyle/>
          <a:p>
            <a:r>
              <a:rPr lang="tr-TR" sz="2800" dirty="0" err="1" smtClean="0"/>
              <a:t>Vitamins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a </a:t>
            </a:r>
            <a:r>
              <a:rPr lang="tr-TR" sz="2800" dirty="0" err="1" smtClean="0"/>
              <a:t>group</a:t>
            </a:r>
            <a:r>
              <a:rPr lang="tr-TR" sz="2800" dirty="0" smtClean="0"/>
              <a:t> of </a:t>
            </a:r>
            <a:r>
              <a:rPr lang="tr-TR" sz="2800" dirty="0" err="1" smtClean="0"/>
              <a:t>organic</a:t>
            </a:r>
            <a:r>
              <a:rPr lang="tr-TR" sz="2800" dirty="0" smtClean="0"/>
              <a:t> </a:t>
            </a:r>
            <a:r>
              <a:rPr lang="tr-TR" sz="2800" dirty="0" err="1" smtClean="0"/>
              <a:t>nutrients</a:t>
            </a:r>
            <a:endParaRPr lang="tr-TR" dirty="0" smtClean="0"/>
          </a:p>
          <a:p>
            <a:pPr>
              <a:buNone/>
            </a:pPr>
            <a:endParaRPr lang="tr-TR" sz="2800" dirty="0" smtClean="0"/>
          </a:p>
          <a:p>
            <a:r>
              <a:rPr lang="tr-TR" sz="2800" dirty="0" err="1" smtClean="0"/>
              <a:t>They</a:t>
            </a:r>
            <a:r>
              <a:rPr lang="tr-TR" sz="2800" dirty="0" smtClean="0"/>
              <a:t> can not be </a:t>
            </a:r>
            <a:r>
              <a:rPr lang="tr-TR" sz="2800" dirty="0" err="1" smtClean="0"/>
              <a:t>synthesized</a:t>
            </a:r>
            <a:r>
              <a:rPr lang="tr-TR" sz="2800" dirty="0" smtClean="0"/>
              <a:t> in </a:t>
            </a:r>
            <a:r>
              <a:rPr lang="tr-TR" sz="2800" dirty="0" err="1" smtClean="0"/>
              <a:t>sufficient</a:t>
            </a:r>
            <a:r>
              <a:rPr lang="tr-TR" sz="2800" dirty="0" smtClean="0"/>
              <a:t> </a:t>
            </a:r>
            <a:r>
              <a:rPr lang="tr-TR" sz="2800" dirty="0" err="1" smtClean="0"/>
              <a:t>quantities</a:t>
            </a:r>
            <a:r>
              <a:rPr lang="tr-TR" sz="2800" dirty="0" smtClean="0"/>
              <a:t> </a:t>
            </a:r>
            <a:r>
              <a:rPr lang="tr-TR" sz="2800" dirty="0" err="1" smtClean="0"/>
              <a:t>by</a:t>
            </a:r>
            <a:r>
              <a:rPr lang="tr-TR" sz="2800" dirty="0" smtClean="0"/>
              <a:t> </a:t>
            </a:r>
            <a:r>
              <a:rPr lang="tr-TR" sz="2800" dirty="0" err="1" smtClean="0"/>
              <a:t>our</a:t>
            </a:r>
            <a:r>
              <a:rPr lang="tr-TR" sz="2800" dirty="0" smtClean="0"/>
              <a:t> </a:t>
            </a:r>
            <a:r>
              <a:rPr lang="tr-TR" sz="2800" dirty="0" err="1" smtClean="0"/>
              <a:t>bodies</a:t>
            </a:r>
            <a:r>
              <a:rPr lang="tr-TR" sz="2800" dirty="0" smtClean="0"/>
              <a:t>; </a:t>
            </a:r>
            <a:r>
              <a:rPr lang="tr-TR" sz="2800" dirty="0" err="1" smtClean="0"/>
              <a:t>therefore</a:t>
            </a:r>
            <a:r>
              <a:rPr lang="tr-TR" sz="2800" dirty="0" smtClean="0"/>
              <a:t>, </a:t>
            </a:r>
            <a:r>
              <a:rPr lang="tr-TR" sz="2800" dirty="0" err="1" smtClean="0"/>
              <a:t>they</a:t>
            </a:r>
            <a:r>
              <a:rPr lang="tr-TR" sz="2800" dirty="0" smtClean="0"/>
              <a:t> </a:t>
            </a:r>
            <a:r>
              <a:rPr lang="tr-TR" sz="2800" dirty="0" err="1" smtClean="0"/>
              <a:t>must</a:t>
            </a:r>
            <a:r>
              <a:rPr lang="tr-TR" sz="2800" dirty="0" smtClean="0"/>
              <a:t> be </a:t>
            </a:r>
            <a:r>
              <a:rPr lang="tr-TR" sz="2800" dirty="0" err="1" smtClean="0"/>
              <a:t>obtained</a:t>
            </a:r>
            <a:r>
              <a:rPr lang="tr-TR" sz="2800" dirty="0" smtClean="0"/>
              <a:t> </a:t>
            </a:r>
            <a:r>
              <a:rPr lang="tr-TR" sz="2800" dirty="0" err="1" smtClean="0"/>
              <a:t>from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diet</a:t>
            </a:r>
            <a:endParaRPr lang="tr-TR" sz="2800" dirty="0" smtClean="0"/>
          </a:p>
          <a:p>
            <a:pPr>
              <a:buNone/>
            </a:pPr>
            <a:endParaRPr lang="tr-TR" sz="2800" dirty="0" smtClean="0"/>
          </a:p>
          <a:p>
            <a:pPr>
              <a:buNone/>
            </a:pPr>
            <a:r>
              <a:rPr lang="tr-TR" sz="2800" b="1" u="sng" dirty="0" err="1" smtClean="0"/>
              <a:t>The</a:t>
            </a:r>
            <a:r>
              <a:rPr lang="tr-TR" sz="2800" b="1" u="sng" dirty="0" smtClean="0"/>
              <a:t> </a:t>
            </a:r>
            <a:r>
              <a:rPr lang="tr-TR" sz="2800" b="1" u="sng" dirty="0" err="1" smtClean="0"/>
              <a:t>functions</a:t>
            </a:r>
            <a:r>
              <a:rPr lang="tr-TR" sz="2800" b="1" u="sng" dirty="0" smtClean="0"/>
              <a:t> of </a:t>
            </a:r>
            <a:r>
              <a:rPr lang="tr-TR" sz="2800" b="1" u="sng" dirty="0" err="1" smtClean="0"/>
              <a:t>vitamins</a:t>
            </a:r>
            <a:r>
              <a:rPr lang="tr-TR" sz="2800" b="1" u="sng" dirty="0" smtClean="0"/>
              <a:t>;</a:t>
            </a:r>
          </a:p>
          <a:p>
            <a:r>
              <a:rPr lang="tr-TR" sz="2800" dirty="0" err="1" smtClean="0"/>
              <a:t>They</a:t>
            </a:r>
            <a:r>
              <a:rPr lang="tr-TR" sz="2800" dirty="0" smtClean="0"/>
              <a:t> </a:t>
            </a:r>
            <a:r>
              <a:rPr lang="tr-TR" sz="2800" dirty="0" err="1" smtClean="0"/>
              <a:t>prevent</a:t>
            </a:r>
            <a:r>
              <a:rPr lang="tr-TR" sz="2800" dirty="0" smtClean="0"/>
              <a:t>/</a:t>
            </a:r>
            <a:r>
              <a:rPr lang="tr-TR" sz="2800" dirty="0" err="1" smtClean="0"/>
              <a:t>retard</a:t>
            </a:r>
            <a:r>
              <a:rPr lang="tr-TR" sz="2800" dirty="0" smtClean="0"/>
              <a:t> </a:t>
            </a:r>
            <a:r>
              <a:rPr lang="tr-TR" sz="2800" dirty="0" err="1" smtClean="0"/>
              <a:t>oxidative</a:t>
            </a:r>
            <a:r>
              <a:rPr lang="tr-TR" sz="2800" dirty="0" smtClean="0"/>
              <a:t> </a:t>
            </a:r>
            <a:r>
              <a:rPr lang="tr-TR" sz="2800" dirty="0" err="1" smtClean="0"/>
              <a:t>reactions</a:t>
            </a:r>
            <a:r>
              <a:rPr lang="tr-TR" sz="2800" dirty="0" smtClean="0"/>
              <a:t> </a:t>
            </a:r>
            <a:r>
              <a:rPr lang="tr-TR" sz="2800" dirty="0" err="1" smtClean="0"/>
              <a:t>depends</a:t>
            </a:r>
            <a:r>
              <a:rPr lang="tr-TR" sz="2800" dirty="0" smtClean="0"/>
              <a:t> on </a:t>
            </a:r>
            <a:r>
              <a:rPr lang="tr-TR" sz="2800" dirty="0" err="1" smtClean="0"/>
              <a:t>their</a:t>
            </a:r>
            <a:r>
              <a:rPr lang="tr-TR" sz="2800" dirty="0" smtClean="0"/>
              <a:t> </a:t>
            </a:r>
            <a:r>
              <a:rPr lang="tr-TR" sz="2800" dirty="0" err="1" smtClean="0"/>
              <a:t>antioxidant</a:t>
            </a:r>
            <a:r>
              <a:rPr lang="tr-TR" sz="2800" dirty="0" smtClean="0"/>
              <a:t> </a:t>
            </a:r>
            <a:r>
              <a:rPr lang="tr-TR" sz="2800" dirty="0" err="1" smtClean="0"/>
              <a:t>property</a:t>
            </a:r>
            <a:endParaRPr lang="tr-TR" sz="2800" dirty="0" smtClean="0"/>
          </a:p>
          <a:p>
            <a:r>
              <a:rPr lang="tr-TR" sz="2800" dirty="0" err="1" smtClean="0"/>
              <a:t>They</a:t>
            </a:r>
            <a:r>
              <a:rPr lang="tr-TR" sz="2800" dirty="0" smtClean="0"/>
              <a:t> </a:t>
            </a:r>
            <a:r>
              <a:rPr lang="tr-TR" sz="2800" dirty="0" err="1" smtClean="0"/>
              <a:t>play</a:t>
            </a:r>
            <a:r>
              <a:rPr lang="tr-TR" sz="2800" dirty="0" smtClean="0"/>
              <a:t> a role in </a:t>
            </a:r>
            <a:r>
              <a:rPr lang="tr-TR" sz="2800" dirty="0" err="1" smtClean="0"/>
              <a:t>cell</a:t>
            </a:r>
            <a:r>
              <a:rPr lang="tr-TR" sz="2800" dirty="0" smtClean="0"/>
              <a:t> </a:t>
            </a:r>
            <a:r>
              <a:rPr lang="tr-TR" sz="2800" dirty="0" err="1" smtClean="0"/>
              <a:t>signalling</a:t>
            </a:r>
            <a:r>
              <a:rPr lang="tr-TR" sz="2800" dirty="0" smtClean="0"/>
              <a:t>, </a:t>
            </a:r>
            <a:r>
              <a:rPr lang="tr-TR" sz="2800" dirty="0" err="1" smtClean="0"/>
              <a:t>tissue</a:t>
            </a:r>
            <a:r>
              <a:rPr lang="tr-TR" sz="2800" dirty="0" smtClean="0"/>
              <a:t> </a:t>
            </a:r>
            <a:r>
              <a:rPr lang="tr-TR" sz="2800" dirty="0" err="1" smtClean="0"/>
              <a:t>growth</a:t>
            </a:r>
            <a:r>
              <a:rPr lang="tr-TR" sz="2800" dirty="0" smtClean="0"/>
              <a:t> </a:t>
            </a:r>
            <a:r>
              <a:rPr lang="tr-TR" sz="2800" dirty="0" err="1" smtClean="0"/>
              <a:t>etc</a:t>
            </a:r>
            <a:r>
              <a:rPr lang="tr-TR" sz="2800" dirty="0" smtClean="0"/>
              <a:t>…</a:t>
            </a:r>
          </a:p>
          <a:p>
            <a:r>
              <a:rPr lang="tr-TR" sz="2800" dirty="0" err="1" smtClean="0"/>
              <a:t>They</a:t>
            </a:r>
            <a:r>
              <a:rPr lang="tr-TR" sz="2800" dirty="0" smtClean="0"/>
              <a:t> </a:t>
            </a:r>
            <a:r>
              <a:rPr lang="tr-TR" sz="2800" dirty="0" err="1" smtClean="0"/>
              <a:t>present</a:t>
            </a:r>
            <a:r>
              <a:rPr lang="tr-TR" sz="2800" dirty="0" smtClean="0"/>
              <a:t> in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structure</a:t>
            </a:r>
            <a:r>
              <a:rPr lang="tr-TR" sz="2800" dirty="0" smtClean="0"/>
              <a:t> of </a:t>
            </a:r>
            <a:r>
              <a:rPr lang="tr-TR" sz="2800" dirty="0" err="1" smtClean="0"/>
              <a:t>enzyme</a:t>
            </a:r>
            <a:r>
              <a:rPr lang="tr-TR" sz="2800" dirty="0" smtClean="0"/>
              <a:t> </a:t>
            </a:r>
            <a:endParaRPr lang="tr-TR" sz="2800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B82FA-7529-41E0-88A9-9FDA69825314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CEEB-95A7-46E9-8E5F-541411CF7A1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err="1" smtClean="0">
                <a:solidFill>
                  <a:srgbClr val="0000FF"/>
                </a:solidFill>
              </a:rPr>
              <a:t>Minerals</a:t>
            </a:r>
            <a:endParaRPr lang="tr-TR" sz="4800" b="1" dirty="0">
              <a:solidFill>
                <a:srgbClr val="0000FF"/>
              </a:solidFill>
            </a:endParaRPr>
          </a:p>
        </p:txBody>
      </p:sp>
      <p:sp>
        <p:nvSpPr>
          <p:cNvPr id="8" name="7 İçerik Yer Tutucusu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Minerals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crucial</a:t>
            </a:r>
            <a:r>
              <a:rPr lang="tr-TR" dirty="0" smtClean="0"/>
              <a:t> </a:t>
            </a:r>
            <a:r>
              <a:rPr lang="tr-TR" dirty="0" err="1" smtClean="0"/>
              <a:t>inorganic</a:t>
            </a:r>
            <a:r>
              <a:rPr lang="tr-TR" dirty="0" smtClean="0"/>
              <a:t> </a:t>
            </a:r>
            <a:r>
              <a:rPr lang="tr-TR" dirty="0" err="1" smtClean="0"/>
              <a:t>elements</a:t>
            </a:r>
            <a:r>
              <a:rPr lang="tr-TR" dirty="0" smtClean="0"/>
              <a:t>,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required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living</a:t>
            </a:r>
            <a:r>
              <a:rPr lang="tr-TR" dirty="0" smtClean="0"/>
              <a:t> </a:t>
            </a:r>
            <a:r>
              <a:rPr lang="tr-TR" dirty="0" err="1" smtClean="0"/>
              <a:t>organisms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maintain</a:t>
            </a:r>
            <a:r>
              <a:rPr lang="tr-TR" dirty="0" smtClean="0"/>
              <a:t> life </a:t>
            </a:r>
            <a:r>
              <a:rPr lang="tr-TR" dirty="0" err="1" smtClean="0"/>
              <a:t>cycle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Minerals</a:t>
            </a:r>
            <a:r>
              <a:rPr lang="tr-TR" dirty="0" smtClean="0"/>
              <a:t> </a:t>
            </a:r>
            <a:r>
              <a:rPr lang="tr-TR" dirty="0" err="1" smtClean="0"/>
              <a:t>play</a:t>
            </a:r>
            <a:r>
              <a:rPr lang="tr-TR" dirty="0" smtClean="0"/>
              <a:t> an </a:t>
            </a:r>
            <a:r>
              <a:rPr lang="tr-TR" dirty="0" err="1" smtClean="0"/>
              <a:t>important</a:t>
            </a:r>
            <a:r>
              <a:rPr lang="tr-TR" dirty="0" smtClean="0"/>
              <a:t> role </a:t>
            </a:r>
            <a:r>
              <a:rPr lang="tr-TR" b="1" dirty="0" smtClean="0">
                <a:solidFill>
                  <a:srgbClr val="C00000"/>
                </a:solidFill>
              </a:rPr>
              <a:t>in </a:t>
            </a:r>
            <a:r>
              <a:rPr lang="tr-TR" b="1" dirty="0" err="1" smtClean="0">
                <a:solidFill>
                  <a:srgbClr val="C00000"/>
                </a:solidFill>
              </a:rPr>
              <a:t>order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to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support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biochemical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processes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</a:t>
            </a:r>
          </a:p>
          <a:p>
            <a:pPr lvl="2"/>
            <a:r>
              <a:rPr lang="tr-TR" sz="2800" dirty="0" err="1" smtClean="0">
                <a:solidFill>
                  <a:schemeClr val="tx1"/>
                </a:solidFill>
              </a:rPr>
              <a:t>building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err="1" smtClean="0">
                <a:solidFill>
                  <a:schemeClr val="tx1"/>
                </a:solidFill>
              </a:rPr>
              <a:t>bones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err="1" smtClean="0">
                <a:solidFill>
                  <a:schemeClr val="tx1"/>
                </a:solidFill>
              </a:rPr>
              <a:t>and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err="1" smtClean="0">
                <a:solidFill>
                  <a:schemeClr val="tx1"/>
                </a:solidFill>
              </a:rPr>
              <a:t>teeth</a:t>
            </a:r>
            <a:endParaRPr lang="tr-TR" sz="2800" dirty="0" smtClean="0">
              <a:solidFill>
                <a:schemeClr val="tx1"/>
              </a:solidFill>
            </a:endParaRPr>
          </a:p>
          <a:p>
            <a:pPr lvl="2"/>
            <a:r>
              <a:rPr lang="tr-TR" sz="2800" dirty="0" err="1" smtClean="0">
                <a:solidFill>
                  <a:schemeClr val="tx1"/>
                </a:solidFill>
              </a:rPr>
              <a:t>transmitting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err="1" smtClean="0">
                <a:solidFill>
                  <a:schemeClr val="tx1"/>
                </a:solidFill>
              </a:rPr>
              <a:t>nerve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err="1" smtClean="0">
                <a:solidFill>
                  <a:schemeClr val="tx1"/>
                </a:solidFill>
              </a:rPr>
              <a:t>signals</a:t>
            </a:r>
            <a:endParaRPr lang="tr-TR" sz="2800" dirty="0" smtClean="0">
              <a:solidFill>
                <a:schemeClr val="tx1"/>
              </a:solidFill>
            </a:endParaRPr>
          </a:p>
          <a:p>
            <a:pPr lvl="2"/>
            <a:r>
              <a:rPr lang="tr-TR" sz="2800" dirty="0" err="1" smtClean="0">
                <a:solidFill>
                  <a:schemeClr val="tx1"/>
                </a:solidFill>
              </a:rPr>
              <a:t>energy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err="1" smtClean="0">
                <a:solidFill>
                  <a:schemeClr val="tx1"/>
                </a:solidFill>
              </a:rPr>
              <a:t>conversion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err="1" smtClean="0">
                <a:solidFill>
                  <a:schemeClr val="tx1"/>
                </a:solidFill>
              </a:rPr>
              <a:t>from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err="1" smtClean="0">
                <a:solidFill>
                  <a:schemeClr val="tx1"/>
                </a:solidFill>
              </a:rPr>
              <a:t>food</a:t>
            </a:r>
            <a:endParaRPr lang="tr-TR" sz="2800" dirty="0" smtClean="0">
              <a:solidFill>
                <a:schemeClr val="tx1"/>
              </a:solidFill>
            </a:endParaRPr>
          </a:p>
          <a:p>
            <a:pPr lvl="2"/>
            <a:r>
              <a:rPr lang="tr-TR" sz="2800" dirty="0" smtClean="0">
                <a:solidFill>
                  <a:schemeClr val="tx1"/>
                </a:solidFill>
              </a:rPr>
              <a:t>vitamin </a:t>
            </a:r>
            <a:r>
              <a:rPr lang="tr-TR" sz="2800" dirty="0" err="1" smtClean="0">
                <a:solidFill>
                  <a:schemeClr val="tx1"/>
                </a:solidFill>
              </a:rPr>
              <a:t>biosynthesis</a:t>
            </a:r>
            <a:endParaRPr lang="tr-TR" sz="2800" dirty="0" smtClean="0">
              <a:solidFill>
                <a:schemeClr val="tx1"/>
              </a:solidFill>
            </a:endParaRPr>
          </a:p>
          <a:p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73AD4-976D-468A-8E38-725DDF7B4216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CEEB-95A7-46E9-8E5F-541411CF7A13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5048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err="1" smtClean="0">
                <a:solidFill>
                  <a:srgbClr val="3333CC"/>
                </a:solidFill>
              </a:rPr>
              <a:t>Color</a:t>
            </a:r>
            <a:endParaRPr lang="en-US" sz="4800" b="1" dirty="0">
              <a:solidFill>
                <a:srgbClr val="3333CC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28736"/>
            <a:ext cx="8472518" cy="5214974"/>
          </a:xfrm>
        </p:spPr>
        <p:txBody>
          <a:bodyPr>
            <a:noAutofit/>
          </a:bodyPr>
          <a:lstStyle/>
          <a:p>
            <a:r>
              <a:rPr lang="tr-TR" sz="2000" dirty="0" err="1" smtClean="0"/>
              <a:t>Color</a:t>
            </a:r>
            <a:r>
              <a:rPr lang="tr-TR" sz="2000" dirty="0" smtClean="0"/>
              <a:t> </a:t>
            </a:r>
            <a:r>
              <a:rPr lang="tr-TR" sz="2000" dirty="0" err="1" smtClean="0"/>
              <a:t>plays</a:t>
            </a:r>
            <a:r>
              <a:rPr lang="tr-TR" sz="2000" dirty="0" smtClean="0"/>
              <a:t> an </a:t>
            </a:r>
            <a:r>
              <a:rPr lang="tr-TR" sz="2000" dirty="0" err="1" smtClean="0"/>
              <a:t>important</a:t>
            </a:r>
            <a:r>
              <a:rPr lang="tr-TR" sz="2000" dirty="0" smtClean="0"/>
              <a:t> role in </a:t>
            </a:r>
            <a:r>
              <a:rPr lang="tr-TR" sz="2000" dirty="0" err="1" smtClean="0"/>
              <a:t>foods</a:t>
            </a:r>
            <a:r>
              <a:rPr lang="tr-TR" sz="2000" dirty="0" smtClean="0"/>
              <a:t> in </a:t>
            </a:r>
            <a:r>
              <a:rPr lang="tr-TR" sz="2000" dirty="0" err="1" smtClean="0"/>
              <a:t>terms</a:t>
            </a:r>
            <a:r>
              <a:rPr lang="tr-TR" sz="2000" dirty="0" smtClean="0"/>
              <a:t> of </a:t>
            </a:r>
            <a:r>
              <a:rPr lang="tr-TR" sz="2000" dirty="0" err="1" smtClean="0"/>
              <a:t>their</a:t>
            </a:r>
            <a:r>
              <a:rPr lang="tr-TR" sz="2000" dirty="0" smtClean="0"/>
              <a:t> </a:t>
            </a:r>
            <a:r>
              <a:rPr lang="tr-TR" sz="2000" b="1" dirty="0" err="1" smtClean="0">
                <a:solidFill>
                  <a:srgbClr val="C00000"/>
                </a:solidFill>
              </a:rPr>
              <a:t>visual</a:t>
            </a:r>
            <a:r>
              <a:rPr lang="tr-TR" sz="2000" b="1" dirty="0" smtClean="0">
                <a:solidFill>
                  <a:srgbClr val="C00000"/>
                </a:solidFill>
              </a:rPr>
              <a:t> </a:t>
            </a:r>
            <a:r>
              <a:rPr lang="tr-TR" sz="2000" b="1" dirty="0" err="1" smtClean="0">
                <a:solidFill>
                  <a:srgbClr val="C00000"/>
                </a:solidFill>
              </a:rPr>
              <a:t>quality</a:t>
            </a:r>
            <a:r>
              <a:rPr lang="tr-TR" sz="2000" b="1" dirty="0" smtClean="0">
                <a:solidFill>
                  <a:srgbClr val="C00000"/>
                </a:solidFill>
              </a:rPr>
              <a:t> </a:t>
            </a:r>
            <a:r>
              <a:rPr lang="tr-TR" sz="2000" b="1" dirty="0" err="1" smtClean="0">
                <a:solidFill>
                  <a:srgbClr val="C00000"/>
                </a:solidFill>
              </a:rPr>
              <a:t>and</a:t>
            </a:r>
            <a:r>
              <a:rPr lang="tr-TR" sz="2000" b="1" dirty="0" smtClean="0">
                <a:solidFill>
                  <a:srgbClr val="C00000"/>
                </a:solidFill>
              </a:rPr>
              <a:t> </a:t>
            </a:r>
            <a:r>
              <a:rPr lang="tr-TR" sz="2000" b="1" dirty="0" err="1" smtClean="0">
                <a:solidFill>
                  <a:srgbClr val="C00000"/>
                </a:solidFill>
              </a:rPr>
              <a:t>acceptability</a:t>
            </a:r>
            <a:r>
              <a:rPr lang="tr-TR" sz="2000" b="1" dirty="0" smtClean="0">
                <a:solidFill>
                  <a:srgbClr val="C00000"/>
                </a:solidFill>
              </a:rPr>
              <a:t> </a:t>
            </a:r>
            <a:r>
              <a:rPr lang="tr-TR" sz="2000" b="1" dirty="0" err="1" smtClean="0">
                <a:solidFill>
                  <a:srgbClr val="C00000"/>
                </a:solidFill>
              </a:rPr>
              <a:t>by</a:t>
            </a:r>
            <a:r>
              <a:rPr lang="tr-TR" sz="2000" b="1" dirty="0" smtClean="0">
                <a:solidFill>
                  <a:srgbClr val="C00000"/>
                </a:solidFill>
              </a:rPr>
              <a:t> </a:t>
            </a:r>
            <a:r>
              <a:rPr lang="tr-TR" sz="2000" b="1" dirty="0" err="1" smtClean="0">
                <a:solidFill>
                  <a:srgbClr val="C00000"/>
                </a:solidFill>
              </a:rPr>
              <a:t>consumer</a:t>
            </a:r>
            <a:r>
              <a:rPr lang="tr-TR" sz="2000" b="1" dirty="0" smtClean="0">
                <a:solidFill>
                  <a:srgbClr val="C00000"/>
                </a:solidFill>
              </a:rPr>
              <a:t>. </a:t>
            </a:r>
            <a:endParaRPr lang="tr-TR" sz="2000" dirty="0" smtClean="0">
              <a:solidFill>
                <a:srgbClr val="C00000"/>
              </a:solidFill>
            </a:endParaRPr>
          </a:p>
          <a:p>
            <a:endParaRPr lang="tr-TR" sz="2000" dirty="0" smtClean="0"/>
          </a:p>
          <a:p>
            <a:r>
              <a:rPr lang="tr-TR" sz="2000" dirty="0" err="1" smtClean="0"/>
              <a:t>Color</a:t>
            </a:r>
            <a:r>
              <a:rPr lang="tr-TR" sz="2000" dirty="0" smtClean="0"/>
              <a:t> is </a:t>
            </a:r>
            <a:r>
              <a:rPr lang="tr-TR" sz="2000" dirty="0" err="1" smtClean="0"/>
              <a:t>naturally</a:t>
            </a:r>
            <a:r>
              <a:rPr lang="tr-TR" sz="2000" dirty="0" smtClean="0"/>
              <a:t> </a:t>
            </a:r>
            <a:r>
              <a:rPr lang="tr-TR" sz="2000" dirty="0" err="1" smtClean="0"/>
              <a:t>formed</a:t>
            </a:r>
            <a:r>
              <a:rPr lang="tr-TR" sz="2000" dirty="0" smtClean="0"/>
              <a:t> </a:t>
            </a:r>
            <a:r>
              <a:rPr lang="tr-TR" sz="2000" dirty="0" err="1" smtClean="0"/>
              <a:t>with</a:t>
            </a:r>
            <a:r>
              <a:rPr lang="tr-TR" sz="2000" dirty="0" smtClean="0"/>
              <a:t> </a:t>
            </a:r>
            <a:r>
              <a:rPr lang="tr-TR" sz="2000" b="1" dirty="0" err="1" smtClean="0">
                <a:solidFill>
                  <a:srgbClr val="00B050"/>
                </a:solidFill>
              </a:rPr>
              <a:t>the</a:t>
            </a:r>
            <a:r>
              <a:rPr lang="tr-TR" sz="2000" b="1" dirty="0" smtClean="0">
                <a:solidFill>
                  <a:srgbClr val="00B050"/>
                </a:solidFill>
              </a:rPr>
              <a:t> presence of </a:t>
            </a:r>
            <a:r>
              <a:rPr lang="tr-TR" sz="2000" b="1" dirty="0" err="1" smtClean="0">
                <a:solidFill>
                  <a:srgbClr val="00B050"/>
                </a:solidFill>
              </a:rPr>
              <a:t>color</a:t>
            </a:r>
            <a:r>
              <a:rPr lang="tr-TR" sz="2000" b="1" dirty="0" smtClean="0">
                <a:solidFill>
                  <a:srgbClr val="00B050"/>
                </a:solidFill>
              </a:rPr>
              <a:t> </a:t>
            </a:r>
            <a:r>
              <a:rPr lang="tr-TR" sz="2000" b="1" dirty="0" err="1" smtClean="0">
                <a:solidFill>
                  <a:srgbClr val="00B050"/>
                </a:solidFill>
              </a:rPr>
              <a:t>compounds</a:t>
            </a:r>
            <a:r>
              <a:rPr lang="tr-TR" sz="2000" dirty="0" smtClean="0"/>
              <a:t> in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structure</a:t>
            </a:r>
            <a:r>
              <a:rPr lang="tr-TR" sz="2000" dirty="0" smtClean="0"/>
              <a:t> of </a:t>
            </a:r>
            <a:r>
              <a:rPr lang="tr-TR" sz="2000" dirty="0" err="1" smtClean="0"/>
              <a:t>food</a:t>
            </a:r>
            <a:endParaRPr lang="tr-TR" sz="2000" dirty="0" smtClean="0"/>
          </a:p>
          <a:p>
            <a:pPr>
              <a:buNone/>
            </a:pPr>
            <a:endParaRPr lang="tr-TR" sz="2000" dirty="0" smtClean="0"/>
          </a:p>
          <a:p>
            <a:r>
              <a:rPr lang="tr-TR" sz="2000" dirty="0" err="1" smtClean="0"/>
              <a:t>Color</a:t>
            </a:r>
            <a:r>
              <a:rPr lang="tr-TR" sz="2000" dirty="0" smtClean="0"/>
              <a:t> </a:t>
            </a:r>
            <a:r>
              <a:rPr lang="tr-TR" sz="2000" dirty="0" err="1" smtClean="0"/>
              <a:t>may</a:t>
            </a:r>
            <a:r>
              <a:rPr lang="tr-TR" sz="2000" dirty="0" smtClean="0"/>
              <a:t> </a:t>
            </a:r>
            <a:r>
              <a:rPr lang="tr-TR" sz="2000" dirty="0" err="1" smtClean="0"/>
              <a:t>considerably</a:t>
            </a:r>
            <a:r>
              <a:rPr lang="tr-TR" sz="2000" dirty="0" smtClean="0"/>
              <a:t> </a:t>
            </a:r>
            <a:r>
              <a:rPr lang="tr-TR" sz="2000" dirty="0" err="1" smtClean="0"/>
              <a:t>change</a:t>
            </a:r>
            <a:r>
              <a:rPr lang="tr-TR" sz="2000" dirty="0" smtClean="0"/>
              <a:t> </a:t>
            </a:r>
            <a:r>
              <a:rPr lang="tr-TR" sz="2000" b="1" dirty="0" err="1" smtClean="0">
                <a:solidFill>
                  <a:srgbClr val="0000FF"/>
                </a:solidFill>
              </a:rPr>
              <a:t>during</a:t>
            </a:r>
            <a:r>
              <a:rPr lang="tr-TR" sz="2000" b="1" dirty="0" smtClean="0">
                <a:solidFill>
                  <a:srgbClr val="0000FF"/>
                </a:solidFill>
              </a:rPr>
              <a:t> </a:t>
            </a:r>
            <a:r>
              <a:rPr lang="tr-TR" sz="2000" b="1" dirty="0" err="1" smtClean="0">
                <a:solidFill>
                  <a:srgbClr val="0000FF"/>
                </a:solidFill>
              </a:rPr>
              <a:t>processing</a:t>
            </a:r>
            <a:r>
              <a:rPr lang="tr-TR" sz="2000" b="1" dirty="0" smtClean="0">
                <a:solidFill>
                  <a:srgbClr val="0000FF"/>
                </a:solidFill>
              </a:rPr>
              <a:t> </a:t>
            </a:r>
            <a:r>
              <a:rPr lang="tr-TR" sz="2000" dirty="0" smtClean="0"/>
              <a:t>as a </a:t>
            </a:r>
            <a:r>
              <a:rPr lang="tr-TR" sz="2000" dirty="0" err="1" smtClean="0"/>
              <a:t>result</a:t>
            </a:r>
            <a:r>
              <a:rPr lang="tr-TR" sz="2000" dirty="0" smtClean="0"/>
              <a:t> of </a:t>
            </a:r>
            <a:r>
              <a:rPr lang="tr-TR" sz="2000" dirty="0" err="1" smtClean="0"/>
              <a:t>some</a:t>
            </a:r>
            <a:r>
              <a:rPr lang="tr-TR" sz="2000" dirty="0" smtClean="0"/>
              <a:t> </a:t>
            </a:r>
            <a:r>
              <a:rPr lang="tr-TR" sz="2000" dirty="0" err="1" smtClean="0"/>
              <a:t>chemical</a:t>
            </a:r>
            <a:r>
              <a:rPr lang="tr-TR" sz="2000" dirty="0" smtClean="0"/>
              <a:t> </a:t>
            </a:r>
            <a:r>
              <a:rPr lang="tr-TR" sz="2000" dirty="0" err="1" smtClean="0"/>
              <a:t>changes</a:t>
            </a:r>
            <a:endParaRPr lang="tr-TR" sz="2000" dirty="0" smtClean="0"/>
          </a:p>
          <a:p>
            <a:pPr lvl="1"/>
            <a:r>
              <a:rPr lang="tr-TR" sz="2000" b="1" dirty="0" err="1" smtClean="0">
                <a:solidFill>
                  <a:srgbClr val="002060"/>
                </a:solidFill>
              </a:rPr>
              <a:t>Formation</a:t>
            </a:r>
            <a:r>
              <a:rPr lang="tr-TR" sz="2000" b="1" dirty="0" smtClean="0">
                <a:solidFill>
                  <a:srgbClr val="002060"/>
                </a:solidFill>
              </a:rPr>
              <a:t> of </a:t>
            </a:r>
            <a:r>
              <a:rPr lang="tr-TR" sz="2000" b="1" dirty="0" err="1" smtClean="0">
                <a:solidFill>
                  <a:srgbClr val="002060"/>
                </a:solidFill>
              </a:rPr>
              <a:t>brown</a:t>
            </a:r>
            <a:r>
              <a:rPr lang="tr-TR" sz="2000" b="1" dirty="0" smtClean="0">
                <a:solidFill>
                  <a:srgbClr val="002060"/>
                </a:solidFill>
              </a:rPr>
              <a:t>-</a:t>
            </a:r>
            <a:r>
              <a:rPr lang="tr-TR" sz="2000" b="1" dirty="0" err="1" smtClean="0">
                <a:solidFill>
                  <a:srgbClr val="002060"/>
                </a:solidFill>
              </a:rPr>
              <a:t>colored</a:t>
            </a:r>
            <a:r>
              <a:rPr lang="tr-TR" sz="2000" b="1" dirty="0" smtClean="0">
                <a:solidFill>
                  <a:srgbClr val="002060"/>
                </a:solidFill>
              </a:rPr>
              <a:t> </a:t>
            </a:r>
            <a:r>
              <a:rPr lang="tr-TR" sz="2000" b="1" dirty="0" err="1" smtClean="0">
                <a:solidFill>
                  <a:srgbClr val="002060"/>
                </a:solidFill>
              </a:rPr>
              <a:t>compounds</a:t>
            </a:r>
            <a:r>
              <a:rPr lang="tr-TR" sz="2000" b="1" dirty="0" smtClean="0">
                <a:solidFill>
                  <a:srgbClr val="002060"/>
                </a:solidFill>
              </a:rPr>
              <a:t> </a:t>
            </a:r>
            <a:r>
              <a:rPr lang="tr-TR" sz="2000" b="1" dirty="0" err="1" smtClean="0">
                <a:solidFill>
                  <a:srgbClr val="002060"/>
                </a:solidFill>
              </a:rPr>
              <a:t>during</a:t>
            </a:r>
            <a:r>
              <a:rPr lang="tr-TR" sz="2000" b="1" dirty="0" smtClean="0">
                <a:solidFill>
                  <a:srgbClr val="002060"/>
                </a:solidFill>
              </a:rPr>
              <a:t> </a:t>
            </a:r>
            <a:r>
              <a:rPr lang="tr-TR" sz="2000" b="1" dirty="0" err="1" smtClean="0">
                <a:solidFill>
                  <a:srgbClr val="002060"/>
                </a:solidFill>
              </a:rPr>
              <a:t>Maillard</a:t>
            </a:r>
            <a:r>
              <a:rPr lang="tr-TR" sz="2000" b="1" dirty="0" smtClean="0">
                <a:solidFill>
                  <a:srgbClr val="002060"/>
                </a:solidFill>
              </a:rPr>
              <a:t> </a:t>
            </a:r>
            <a:r>
              <a:rPr lang="tr-TR" sz="2000" b="1" dirty="0" err="1" smtClean="0">
                <a:solidFill>
                  <a:srgbClr val="002060"/>
                </a:solidFill>
              </a:rPr>
              <a:t>reaction</a:t>
            </a:r>
            <a:endParaRPr lang="tr-TR" sz="2000" b="1" dirty="0" smtClean="0">
              <a:solidFill>
                <a:srgbClr val="002060"/>
              </a:solidFill>
            </a:endParaRPr>
          </a:p>
          <a:p>
            <a:pPr lvl="1"/>
            <a:r>
              <a:rPr lang="tr-TR" sz="2000" b="1" dirty="0" err="1" smtClean="0">
                <a:solidFill>
                  <a:srgbClr val="002060"/>
                </a:solidFill>
              </a:rPr>
              <a:t>Conversion</a:t>
            </a:r>
            <a:r>
              <a:rPr lang="tr-TR" sz="2000" b="1" dirty="0" smtClean="0">
                <a:solidFill>
                  <a:srgbClr val="002060"/>
                </a:solidFill>
              </a:rPr>
              <a:t> of </a:t>
            </a:r>
            <a:r>
              <a:rPr lang="tr-TR" sz="2000" b="1" dirty="0" err="1" smtClean="0">
                <a:solidFill>
                  <a:srgbClr val="002060"/>
                </a:solidFill>
              </a:rPr>
              <a:t>chlorophyll</a:t>
            </a:r>
            <a:r>
              <a:rPr lang="tr-TR" sz="2000" b="1" dirty="0" smtClean="0">
                <a:solidFill>
                  <a:srgbClr val="002060"/>
                </a:solidFill>
              </a:rPr>
              <a:t> (</a:t>
            </a:r>
            <a:r>
              <a:rPr lang="tr-TR" sz="2000" b="1" dirty="0" err="1" smtClean="0">
                <a:solidFill>
                  <a:srgbClr val="002060"/>
                </a:solidFill>
              </a:rPr>
              <a:t>bright</a:t>
            </a:r>
            <a:r>
              <a:rPr lang="tr-TR" sz="2000" b="1" dirty="0" smtClean="0">
                <a:solidFill>
                  <a:srgbClr val="002060"/>
                </a:solidFill>
              </a:rPr>
              <a:t> </a:t>
            </a:r>
            <a:r>
              <a:rPr lang="tr-TR" sz="2000" b="1" dirty="0" err="1" smtClean="0">
                <a:solidFill>
                  <a:srgbClr val="002060"/>
                </a:solidFill>
              </a:rPr>
              <a:t>green</a:t>
            </a:r>
            <a:r>
              <a:rPr lang="tr-TR" sz="2000" b="1" dirty="0" smtClean="0">
                <a:solidFill>
                  <a:srgbClr val="002060"/>
                </a:solidFill>
              </a:rPr>
              <a:t>) </a:t>
            </a:r>
            <a:r>
              <a:rPr lang="tr-TR" sz="2000" b="1" dirty="0" err="1" smtClean="0">
                <a:solidFill>
                  <a:srgbClr val="002060"/>
                </a:solidFill>
              </a:rPr>
              <a:t>to</a:t>
            </a:r>
            <a:r>
              <a:rPr lang="tr-TR" sz="2000" b="1" dirty="0" smtClean="0">
                <a:solidFill>
                  <a:srgbClr val="002060"/>
                </a:solidFill>
              </a:rPr>
              <a:t> </a:t>
            </a:r>
            <a:r>
              <a:rPr lang="tr-TR" sz="2000" b="1" dirty="0" err="1" smtClean="0">
                <a:solidFill>
                  <a:srgbClr val="002060"/>
                </a:solidFill>
              </a:rPr>
              <a:t>pheophytin</a:t>
            </a:r>
            <a:r>
              <a:rPr lang="tr-TR" sz="2000" b="1" dirty="0" smtClean="0">
                <a:solidFill>
                  <a:srgbClr val="002060"/>
                </a:solidFill>
              </a:rPr>
              <a:t> (</a:t>
            </a:r>
            <a:r>
              <a:rPr lang="tr-TR" sz="2000" b="1" dirty="0" err="1" smtClean="0">
                <a:solidFill>
                  <a:srgbClr val="002060"/>
                </a:solidFill>
              </a:rPr>
              <a:t>olive</a:t>
            </a:r>
            <a:r>
              <a:rPr lang="tr-TR" sz="2000" b="1" dirty="0" smtClean="0">
                <a:solidFill>
                  <a:srgbClr val="002060"/>
                </a:solidFill>
              </a:rPr>
              <a:t> </a:t>
            </a:r>
            <a:r>
              <a:rPr lang="tr-TR" sz="2000" b="1" dirty="0" err="1" smtClean="0">
                <a:solidFill>
                  <a:srgbClr val="002060"/>
                </a:solidFill>
              </a:rPr>
              <a:t>green</a:t>
            </a:r>
            <a:r>
              <a:rPr lang="tr-TR" sz="2000" b="1" dirty="0" smtClean="0">
                <a:solidFill>
                  <a:srgbClr val="002060"/>
                </a:solidFill>
              </a:rPr>
              <a:t>) </a:t>
            </a:r>
            <a:r>
              <a:rPr lang="tr-TR" sz="2000" b="1" dirty="0" err="1" smtClean="0">
                <a:solidFill>
                  <a:srgbClr val="002060"/>
                </a:solidFill>
              </a:rPr>
              <a:t>during</a:t>
            </a:r>
            <a:r>
              <a:rPr lang="tr-TR" sz="2000" b="1" dirty="0" smtClean="0">
                <a:solidFill>
                  <a:srgbClr val="002060"/>
                </a:solidFill>
              </a:rPr>
              <a:t> </a:t>
            </a:r>
            <a:r>
              <a:rPr lang="tr-TR" sz="2000" b="1" dirty="0" err="1" smtClean="0">
                <a:solidFill>
                  <a:srgbClr val="002060"/>
                </a:solidFill>
              </a:rPr>
              <a:t>boiling</a:t>
            </a:r>
            <a:r>
              <a:rPr lang="tr-TR" sz="2000" b="1" dirty="0" smtClean="0">
                <a:solidFill>
                  <a:srgbClr val="002060"/>
                </a:solidFill>
              </a:rPr>
              <a:t> </a:t>
            </a:r>
            <a:r>
              <a:rPr lang="tr-TR" sz="2000" b="1" dirty="0" err="1" smtClean="0">
                <a:solidFill>
                  <a:srgbClr val="002060"/>
                </a:solidFill>
              </a:rPr>
              <a:t>or</a:t>
            </a:r>
            <a:r>
              <a:rPr lang="tr-TR" sz="2000" b="1" dirty="0" smtClean="0">
                <a:solidFill>
                  <a:srgbClr val="002060"/>
                </a:solidFill>
              </a:rPr>
              <a:t> </a:t>
            </a:r>
            <a:r>
              <a:rPr lang="tr-TR" sz="2000" b="1" dirty="0" err="1" smtClean="0">
                <a:solidFill>
                  <a:srgbClr val="002060"/>
                </a:solidFill>
              </a:rPr>
              <a:t>cooking</a:t>
            </a:r>
            <a:r>
              <a:rPr lang="tr-TR" sz="2000" b="1" dirty="0" smtClean="0">
                <a:solidFill>
                  <a:srgbClr val="002060"/>
                </a:solidFill>
              </a:rPr>
              <a:t> of </a:t>
            </a:r>
            <a:r>
              <a:rPr lang="tr-TR" sz="2000" b="1" dirty="0" err="1" smtClean="0">
                <a:solidFill>
                  <a:srgbClr val="002060"/>
                </a:solidFill>
              </a:rPr>
              <a:t>green</a:t>
            </a:r>
            <a:r>
              <a:rPr lang="tr-TR" sz="2000" b="1" dirty="0" smtClean="0">
                <a:solidFill>
                  <a:srgbClr val="002060"/>
                </a:solidFill>
              </a:rPr>
              <a:t> </a:t>
            </a:r>
            <a:r>
              <a:rPr lang="tr-TR" sz="2000" b="1" dirty="0" err="1" smtClean="0">
                <a:solidFill>
                  <a:srgbClr val="002060"/>
                </a:solidFill>
              </a:rPr>
              <a:t>vegetables</a:t>
            </a:r>
            <a:r>
              <a:rPr lang="tr-TR" sz="2000" b="1" dirty="0" smtClean="0">
                <a:solidFill>
                  <a:srgbClr val="002060"/>
                </a:solidFill>
              </a:rPr>
              <a:t>. </a:t>
            </a:r>
          </a:p>
          <a:p>
            <a:pPr lvl="1">
              <a:buNone/>
            </a:pPr>
            <a:endParaRPr lang="tr-TR" sz="2000" b="1" dirty="0" smtClean="0">
              <a:solidFill>
                <a:srgbClr val="002060"/>
              </a:solidFill>
            </a:endParaRPr>
          </a:p>
          <a:p>
            <a:r>
              <a:rPr lang="tr-TR" sz="2000" dirty="0" err="1" smtClean="0"/>
              <a:t>Color</a:t>
            </a:r>
            <a:r>
              <a:rPr lang="tr-TR" sz="2000" dirty="0" smtClean="0"/>
              <a:t> is </a:t>
            </a:r>
            <a:r>
              <a:rPr lang="tr-TR" sz="2000" dirty="0" err="1" smtClean="0"/>
              <a:t>supported</a:t>
            </a:r>
            <a:r>
              <a:rPr lang="tr-TR" sz="2000" dirty="0" smtClean="0"/>
              <a:t> </a:t>
            </a:r>
            <a:r>
              <a:rPr lang="tr-TR" sz="2000" dirty="0" err="1" smtClean="0"/>
              <a:t>by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b="1" dirty="0" err="1" smtClean="0"/>
              <a:t>addition</a:t>
            </a:r>
            <a:r>
              <a:rPr lang="tr-TR" sz="2000" b="1" dirty="0" smtClean="0"/>
              <a:t> of </a:t>
            </a:r>
            <a:r>
              <a:rPr lang="tr-TR" sz="2000" b="1" dirty="0" err="1" smtClean="0"/>
              <a:t>natural</a:t>
            </a:r>
            <a:r>
              <a:rPr lang="tr-TR" sz="2000" b="1" dirty="0" smtClean="0"/>
              <a:t>/</a:t>
            </a:r>
            <a:r>
              <a:rPr lang="tr-TR" sz="2000" b="1" dirty="0" err="1" smtClean="0"/>
              <a:t>synthetic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colorants</a:t>
            </a:r>
            <a:r>
              <a:rPr lang="tr-TR" sz="2000" b="1" dirty="0" smtClean="0"/>
              <a:t> </a:t>
            </a:r>
          </a:p>
          <a:p>
            <a:pPr lvl="1"/>
            <a:endParaRPr lang="tr-TR" sz="2000" b="1" dirty="0" smtClean="0">
              <a:solidFill>
                <a:srgbClr val="00206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1BE02-DD78-48AD-A0F2-5967FDF85B8B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8" name="5 Altbilgi Yer Tutucusu"/>
          <p:cNvSpPr txBox="1">
            <a:spLocks/>
          </p:cNvSpPr>
          <p:nvPr/>
        </p:nvSpPr>
        <p:spPr>
          <a:xfrm>
            <a:off x="6143636" y="6400824"/>
            <a:ext cx="1683086" cy="45720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FDE 101-BCFE</a:t>
            </a:r>
            <a:endParaRPr kumimoji="0" lang="tr-TR" sz="1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3 Veri Yer Tutucusu"/>
          <p:cNvSpPr txBox="1">
            <a:spLocks/>
          </p:cNvSpPr>
          <p:nvPr/>
        </p:nvSpPr>
        <p:spPr>
          <a:xfrm>
            <a:off x="7857433" y="6400824"/>
            <a:ext cx="1215161" cy="45720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02.10.2018</a:t>
            </a:r>
            <a:endParaRPr kumimoji="0" lang="tr-TR" sz="1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861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714356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err="1" smtClean="0">
                <a:solidFill>
                  <a:srgbClr val="0000FF"/>
                </a:solidFill>
              </a:rPr>
              <a:t>Chlorophylls</a:t>
            </a:r>
            <a:endParaRPr lang="tr-TR" sz="4800" b="1" dirty="0">
              <a:solidFill>
                <a:srgbClr val="0000FF"/>
              </a:solidFill>
            </a:endParaRPr>
          </a:p>
        </p:txBody>
      </p:sp>
      <p:sp>
        <p:nvSpPr>
          <p:cNvPr id="8" name="7 İçerik Yer Tutucusu"/>
          <p:cNvSpPr>
            <a:spLocks noGrp="1"/>
          </p:cNvSpPr>
          <p:nvPr>
            <p:ph idx="1"/>
          </p:nvPr>
        </p:nvSpPr>
        <p:spPr>
          <a:xfrm>
            <a:off x="500034" y="2000272"/>
            <a:ext cx="8358246" cy="4572000"/>
          </a:xfrm>
        </p:spPr>
        <p:txBody>
          <a:bodyPr>
            <a:normAutofit/>
          </a:bodyPr>
          <a:lstStyle/>
          <a:p>
            <a:r>
              <a:rPr lang="tr-TR" dirty="0" err="1" smtClean="0"/>
              <a:t>Chlorophylls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green</a:t>
            </a:r>
            <a:r>
              <a:rPr lang="tr-TR" dirty="0" smtClean="0"/>
              <a:t> </a:t>
            </a:r>
            <a:r>
              <a:rPr lang="tr-TR" dirty="0" err="1" smtClean="0"/>
              <a:t>pigments</a:t>
            </a:r>
            <a:r>
              <a:rPr lang="tr-TR" dirty="0" smtClean="0"/>
              <a:t> </a:t>
            </a:r>
            <a:r>
              <a:rPr lang="tr-TR" dirty="0" err="1" smtClean="0"/>
              <a:t>present</a:t>
            </a:r>
            <a:r>
              <a:rPr lang="tr-TR" dirty="0" smtClean="0"/>
              <a:t> in </a:t>
            </a:r>
            <a:r>
              <a:rPr lang="tr-TR" dirty="0" err="1" smtClean="0"/>
              <a:t>leafy</a:t>
            </a:r>
            <a:r>
              <a:rPr lang="tr-TR" dirty="0" smtClean="0"/>
              <a:t> </a:t>
            </a:r>
            <a:r>
              <a:rPr lang="tr-TR" dirty="0" err="1" smtClean="0"/>
              <a:t>vegetables</a:t>
            </a:r>
            <a:r>
              <a:rPr lang="tr-TR" dirty="0" smtClean="0"/>
              <a:t>, </a:t>
            </a:r>
            <a:r>
              <a:rPr lang="tr-TR" dirty="0" err="1" smtClean="0"/>
              <a:t>fruit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algae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unstable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heat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insoluble</a:t>
            </a:r>
            <a:r>
              <a:rPr lang="tr-TR" dirty="0" smtClean="0"/>
              <a:t> in </a:t>
            </a:r>
            <a:r>
              <a:rPr lang="tr-TR" dirty="0" err="1" smtClean="0"/>
              <a:t>water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sz="2800" b="1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CCD9F-BFE7-48AB-9EB1-6A3A2E9F7D0A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CEEB-95A7-46E9-8E5F-541411CF7A13}" type="slidenum">
              <a:rPr lang="tr-TR" smtClean="0"/>
              <a:pPr/>
              <a:t>4</a:t>
            </a:fld>
            <a:endParaRPr lang="tr-TR"/>
          </a:p>
        </p:txBody>
      </p:sp>
      <p:pic>
        <p:nvPicPr>
          <p:cNvPr id="13314" name="Picture 2" descr="Ä°lgili resim"/>
          <p:cNvPicPr>
            <a:picLocks noChangeAspect="1" noChangeArrowheads="1"/>
          </p:cNvPicPr>
          <p:nvPr/>
        </p:nvPicPr>
        <p:blipFill>
          <a:blip r:embed="rId2"/>
          <a:srcRect t="14591" b="6198"/>
          <a:stretch>
            <a:fillRect/>
          </a:stretch>
        </p:blipFill>
        <p:spPr bwMode="auto">
          <a:xfrm>
            <a:off x="4199770" y="4000504"/>
            <a:ext cx="4872824" cy="2571768"/>
          </a:xfrm>
          <a:prstGeom prst="rect">
            <a:avLst/>
          </a:prstGeom>
          <a:noFill/>
        </p:spPr>
      </p:pic>
      <p:sp>
        <p:nvSpPr>
          <p:cNvPr id="13316" name="AutoShape 4" descr="green fruits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318" name="AutoShape 6" descr="green fruits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320" name="AutoShape 8" descr="Ä°lgili resi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322" name="AutoShape 10" descr="Ä°lgili resi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324" name="AutoShape 12" descr="Ä°lgili resi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326" name="AutoShape 14" descr="Ä°lgili resi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328" name="AutoShape 16" descr="green fruits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3330" name="Picture 18" descr="green fruits ile ilgili gÃ¶rsel sonuc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143380"/>
            <a:ext cx="3581003" cy="20143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tomato ile ilgili gÃ¶rsel sonuc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2430844"/>
            <a:ext cx="2571768" cy="2571768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4768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err="1" smtClean="0">
                <a:solidFill>
                  <a:srgbClr val="0000FF"/>
                </a:solidFill>
              </a:rPr>
              <a:t>Carotenoids</a:t>
            </a:r>
            <a:endParaRPr lang="tr-TR" sz="4800" b="1" dirty="0">
              <a:solidFill>
                <a:srgbClr val="0000FF"/>
              </a:solidFill>
            </a:endParaRPr>
          </a:p>
        </p:txBody>
      </p:sp>
      <p:sp>
        <p:nvSpPr>
          <p:cNvPr id="8" name="7 İçerik Yer Tutucusu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325112"/>
          </a:xfrm>
        </p:spPr>
        <p:txBody>
          <a:bodyPr/>
          <a:lstStyle/>
          <a:p>
            <a:r>
              <a:rPr lang="tr-TR" sz="2800" dirty="0" err="1" smtClean="0"/>
              <a:t>Carotenoid</a:t>
            </a:r>
            <a:r>
              <a:rPr lang="tr-TR" sz="2800" dirty="0" smtClean="0"/>
              <a:t> </a:t>
            </a:r>
            <a:r>
              <a:rPr lang="tr-TR" sz="2800" dirty="0" err="1" smtClean="0"/>
              <a:t>pigments</a:t>
            </a:r>
            <a:r>
              <a:rPr lang="tr-TR" sz="2800" dirty="0" smtClean="0"/>
              <a:t> </a:t>
            </a:r>
            <a:r>
              <a:rPr lang="tr-TR" sz="2800" dirty="0" err="1" smtClean="0"/>
              <a:t>give</a:t>
            </a:r>
            <a:r>
              <a:rPr lang="tr-TR" sz="2800" dirty="0" smtClean="0"/>
              <a:t> </a:t>
            </a:r>
            <a:r>
              <a:rPr lang="tr-TR" sz="2800" dirty="0" err="1" smtClean="0"/>
              <a:t>yellow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orange</a:t>
            </a:r>
            <a:r>
              <a:rPr lang="tr-TR" sz="2800" dirty="0" smtClean="0"/>
              <a:t> </a:t>
            </a:r>
            <a:r>
              <a:rPr lang="tr-TR" sz="2800" dirty="0" err="1" smtClean="0"/>
              <a:t>colors</a:t>
            </a:r>
            <a:r>
              <a:rPr lang="tr-TR" sz="2800" dirty="0" smtClean="0"/>
              <a:t> in </a:t>
            </a:r>
            <a:r>
              <a:rPr lang="tr-TR" sz="2800" dirty="0" err="1" smtClean="0"/>
              <a:t>fruit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vegetables</a:t>
            </a:r>
            <a:endParaRPr lang="tr-TR" sz="2800" dirty="0" smtClean="0"/>
          </a:p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CEEB-95A7-46E9-8E5F-541411CF7A13}" type="slidenum">
              <a:rPr lang="tr-TR" smtClean="0"/>
              <a:pPr/>
              <a:t>5</a:t>
            </a:fld>
            <a:endParaRPr lang="tr-TR"/>
          </a:p>
        </p:txBody>
      </p:sp>
      <p:pic>
        <p:nvPicPr>
          <p:cNvPr id="12290" name="Picture 2" descr="Ä°lgili resim"/>
          <p:cNvPicPr>
            <a:picLocks noChangeAspect="1" noChangeArrowheads="1"/>
          </p:cNvPicPr>
          <p:nvPr/>
        </p:nvPicPr>
        <p:blipFill>
          <a:blip r:embed="rId4"/>
          <a:srcRect t="21978" b="20879"/>
          <a:stretch>
            <a:fillRect/>
          </a:stretch>
        </p:blipFill>
        <p:spPr bwMode="auto">
          <a:xfrm>
            <a:off x="401120" y="3071810"/>
            <a:ext cx="2884996" cy="2143140"/>
          </a:xfrm>
          <a:prstGeom prst="rect">
            <a:avLst/>
          </a:prstGeom>
          <a:noFill/>
        </p:spPr>
      </p:pic>
      <p:pic>
        <p:nvPicPr>
          <p:cNvPr id="12294" name="Picture 6" descr="Ä°lgili resim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36884" y="3214686"/>
            <a:ext cx="2935710" cy="1942876"/>
          </a:xfrm>
          <a:prstGeom prst="rect">
            <a:avLst/>
          </a:prstGeom>
          <a:noFill/>
        </p:spPr>
      </p:pic>
      <p:sp>
        <p:nvSpPr>
          <p:cNvPr id="10" name="9 Metin kutusu"/>
          <p:cNvSpPr txBox="1"/>
          <p:nvPr/>
        </p:nvSpPr>
        <p:spPr>
          <a:xfrm>
            <a:off x="642910" y="5000636"/>
            <a:ext cx="26432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latin typeface="Georgia"/>
              </a:rPr>
              <a:t>Β</a:t>
            </a:r>
            <a:r>
              <a:rPr lang="tr-TR" sz="2400" b="1" dirty="0" smtClean="0">
                <a:latin typeface="Georgia"/>
              </a:rPr>
              <a:t>-</a:t>
            </a:r>
            <a:r>
              <a:rPr lang="tr-TR" sz="2400" b="1" dirty="0" err="1" smtClean="0">
                <a:latin typeface="Georgia"/>
              </a:rPr>
              <a:t>carotene</a:t>
            </a:r>
            <a:r>
              <a:rPr lang="tr-TR" sz="2400" b="1" dirty="0" smtClean="0">
                <a:latin typeface="Georgia"/>
              </a:rPr>
              <a:t> is </a:t>
            </a:r>
            <a:r>
              <a:rPr lang="tr-TR" sz="2400" b="1" dirty="0" err="1" smtClean="0">
                <a:latin typeface="Georgia"/>
              </a:rPr>
              <a:t>responsible</a:t>
            </a:r>
            <a:r>
              <a:rPr lang="tr-TR" sz="2400" b="1" dirty="0" smtClean="0">
                <a:latin typeface="Georgia"/>
              </a:rPr>
              <a:t> </a:t>
            </a:r>
            <a:r>
              <a:rPr lang="tr-TR" sz="2400" b="1" dirty="0" err="1" smtClean="0">
                <a:latin typeface="Georgia"/>
              </a:rPr>
              <a:t>for</a:t>
            </a:r>
            <a:r>
              <a:rPr lang="tr-TR" sz="2400" b="1" dirty="0" smtClean="0">
                <a:latin typeface="Georgia"/>
              </a:rPr>
              <a:t> </a:t>
            </a:r>
            <a:r>
              <a:rPr lang="tr-TR" sz="2400" b="1" dirty="0" err="1" smtClean="0">
                <a:latin typeface="Georgia"/>
              </a:rPr>
              <a:t>the</a:t>
            </a:r>
            <a:r>
              <a:rPr lang="tr-TR" sz="2400" b="1" dirty="0" smtClean="0">
                <a:latin typeface="Georgia"/>
              </a:rPr>
              <a:t> </a:t>
            </a:r>
            <a:r>
              <a:rPr lang="tr-TR" sz="2400" b="1" dirty="0" err="1" smtClean="0">
                <a:latin typeface="Georgia"/>
              </a:rPr>
              <a:t>orange</a:t>
            </a:r>
            <a:r>
              <a:rPr lang="tr-TR" sz="2400" b="1" dirty="0" smtClean="0">
                <a:latin typeface="Georgia"/>
              </a:rPr>
              <a:t> </a:t>
            </a:r>
            <a:r>
              <a:rPr lang="tr-TR" sz="2400" b="1" dirty="0" err="1" smtClean="0">
                <a:latin typeface="Georgia"/>
              </a:rPr>
              <a:t>color</a:t>
            </a:r>
            <a:r>
              <a:rPr lang="tr-TR" sz="2400" b="1" dirty="0" smtClean="0">
                <a:latin typeface="Georgia"/>
              </a:rPr>
              <a:t> in </a:t>
            </a:r>
            <a:r>
              <a:rPr lang="tr-TR" sz="2400" b="1" dirty="0" err="1" smtClean="0">
                <a:latin typeface="Georgia"/>
              </a:rPr>
              <a:t>carrot</a:t>
            </a:r>
            <a:endParaRPr lang="tr-TR" sz="2400" b="1" dirty="0"/>
          </a:p>
        </p:txBody>
      </p:sp>
      <p:sp>
        <p:nvSpPr>
          <p:cNvPr id="11" name="10 Metin kutusu"/>
          <p:cNvSpPr txBox="1"/>
          <p:nvPr/>
        </p:nvSpPr>
        <p:spPr>
          <a:xfrm>
            <a:off x="6500794" y="5000636"/>
            <a:ext cx="26432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>
                <a:latin typeface="Georgia"/>
              </a:rPr>
              <a:t>Astaxanthin</a:t>
            </a:r>
            <a:r>
              <a:rPr lang="tr-TR" sz="2400" b="1" dirty="0" smtClean="0">
                <a:latin typeface="Georgia"/>
              </a:rPr>
              <a:t> is </a:t>
            </a:r>
            <a:r>
              <a:rPr lang="tr-TR" sz="2400" b="1" dirty="0" err="1" smtClean="0">
                <a:latin typeface="Georgia"/>
              </a:rPr>
              <a:t>responsible</a:t>
            </a:r>
            <a:r>
              <a:rPr lang="tr-TR" sz="2400" b="1" dirty="0" smtClean="0">
                <a:latin typeface="Georgia"/>
              </a:rPr>
              <a:t> </a:t>
            </a:r>
            <a:r>
              <a:rPr lang="tr-TR" sz="2400" b="1" dirty="0" err="1" smtClean="0">
                <a:latin typeface="Georgia"/>
              </a:rPr>
              <a:t>for</a:t>
            </a:r>
            <a:r>
              <a:rPr lang="tr-TR" sz="2400" b="1" dirty="0" smtClean="0">
                <a:latin typeface="Georgia"/>
              </a:rPr>
              <a:t> </a:t>
            </a:r>
            <a:r>
              <a:rPr lang="tr-TR" sz="2400" b="1" dirty="0" err="1" smtClean="0">
                <a:latin typeface="Georgia"/>
              </a:rPr>
              <a:t>the</a:t>
            </a:r>
            <a:r>
              <a:rPr lang="tr-TR" sz="2400" b="1" dirty="0" smtClean="0">
                <a:latin typeface="Georgia"/>
              </a:rPr>
              <a:t> </a:t>
            </a:r>
            <a:r>
              <a:rPr lang="tr-TR" sz="2400" b="1" dirty="0" err="1" smtClean="0">
                <a:latin typeface="Georgia"/>
              </a:rPr>
              <a:t>pink</a:t>
            </a:r>
            <a:r>
              <a:rPr lang="tr-TR" sz="2400" b="1" dirty="0" smtClean="0">
                <a:latin typeface="Georgia"/>
              </a:rPr>
              <a:t> </a:t>
            </a:r>
            <a:r>
              <a:rPr lang="tr-TR" sz="2400" b="1" dirty="0" err="1" smtClean="0">
                <a:latin typeface="Georgia"/>
              </a:rPr>
              <a:t>color</a:t>
            </a:r>
            <a:r>
              <a:rPr lang="tr-TR" sz="2400" b="1" dirty="0" smtClean="0">
                <a:latin typeface="Georgia"/>
              </a:rPr>
              <a:t> in </a:t>
            </a:r>
            <a:r>
              <a:rPr lang="tr-TR" sz="2400" b="1" dirty="0" err="1" smtClean="0">
                <a:latin typeface="Georgia"/>
              </a:rPr>
              <a:t>salmon</a:t>
            </a:r>
            <a:endParaRPr lang="tr-TR" sz="2400" b="1" dirty="0"/>
          </a:p>
        </p:txBody>
      </p:sp>
      <p:sp>
        <p:nvSpPr>
          <p:cNvPr id="12" name="11 Metin kutusu"/>
          <p:cNvSpPr txBox="1"/>
          <p:nvPr/>
        </p:nvSpPr>
        <p:spPr>
          <a:xfrm>
            <a:off x="3428992" y="4716860"/>
            <a:ext cx="26432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>
                <a:latin typeface="Georgia"/>
              </a:rPr>
              <a:t>Lycopene</a:t>
            </a:r>
            <a:r>
              <a:rPr lang="tr-TR" sz="2400" b="1" dirty="0" smtClean="0">
                <a:latin typeface="Georgia"/>
              </a:rPr>
              <a:t> is </a:t>
            </a:r>
            <a:r>
              <a:rPr lang="tr-TR" sz="2400" b="1" dirty="0" err="1" smtClean="0">
                <a:latin typeface="Georgia"/>
              </a:rPr>
              <a:t>responsible</a:t>
            </a:r>
            <a:r>
              <a:rPr lang="tr-TR" sz="2400" b="1" dirty="0" smtClean="0">
                <a:latin typeface="Georgia"/>
              </a:rPr>
              <a:t> </a:t>
            </a:r>
            <a:r>
              <a:rPr lang="tr-TR" sz="2400" b="1" dirty="0" err="1" smtClean="0">
                <a:latin typeface="Georgia"/>
              </a:rPr>
              <a:t>for</a:t>
            </a:r>
            <a:r>
              <a:rPr lang="tr-TR" sz="2400" b="1" dirty="0" smtClean="0">
                <a:latin typeface="Georgia"/>
              </a:rPr>
              <a:t> </a:t>
            </a:r>
            <a:r>
              <a:rPr lang="tr-TR" sz="2400" b="1" dirty="0" err="1" smtClean="0">
                <a:latin typeface="Georgia"/>
              </a:rPr>
              <a:t>the</a:t>
            </a:r>
            <a:r>
              <a:rPr lang="tr-TR" sz="2400" b="1" dirty="0" smtClean="0">
                <a:latin typeface="Georgia"/>
              </a:rPr>
              <a:t> </a:t>
            </a:r>
            <a:r>
              <a:rPr lang="tr-TR" sz="2400" b="1" dirty="0" err="1" smtClean="0">
                <a:latin typeface="Georgia"/>
              </a:rPr>
              <a:t>red</a:t>
            </a:r>
            <a:r>
              <a:rPr lang="tr-TR" sz="2400" b="1" dirty="0" smtClean="0">
                <a:latin typeface="Georgia"/>
              </a:rPr>
              <a:t> </a:t>
            </a:r>
            <a:r>
              <a:rPr lang="tr-TR" sz="2400" b="1" dirty="0" err="1" smtClean="0">
                <a:latin typeface="Georgia"/>
              </a:rPr>
              <a:t>color</a:t>
            </a:r>
            <a:r>
              <a:rPr lang="tr-TR" sz="2400" b="1" dirty="0" smtClean="0">
                <a:latin typeface="Georgia"/>
              </a:rPr>
              <a:t> in </a:t>
            </a:r>
            <a:r>
              <a:rPr lang="tr-TR" sz="2400" b="1" dirty="0" err="1" smtClean="0">
                <a:latin typeface="Georgia"/>
              </a:rPr>
              <a:t>tomato</a:t>
            </a:r>
            <a:endParaRPr lang="tr-TR" sz="2400" b="1" dirty="0"/>
          </a:p>
        </p:txBody>
      </p:sp>
      <p:sp>
        <p:nvSpPr>
          <p:cNvPr id="13" name="1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F2696-3553-4837-A9EC-B0037ABE9A6F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err="1" smtClean="0">
                <a:solidFill>
                  <a:srgbClr val="0000FF"/>
                </a:solidFill>
              </a:rPr>
              <a:t>Anthocyanins</a:t>
            </a:r>
            <a:endParaRPr lang="tr-TR" sz="4800" b="1" dirty="0">
              <a:solidFill>
                <a:srgbClr val="0000FF"/>
              </a:solidFill>
            </a:endParaRPr>
          </a:p>
        </p:txBody>
      </p:sp>
      <p:sp>
        <p:nvSpPr>
          <p:cNvPr id="8" name="7 İçerik Yer Tutucusu"/>
          <p:cNvSpPr>
            <a:spLocks noGrp="1"/>
          </p:cNvSpPr>
          <p:nvPr>
            <p:ph idx="1"/>
          </p:nvPr>
        </p:nvSpPr>
        <p:spPr>
          <a:xfrm>
            <a:off x="457200" y="1604218"/>
            <a:ext cx="8229600" cy="4325112"/>
          </a:xfrm>
        </p:spPr>
        <p:txBody>
          <a:bodyPr>
            <a:normAutofit/>
          </a:bodyPr>
          <a:lstStyle/>
          <a:p>
            <a:r>
              <a:rPr lang="tr-TR" sz="2400" dirty="0" err="1" smtClean="0"/>
              <a:t>Anthocyanins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phenolic</a:t>
            </a:r>
            <a:r>
              <a:rPr lang="tr-TR" sz="2400" dirty="0" smtClean="0"/>
              <a:t> </a:t>
            </a:r>
            <a:r>
              <a:rPr lang="tr-TR" sz="2400" dirty="0" err="1" smtClean="0"/>
              <a:t>compounds</a:t>
            </a:r>
            <a:r>
              <a:rPr lang="tr-TR" sz="2400" dirty="0" smtClean="0"/>
              <a:t>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present</a:t>
            </a:r>
            <a:r>
              <a:rPr lang="tr-TR" sz="2400" dirty="0" smtClean="0"/>
              <a:t> in </a:t>
            </a:r>
            <a:r>
              <a:rPr lang="tr-TR" sz="2400" dirty="0" err="1" smtClean="0"/>
              <a:t>fruit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vegetables</a:t>
            </a:r>
            <a:endParaRPr lang="tr-TR" sz="2400" dirty="0" smtClean="0"/>
          </a:p>
          <a:p>
            <a:pPr>
              <a:buNone/>
            </a:pPr>
            <a:endParaRPr lang="tr-TR" sz="2400" dirty="0" smtClean="0"/>
          </a:p>
          <a:p>
            <a:r>
              <a:rPr lang="tr-TR" sz="2400" dirty="0" err="1" smtClean="0"/>
              <a:t>They</a:t>
            </a:r>
            <a:r>
              <a:rPr lang="tr-TR" sz="2400" dirty="0" smtClean="0"/>
              <a:t> </a:t>
            </a:r>
            <a:r>
              <a:rPr lang="tr-TR" sz="2400" dirty="0" err="1" smtClean="0"/>
              <a:t>give</a:t>
            </a:r>
            <a:r>
              <a:rPr lang="tr-TR" sz="2400" dirty="0" smtClean="0"/>
              <a:t> </a:t>
            </a:r>
            <a:r>
              <a:rPr lang="tr-TR" sz="2400" b="1" dirty="0" err="1" smtClean="0"/>
              <a:t>red</a:t>
            </a:r>
            <a:r>
              <a:rPr lang="tr-TR" sz="2400" b="1" dirty="0" smtClean="0"/>
              <a:t>, </a:t>
            </a:r>
            <a:r>
              <a:rPr lang="tr-TR" sz="2400" b="1" dirty="0" err="1" smtClean="0"/>
              <a:t>violet</a:t>
            </a:r>
            <a:r>
              <a:rPr lang="tr-TR" sz="2400" b="1" dirty="0" smtClean="0"/>
              <a:t>, </a:t>
            </a:r>
            <a:r>
              <a:rPr lang="tr-TR" sz="2400" b="1" dirty="0" err="1" smtClean="0"/>
              <a:t>and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blue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colors</a:t>
            </a:r>
            <a:endParaRPr lang="tr-TR" sz="2400" b="1" dirty="0" smtClean="0"/>
          </a:p>
          <a:p>
            <a:pPr>
              <a:buNone/>
            </a:pPr>
            <a:r>
              <a:rPr lang="tr-TR" sz="2400" b="1" dirty="0" smtClean="0"/>
              <a:t> </a:t>
            </a:r>
          </a:p>
          <a:p>
            <a:r>
              <a:rPr lang="tr-TR" sz="2400" dirty="0" err="1" smtClean="0"/>
              <a:t>Berries</a:t>
            </a:r>
            <a:r>
              <a:rPr lang="tr-TR" sz="2400" dirty="0" smtClean="0"/>
              <a:t>, </a:t>
            </a:r>
            <a:r>
              <a:rPr lang="tr-TR" sz="2400" dirty="0" err="1" smtClean="0"/>
              <a:t>blackcurrants</a:t>
            </a:r>
            <a:r>
              <a:rPr lang="tr-TR" sz="2400" dirty="0" smtClean="0"/>
              <a:t>, </a:t>
            </a:r>
            <a:r>
              <a:rPr lang="tr-TR" sz="2400" dirty="0" err="1" smtClean="0"/>
              <a:t>grapes</a:t>
            </a:r>
            <a:r>
              <a:rPr lang="tr-TR" sz="2400" dirty="0" smtClean="0"/>
              <a:t>, </a:t>
            </a:r>
            <a:r>
              <a:rPr lang="tr-TR" sz="2400" dirty="0" err="1" smtClean="0"/>
              <a:t>cherries</a:t>
            </a:r>
            <a:r>
              <a:rPr lang="tr-TR" sz="2400" dirty="0" smtClean="0"/>
              <a:t>, </a:t>
            </a:r>
            <a:r>
              <a:rPr lang="tr-TR" sz="2400" dirty="0" err="1" smtClean="0"/>
              <a:t>eggplants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rich</a:t>
            </a:r>
            <a:r>
              <a:rPr lang="tr-TR" sz="2400" dirty="0" smtClean="0"/>
              <a:t> in </a:t>
            </a:r>
            <a:r>
              <a:rPr lang="tr-TR" sz="2400" dirty="0" err="1" smtClean="0"/>
              <a:t>anthocyanins</a:t>
            </a:r>
            <a:r>
              <a:rPr lang="tr-TR" sz="2400" dirty="0" smtClean="0"/>
              <a:t> 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3883-BA34-4843-B256-477D2C120287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CEEB-95A7-46E9-8E5F-541411CF7A13}" type="slidenum">
              <a:rPr lang="tr-TR" smtClean="0"/>
              <a:pPr/>
              <a:t>6</a:t>
            </a:fld>
            <a:endParaRPr lang="tr-TR"/>
          </a:p>
        </p:txBody>
      </p:sp>
      <p:pic>
        <p:nvPicPr>
          <p:cNvPr id="11266" name="Picture 2" descr="anthocyanins ile ilgili gÃ¶rsel sonuc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4109078"/>
            <a:ext cx="3857652" cy="2534632"/>
          </a:xfrm>
          <a:prstGeom prst="rect">
            <a:avLst/>
          </a:prstGeom>
          <a:noFill/>
        </p:spPr>
      </p:pic>
      <p:sp>
        <p:nvSpPr>
          <p:cNvPr id="11268" name="AutoShape 4" descr="black currant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1270" name="AutoShape 6" descr="black currant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1272" name="Picture 8" descr="Ä°lgili resi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32771" y="4394830"/>
            <a:ext cx="2724849" cy="19288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1912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err="1" smtClean="0">
                <a:solidFill>
                  <a:srgbClr val="0000FF"/>
                </a:solidFill>
              </a:rPr>
              <a:t>Flavonoids</a:t>
            </a:r>
            <a:endParaRPr lang="tr-TR" sz="4800" b="1" dirty="0">
              <a:solidFill>
                <a:srgbClr val="0000FF"/>
              </a:solidFill>
            </a:endParaRPr>
          </a:p>
        </p:txBody>
      </p:sp>
      <p:sp>
        <p:nvSpPr>
          <p:cNvPr id="8" name="7 İçerik Yer Tutucusu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325112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 smtClean="0"/>
              <a:t>Flavonoids</a:t>
            </a:r>
            <a:r>
              <a:rPr lang="tr-TR" dirty="0" smtClean="0"/>
              <a:t> (</a:t>
            </a:r>
            <a:r>
              <a:rPr lang="tr-TR" dirty="0" err="1" smtClean="0"/>
              <a:t>anthoxanthins</a:t>
            </a:r>
            <a:r>
              <a:rPr lang="tr-TR" dirty="0" smtClean="0"/>
              <a:t>),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glycosides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 </a:t>
            </a:r>
            <a:r>
              <a:rPr lang="tr-TR" dirty="0" err="1" smtClean="0"/>
              <a:t>benzopyrene</a:t>
            </a:r>
            <a:r>
              <a:rPr lang="tr-TR" dirty="0" smtClean="0"/>
              <a:t> </a:t>
            </a:r>
            <a:r>
              <a:rPr lang="tr-TR" dirty="0" err="1" smtClean="0"/>
              <a:t>nucleus</a:t>
            </a:r>
            <a:r>
              <a:rPr lang="tr-TR" dirty="0" smtClean="0"/>
              <a:t>,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low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coloring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power</a:t>
            </a:r>
            <a:r>
              <a:rPr lang="tr-TR" b="1" dirty="0" smtClean="0">
                <a:solidFill>
                  <a:srgbClr val="C00000"/>
                </a:solidFill>
              </a:rPr>
              <a:t>.</a:t>
            </a:r>
          </a:p>
          <a:p>
            <a:endParaRPr lang="tr-TR" dirty="0" smtClean="0"/>
          </a:p>
          <a:p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be </a:t>
            </a:r>
            <a:r>
              <a:rPr lang="tr-TR" dirty="0" err="1" smtClean="0"/>
              <a:t>involved</a:t>
            </a:r>
            <a:r>
              <a:rPr lang="tr-TR" dirty="0" smtClean="0"/>
              <a:t> in </a:t>
            </a:r>
            <a:r>
              <a:rPr lang="tr-TR" b="1" dirty="0" err="1" smtClean="0">
                <a:solidFill>
                  <a:srgbClr val="0000FF"/>
                </a:solidFill>
              </a:rPr>
              <a:t>discolorations</a:t>
            </a:r>
            <a:r>
              <a:rPr lang="tr-TR" dirty="0" smtClean="0"/>
              <a:t>.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dirty="0" smtClean="0"/>
              <a:t>;</a:t>
            </a:r>
          </a:p>
          <a:p>
            <a:pPr lvl="1"/>
            <a:r>
              <a:rPr lang="tr-TR" b="1" dirty="0" err="1" smtClean="0">
                <a:solidFill>
                  <a:srgbClr val="008A3E"/>
                </a:solidFill>
              </a:rPr>
              <a:t>They</a:t>
            </a:r>
            <a:r>
              <a:rPr lang="tr-TR" b="1" dirty="0" smtClean="0">
                <a:solidFill>
                  <a:srgbClr val="008A3E"/>
                </a:solidFill>
              </a:rPr>
              <a:t> can </a:t>
            </a:r>
            <a:r>
              <a:rPr lang="tr-TR" b="1" dirty="0" err="1" smtClean="0">
                <a:solidFill>
                  <a:srgbClr val="008A3E"/>
                </a:solidFill>
              </a:rPr>
              <a:t>impart</a:t>
            </a:r>
            <a:r>
              <a:rPr lang="tr-TR" b="1" dirty="0" smtClean="0">
                <a:solidFill>
                  <a:srgbClr val="008A3E"/>
                </a:solidFill>
              </a:rPr>
              <a:t> </a:t>
            </a:r>
            <a:r>
              <a:rPr lang="tr-TR" b="1" dirty="0" err="1" smtClean="0">
                <a:solidFill>
                  <a:srgbClr val="008A3E"/>
                </a:solidFill>
              </a:rPr>
              <a:t>blue</a:t>
            </a:r>
            <a:r>
              <a:rPr lang="tr-TR" b="1" dirty="0" smtClean="0">
                <a:solidFill>
                  <a:srgbClr val="008A3E"/>
                </a:solidFill>
              </a:rPr>
              <a:t> </a:t>
            </a:r>
            <a:r>
              <a:rPr lang="tr-TR" b="1" dirty="0" err="1" smtClean="0">
                <a:solidFill>
                  <a:srgbClr val="008A3E"/>
                </a:solidFill>
              </a:rPr>
              <a:t>or</a:t>
            </a:r>
            <a:r>
              <a:rPr lang="tr-TR" b="1" dirty="0" smtClean="0">
                <a:solidFill>
                  <a:srgbClr val="008A3E"/>
                </a:solidFill>
              </a:rPr>
              <a:t> </a:t>
            </a:r>
            <a:r>
              <a:rPr lang="tr-TR" b="1" dirty="0" err="1" smtClean="0">
                <a:solidFill>
                  <a:srgbClr val="008A3E"/>
                </a:solidFill>
              </a:rPr>
              <a:t>green</a:t>
            </a:r>
            <a:r>
              <a:rPr lang="tr-TR" b="1" dirty="0" smtClean="0">
                <a:solidFill>
                  <a:srgbClr val="008A3E"/>
                </a:solidFill>
              </a:rPr>
              <a:t> </a:t>
            </a:r>
            <a:r>
              <a:rPr lang="tr-TR" b="1" dirty="0" err="1" smtClean="0">
                <a:solidFill>
                  <a:srgbClr val="008A3E"/>
                </a:solidFill>
              </a:rPr>
              <a:t>colors</a:t>
            </a:r>
            <a:r>
              <a:rPr lang="tr-TR" b="1" dirty="0" smtClean="0">
                <a:solidFill>
                  <a:srgbClr val="008A3E"/>
                </a:solidFill>
              </a:rPr>
              <a:t> </a:t>
            </a:r>
            <a:r>
              <a:rPr lang="tr-TR" b="1" dirty="0" err="1" smtClean="0">
                <a:solidFill>
                  <a:srgbClr val="008A3E"/>
                </a:solidFill>
              </a:rPr>
              <a:t>when</a:t>
            </a:r>
            <a:r>
              <a:rPr lang="tr-TR" b="1" dirty="0" smtClean="0">
                <a:solidFill>
                  <a:srgbClr val="008A3E"/>
                </a:solidFill>
              </a:rPr>
              <a:t> </a:t>
            </a:r>
            <a:r>
              <a:rPr lang="tr-TR" b="1" dirty="0" err="1" smtClean="0">
                <a:solidFill>
                  <a:srgbClr val="008A3E"/>
                </a:solidFill>
              </a:rPr>
              <a:t>combined</a:t>
            </a:r>
            <a:r>
              <a:rPr lang="tr-TR" b="1" dirty="0" smtClean="0">
                <a:solidFill>
                  <a:srgbClr val="008A3E"/>
                </a:solidFill>
              </a:rPr>
              <a:t> </a:t>
            </a:r>
            <a:r>
              <a:rPr lang="tr-TR" b="1" dirty="0" err="1" smtClean="0">
                <a:solidFill>
                  <a:srgbClr val="008A3E"/>
                </a:solidFill>
              </a:rPr>
              <a:t>with</a:t>
            </a:r>
            <a:r>
              <a:rPr lang="tr-TR" b="1" dirty="0" smtClean="0">
                <a:solidFill>
                  <a:srgbClr val="008A3E"/>
                </a:solidFill>
              </a:rPr>
              <a:t> </a:t>
            </a:r>
            <a:r>
              <a:rPr lang="tr-TR" b="1" dirty="0" err="1" smtClean="0">
                <a:solidFill>
                  <a:srgbClr val="008A3E"/>
                </a:solidFill>
              </a:rPr>
              <a:t>iron</a:t>
            </a:r>
            <a:endParaRPr lang="tr-TR" b="1" dirty="0" smtClean="0">
              <a:solidFill>
                <a:srgbClr val="008A3E"/>
              </a:solidFill>
            </a:endParaRPr>
          </a:p>
          <a:p>
            <a:pPr lvl="1">
              <a:buNone/>
            </a:pPr>
            <a:endParaRPr lang="tr-TR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They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are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potential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substrates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for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enzymatic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browning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reactions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and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cause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formation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 of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undesirable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color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compounds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</a:p>
          <a:p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A159-81B4-4F60-82CF-B86B990C210D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CEEB-95A7-46E9-8E5F-541411CF7A13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 err="1" smtClean="0">
                <a:solidFill>
                  <a:srgbClr val="0000FF"/>
                </a:solidFill>
              </a:rPr>
              <a:t>Flavor</a:t>
            </a:r>
            <a:r>
              <a:rPr lang="tr-TR" sz="3600" b="1" dirty="0" smtClean="0">
                <a:solidFill>
                  <a:srgbClr val="0000FF"/>
                </a:solidFill>
              </a:rPr>
              <a:t> </a:t>
            </a:r>
            <a:r>
              <a:rPr lang="tr-TR" sz="3600" b="1" dirty="0" err="1" smtClean="0">
                <a:solidFill>
                  <a:srgbClr val="0000FF"/>
                </a:solidFill>
              </a:rPr>
              <a:t>compounds</a:t>
            </a:r>
            <a:r>
              <a:rPr lang="tr-TR" sz="3600" b="1" dirty="0" smtClean="0">
                <a:solidFill>
                  <a:srgbClr val="0000FF"/>
                </a:solidFill>
              </a:rPr>
              <a:t> </a:t>
            </a:r>
            <a:r>
              <a:rPr lang="tr-TR" sz="3600" b="1" dirty="0" err="1" smtClean="0">
                <a:solidFill>
                  <a:srgbClr val="0000FF"/>
                </a:solidFill>
              </a:rPr>
              <a:t>found</a:t>
            </a:r>
            <a:r>
              <a:rPr lang="tr-TR" sz="3600" b="1" dirty="0" smtClean="0">
                <a:solidFill>
                  <a:srgbClr val="0000FF"/>
                </a:solidFill>
              </a:rPr>
              <a:t> in </a:t>
            </a:r>
            <a:r>
              <a:rPr lang="tr-TR" sz="3600" b="1" dirty="0" err="1" smtClean="0">
                <a:solidFill>
                  <a:srgbClr val="0000FF"/>
                </a:solidFill>
              </a:rPr>
              <a:t>the</a:t>
            </a:r>
            <a:r>
              <a:rPr lang="tr-TR" sz="3600" b="1" dirty="0" smtClean="0">
                <a:solidFill>
                  <a:srgbClr val="0000FF"/>
                </a:solidFill>
              </a:rPr>
              <a:t> </a:t>
            </a:r>
            <a:r>
              <a:rPr lang="tr-TR" sz="3600" b="1" dirty="0" err="1" smtClean="0">
                <a:solidFill>
                  <a:srgbClr val="0000FF"/>
                </a:solidFill>
              </a:rPr>
              <a:t>foods</a:t>
            </a:r>
            <a:endParaRPr lang="tr-TR" sz="3600" b="1" dirty="0">
              <a:solidFill>
                <a:srgbClr val="0000FF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E6743-20C2-4356-8565-FAB9523E6116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43" name="42 Halka"/>
          <p:cNvSpPr/>
          <p:nvPr/>
        </p:nvSpPr>
        <p:spPr>
          <a:xfrm>
            <a:off x="442387" y="3229348"/>
            <a:ext cx="1534216" cy="1534216"/>
          </a:xfrm>
          <a:prstGeom prst="donut">
            <a:avLst>
              <a:gd name="adj" fmla="val 2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44" name="43 Grup"/>
          <p:cNvGrpSpPr/>
          <p:nvPr/>
        </p:nvGrpSpPr>
        <p:grpSpPr>
          <a:xfrm>
            <a:off x="1477015" y="1484609"/>
            <a:ext cx="919124" cy="1907202"/>
            <a:chOff x="1035616" y="249285"/>
            <a:chExt cx="919124" cy="1907202"/>
          </a:xfrm>
        </p:grpSpPr>
        <p:sp>
          <p:nvSpPr>
            <p:cNvPr id="74" name="73 Dikdörtgen"/>
            <p:cNvSpPr/>
            <p:nvPr/>
          </p:nvSpPr>
          <p:spPr>
            <a:xfrm rot="17700000">
              <a:off x="541577" y="743324"/>
              <a:ext cx="1907202" cy="919124"/>
            </a:xfrm>
            <a:prstGeom prst="rect">
              <a:avLst/>
            </a:prstGeom>
          </p:spPr>
          <p:style>
            <a:lnRef idx="1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5" name="74 Dikdörtgen"/>
            <p:cNvSpPr/>
            <p:nvPr/>
          </p:nvSpPr>
          <p:spPr>
            <a:xfrm rot="17700000">
              <a:off x="541577" y="743324"/>
              <a:ext cx="1907202" cy="9191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0" rIns="0" bIns="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b="1" kern="1200" dirty="0" err="1" smtClean="0"/>
                <a:t>Sulphur</a:t>
              </a:r>
              <a:r>
                <a:rPr lang="tr-TR" sz="2400" b="1" kern="1200" dirty="0" smtClean="0"/>
                <a:t> </a:t>
              </a:r>
              <a:r>
                <a:rPr lang="tr-TR" sz="2400" b="1" kern="1200" dirty="0" err="1" smtClean="0"/>
                <a:t>compounds</a:t>
              </a:r>
              <a:endParaRPr lang="tr-TR" sz="2400" b="1" kern="1200" dirty="0"/>
            </a:p>
          </p:txBody>
        </p:sp>
      </p:grpSp>
      <p:sp>
        <p:nvSpPr>
          <p:cNvPr id="45" name="44 Oval"/>
          <p:cNvSpPr/>
          <p:nvPr/>
        </p:nvSpPr>
        <p:spPr>
          <a:xfrm>
            <a:off x="2092167" y="3598278"/>
            <a:ext cx="796355" cy="796355"/>
          </a:xfrm>
          <a:prstGeom prst="ellipse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46" name="45 Grup"/>
          <p:cNvGrpSpPr/>
          <p:nvPr/>
        </p:nvGrpSpPr>
        <p:grpSpPr>
          <a:xfrm>
            <a:off x="1469022" y="4255757"/>
            <a:ext cx="902620" cy="2156847"/>
            <a:chOff x="1027623" y="3020433"/>
            <a:chExt cx="902620" cy="2156847"/>
          </a:xfrm>
        </p:grpSpPr>
        <p:sp>
          <p:nvSpPr>
            <p:cNvPr id="72" name="71 Dikdörtgen"/>
            <p:cNvSpPr/>
            <p:nvPr/>
          </p:nvSpPr>
          <p:spPr>
            <a:xfrm rot="17700000">
              <a:off x="707593" y="3471356"/>
              <a:ext cx="1649819" cy="795481"/>
            </a:xfrm>
            <a:prstGeom prst="rect">
              <a:avLst/>
            </a:prstGeom>
          </p:spPr>
          <p:style>
            <a:lnRef idx="1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3" name="72 Dikdörtgen"/>
            <p:cNvSpPr/>
            <p:nvPr/>
          </p:nvSpPr>
          <p:spPr>
            <a:xfrm rot="17700000">
              <a:off x="346940" y="3701116"/>
              <a:ext cx="2156847" cy="7954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60960" bIns="0" numCol="1" spcCol="1270" anchor="ctr" anchorCtr="0">
              <a:noAutofit/>
            </a:bodyPr>
            <a:lstStyle/>
            <a:p>
              <a:pPr lvl="0" algn="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b="1" kern="1200" dirty="0" err="1" smtClean="0"/>
                <a:t>Flavonoids</a:t>
              </a:r>
              <a:endParaRPr lang="tr-TR" sz="2400" b="1" kern="1200" dirty="0"/>
            </a:p>
          </p:txBody>
        </p:sp>
      </p:grpSp>
      <p:sp>
        <p:nvSpPr>
          <p:cNvPr id="47" name="46 Dikdörtgen"/>
          <p:cNvSpPr/>
          <p:nvPr/>
        </p:nvSpPr>
        <p:spPr>
          <a:xfrm rot="17700000">
            <a:off x="2181877" y="2490751"/>
            <a:ext cx="1649819" cy="795481"/>
          </a:xfrm>
          <a:prstGeom prst="rect">
            <a:avLst/>
          </a:pr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8" name="47 Oval"/>
          <p:cNvSpPr/>
          <p:nvPr/>
        </p:nvSpPr>
        <p:spPr>
          <a:xfrm>
            <a:off x="3003963" y="3598278"/>
            <a:ext cx="796355" cy="796355"/>
          </a:xfrm>
          <a:prstGeom prst="ellipse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49" name="48 Grup"/>
          <p:cNvGrpSpPr/>
          <p:nvPr/>
        </p:nvGrpSpPr>
        <p:grpSpPr>
          <a:xfrm>
            <a:off x="2409689" y="4262158"/>
            <a:ext cx="873749" cy="2020216"/>
            <a:chOff x="1968290" y="3026834"/>
            <a:chExt cx="873749" cy="2020216"/>
          </a:xfrm>
        </p:grpSpPr>
        <p:sp>
          <p:nvSpPr>
            <p:cNvPr id="70" name="69 Dikdörtgen"/>
            <p:cNvSpPr/>
            <p:nvPr/>
          </p:nvSpPr>
          <p:spPr>
            <a:xfrm rot="17700000">
              <a:off x="1619389" y="3471356"/>
              <a:ext cx="1649819" cy="795481"/>
            </a:xfrm>
            <a:prstGeom prst="rect">
              <a:avLst/>
            </a:prstGeom>
          </p:spPr>
          <p:style>
            <a:lnRef idx="1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1" name="70 Dikdörtgen"/>
            <p:cNvSpPr/>
            <p:nvPr/>
          </p:nvSpPr>
          <p:spPr>
            <a:xfrm rot="17700000">
              <a:off x="1355923" y="3639201"/>
              <a:ext cx="2020216" cy="7954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60960" bIns="0" numCol="1" spcCol="1270" anchor="ctr" anchorCtr="0">
              <a:noAutofit/>
            </a:bodyPr>
            <a:lstStyle/>
            <a:p>
              <a:pPr lvl="0" algn="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b="1" kern="1200" dirty="0" err="1" smtClean="0"/>
                <a:t>Terpenoids</a:t>
              </a:r>
              <a:endParaRPr lang="tr-TR" sz="2400" b="1" kern="1200" dirty="0"/>
            </a:p>
          </p:txBody>
        </p:sp>
      </p:grpSp>
      <p:sp>
        <p:nvSpPr>
          <p:cNvPr id="50" name="49 Dikdörtgen"/>
          <p:cNvSpPr/>
          <p:nvPr/>
        </p:nvSpPr>
        <p:spPr>
          <a:xfrm rot="17700000">
            <a:off x="3093673" y="2490751"/>
            <a:ext cx="1649819" cy="795481"/>
          </a:xfrm>
          <a:prstGeom prst="rect">
            <a:avLst/>
          </a:pr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1" name="50 Halka"/>
          <p:cNvSpPr/>
          <p:nvPr/>
        </p:nvSpPr>
        <p:spPr>
          <a:xfrm>
            <a:off x="3915881" y="3229348"/>
            <a:ext cx="1534216" cy="1534216"/>
          </a:xfrm>
          <a:prstGeom prst="donut">
            <a:avLst>
              <a:gd name="adj" fmla="val 2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2" name="51 Grup"/>
          <p:cNvGrpSpPr/>
          <p:nvPr/>
        </p:nvGrpSpPr>
        <p:grpSpPr>
          <a:xfrm>
            <a:off x="4950509" y="1484609"/>
            <a:ext cx="919124" cy="1907202"/>
            <a:chOff x="4509110" y="249285"/>
            <a:chExt cx="919124" cy="1907202"/>
          </a:xfrm>
        </p:grpSpPr>
        <p:sp>
          <p:nvSpPr>
            <p:cNvPr id="68" name="67 Dikdörtgen"/>
            <p:cNvSpPr/>
            <p:nvPr/>
          </p:nvSpPr>
          <p:spPr>
            <a:xfrm rot="17700000">
              <a:off x="4015071" y="743324"/>
              <a:ext cx="1907202" cy="919124"/>
            </a:xfrm>
            <a:prstGeom prst="rect">
              <a:avLst/>
            </a:prstGeom>
          </p:spPr>
          <p:style>
            <a:lnRef idx="1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9" name="68 Dikdörtgen"/>
            <p:cNvSpPr/>
            <p:nvPr/>
          </p:nvSpPr>
          <p:spPr>
            <a:xfrm rot="17700000">
              <a:off x="4015071" y="743324"/>
              <a:ext cx="1907202" cy="9191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0" rIns="0" bIns="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b="1" kern="1200" dirty="0" err="1" smtClean="0"/>
                <a:t>Carbonyl</a:t>
              </a:r>
              <a:r>
                <a:rPr lang="tr-TR" sz="2400" b="1" kern="1200" dirty="0" smtClean="0"/>
                <a:t> </a:t>
              </a:r>
              <a:r>
                <a:rPr lang="tr-TR" sz="2400" b="1" kern="1200" dirty="0" err="1" smtClean="0"/>
                <a:t>compounds</a:t>
              </a:r>
              <a:endParaRPr lang="tr-TR" sz="2400" b="1" kern="1200" dirty="0"/>
            </a:p>
          </p:txBody>
        </p:sp>
      </p:grpSp>
      <p:sp>
        <p:nvSpPr>
          <p:cNvPr id="53" name="52 Oval"/>
          <p:cNvSpPr/>
          <p:nvPr/>
        </p:nvSpPr>
        <p:spPr>
          <a:xfrm>
            <a:off x="5565660" y="3598278"/>
            <a:ext cx="796355" cy="796355"/>
          </a:xfrm>
          <a:prstGeom prst="ellipse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2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4" name="53 Grup"/>
          <p:cNvGrpSpPr/>
          <p:nvPr/>
        </p:nvGrpSpPr>
        <p:grpSpPr>
          <a:xfrm>
            <a:off x="4924863" y="4251844"/>
            <a:ext cx="920273" cy="2240385"/>
            <a:chOff x="4483464" y="3016520"/>
            <a:chExt cx="920273" cy="2240385"/>
          </a:xfrm>
        </p:grpSpPr>
        <p:sp>
          <p:nvSpPr>
            <p:cNvPr id="66" name="65 Dikdörtgen"/>
            <p:cNvSpPr/>
            <p:nvPr/>
          </p:nvSpPr>
          <p:spPr>
            <a:xfrm rot="17700000">
              <a:off x="4181087" y="3471356"/>
              <a:ext cx="1649819" cy="795481"/>
            </a:xfrm>
            <a:prstGeom prst="rect">
              <a:avLst/>
            </a:prstGeom>
          </p:spPr>
          <p:style>
            <a:lnRef idx="1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7" name="66 Dikdörtgen"/>
            <p:cNvSpPr/>
            <p:nvPr/>
          </p:nvSpPr>
          <p:spPr>
            <a:xfrm rot="17700000">
              <a:off x="3761012" y="3738972"/>
              <a:ext cx="2240385" cy="7954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60960" bIns="0" numCol="1" spcCol="1270" anchor="ctr" anchorCtr="0">
              <a:noAutofit/>
            </a:bodyPr>
            <a:lstStyle/>
            <a:p>
              <a:pPr lvl="0" algn="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b="1" kern="1200" dirty="0" err="1" smtClean="0"/>
                <a:t>Hydroxy</a:t>
              </a:r>
              <a:r>
                <a:rPr lang="tr-TR" sz="2400" b="1" kern="1200" dirty="0" smtClean="0"/>
                <a:t> </a:t>
              </a:r>
              <a:r>
                <a:rPr lang="tr-TR" sz="2400" b="1" kern="1200" dirty="0" err="1" smtClean="0"/>
                <a:t>compounds</a:t>
              </a:r>
              <a:endParaRPr lang="tr-TR" sz="2400" b="1" kern="1200" dirty="0"/>
            </a:p>
          </p:txBody>
        </p:sp>
      </p:grpSp>
      <p:sp>
        <p:nvSpPr>
          <p:cNvPr id="55" name="54 Dikdörtgen"/>
          <p:cNvSpPr/>
          <p:nvPr/>
        </p:nvSpPr>
        <p:spPr>
          <a:xfrm rot="17700000">
            <a:off x="5655371" y="2490751"/>
            <a:ext cx="1649819" cy="795481"/>
          </a:xfrm>
          <a:prstGeom prst="rect">
            <a:avLst/>
          </a:pr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6" name="55 Oval"/>
          <p:cNvSpPr/>
          <p:nvPr/>
        </p:nvSpPr>
        <p:spPr>
          <a:xfrm>
            <a:off x="6477456" y="3598278"/>
            <a:ext cx="796355" cy="796355"/>
          </a:xfrm>
          <a:prstGeom prst="ellipse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7" name="56 Grup"/>
          <p:cNvGrpSpPr/>
          <p:nvPr/>
        </p:nvGrpSpPr>
        <p:grpSpPr>
          <a:xfrm>
            <a:off x="5961451" y="4279511"/>
            <a:ext cx="795481" cy="1649819"/>
            <a:chOff x="5520052" y="3044187"/>
            <a:chExt cx="795481" cy="1649819"/>
          </a:xfrm>
        </p:grpSpPr>
        <p:sp>
          <p:nvSpPr>
            <p:cNvPr id="64" name="63 Dikdörtgen"/>
            <p:cNvSpPr/>
            <p:nvPr/>
          </p:nvSpPr>
          <p:spPr>
            <a:xfrm rot="17700000">
              <a:off x="5092883" y="3471356"/>
              <a:ext cx="1649819" cy="795481"/>
            </a:xfrm>
            <a:prstGeom prst="rect">
              <a:avLst/>
            </a:prstGeom>
          </p:spPr>
          <p:style>
            <a:lnRef idx="1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5" name="64 Dikdörtgen"/>
            <p:cNvSpPr/>
            <p:nvPr/>
          </p:nvSpPr>
          <p:spPr>
            <a:xfrm rot="17700000">
              <a:off x="5092883" y="3471356"/>
              <a:ext cx="1649819" cy="7954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60960" bIns="0" numCol="1" spcCol="1270" anchor="ctr" anchorCtr="0">
              <a:noAutofit/>
            </a:bodyPr>
            <a:lstStyle/>
            <a:p>
              <a:pPr lvl="0" algn="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b="1" kern="1200" dirty="0" err="1" smtClean="0"/>
                <a:t>Acids</a:t>
              </a:r>
              <a:endParaRPr lang="tr-TR" sz="2400" b="1" kern="1200" dirty="0"/>
            </a:p>
          </p:txBody>
        </p:sp>
      </p:grpSp>
      <p:sp>
        <p:nvSpPr>
          <p:cNvPr id="58" name="57 Dikdörtgen"/>
          <p:cNvSpPr/>
          <p:nvPr/>
        </p:nvSpPr>
        <p:spPr>
          <a:xfrm rot="17700000">
            <a:off x="6567167" y="2490751"/>
            <a:ext cx="1649819" cy="795481"/>
          </a:xfrm>
          <a:prstGeom prst="rect">
            <a:avLst/>
          </a:pr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9" name="58 Oval"/>
          <p:cNvSpPr/>
          <p:nvPr/>
        </p:nvSpPr>
        <p:spPr>
          <a:xfrm>
            <a:off x="7389252" y="3598278"/>
            <a:ext cx="796355" cy="796355"/>
          </a:xfrm>
          <a:prstGeom prst="ellipse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60" name="59 Grup"/>
          <p:cNvGrpSpPr/>
          <p:nvPr/>
        </p:nvGrpSpPr>
        <p:grpSpPr>
          <a:xfrm>
            <a:off x="6873247" y="4279511"/>
            <a:ext cx="795481" cy="1649819"/>
            <a:chOff x="6431848" y="3044187"/>
            <a:chExt cx="795481" cy="1649819"/>
          </a:xfrm>
        </p:grpSpPr>
        <p:sp>
          <p:nvSpPr>
            <p:cNvPr id="62" name="61 Dikdörtgen"/>
            <p:cNvSpPr/>
            <p:nvPr/>
          </p:nvSpPr>
          <p:spPr>
            <a:xfrm rot="17700000">
              <a:off x="6004679" y="3471356"/>
              <a:ext cx="1649819" cy="795481"/>
            </a:xfrm>
            <a:prstGeom prst="rect">
              <a:avLst/>
            </a:prstGeom>
          </p:spPr>
          <p:style>
            <a:lnRef idx="1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3" name="62 Dikdörtgen"/>
            <p:cNvSpPr/>
            <p:nvPr/>
          </p:nvSpPr>
          <p:spPr>
            <a:xfrm rot="17700000">
              <a:off x="6004679" y="3471356"/>
              <a:ext cx="1649819" cy="7954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60960" bIns="0" numCol="1" spcCol="1270" anchor="ctr" anchorCtr="0">
              <a:noAutofit/>
            </a:bodyPr>
            <a:lstStyle/>
            <a:p>
              <a:pPr lvl="0" algn="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b="1" kern="1200" dirty="0" err="1" smtClean="0"/>
                <a:t>Esters</a:t>
              </a:r>
              <a:endParaRPr lang="tr-TR" sz="2400" b="1" kern="1200" dirty="0"/>
            </a:p>
          </p:txBody>
        </p:sp>
      </p:grpSp>
      <p:sp>
        <p:nvSpPr>
          <p:cNvPr id="61" name="60 Dikdörtgen"/>
          <p:cNvSpPr/>
          <p:nvPr/>
        </p:nvSpPr>
        <p:spPr>
          <a:xfrm rot="17700000">
            <a:off x="7478963" y="2490751"/>
            <a:ext cx="1649819" cy="795481"/>
          </a:xfrm>
          <a:prstGeom prst="rect">
            <a:avLst/>
          </a:pr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err="1" smtClean="0">
                <a:solidFill>
                  <a:srgbClr val="0000FF"/>
                </a:solidFill>
              </a:rPr>
              <a:t>References</a:t>
            </a:r>
            <a:endParaRPr lang="tr-TR" sz="4800" b="1" dirty="0">
              <a:solidFill>
                <a:srgbClr val="0000FF"/>
              </a:solidFill>
            </a:endParaRPr>
          </a:p>
        </p:txBody>
      </p:sp>
      <p:sp>
        <p:nvSpPr>
          <p:cNvPr id="8" name="7 İçerik Yer Tutucusu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tr-TR" altLang="en-US" sz="2000" dirty="0" err="1" smtClean="0"/>
              <a:t>Campbell</a:t>
            </a:r>
            <a:r>
              <a:rPr lang="tr-TR" altLang="en-US" sz="2000" dirty="0" smtClean="0"/>
              <a:t>-</a:t>
            </a:r>
            <a:r>
              <a:rPr lang="tr-TR" altLang="en-US" sz="2000" dirty="0" err="1" smtClean="0"/>
              <a:t>Platt</a:t>
            </a:r>
            <a:r>
              <a:rPr lang="tr-TR" altLang="en-US" sz="2000" dirty="0" smtClean="0"/>
              <a:t>, G. (2009). </a:t>
            </a:r>
            <a:r>
              <a:rPr lang="tr-TR" altLang="en-US" sz="2000" b="1" dirty="0" err="1" smtClean="0"/>
              <a:t>Food</a:t>
            </a:r>
            <a:r>
              <a:rPr lang="tr-TR" altLang="en-US" sz="2000" b="1" dirty="0" smtClean="0"/>
              <a:t> </a:t>
            </a:r>
            <a:r>
              <a:rPr lang="tr-TR" altLang="en-US" sz="2000" b="1" dirty="0" err="1" smtClean="0"/>
              <a:t>Science</a:t>
            </a:r>
            <a:r>
              <a:rPr lang="tr-TR" altLang="en-US" sz="2000" b="1" dirty="0" smtClean="0"/>
              <a:t> </a:t>
            </a:r>
            <a:r>
              <a:rPr lang="tr-TR" altLang="en-US" sz="2000" b="1" dirty="0" err="1" smtClean="0"/>
              <a:t>and</a:t>
            </a:r>
            <a:r>
              <a:rPr lang="tr-TR" altLang="en-US" sz="2000" b="1" dirty="0" smtClean="0"/>
              <a:t> </a:t>
            </a:r>
            <a:r>
              <a:rPr lang="tr-TR" altLang="en-US" sz="2000" b="1" dirty="0" err="1" smtClean="0"/>
              <a:t>Technology</a:t>
            </a:r>
            <a:r>
              <a:rPr lang="tr-TR" altLang="en-US" sz="2000" b="1" dirty="0" smtClean="0"/>
              <a:t>. </a:t>
            </a:r>
            <a:r>
              <a:rPr lang="tr-TR" altLang="en-US" sz="2000" b="1" dirty="0" err="1" smtClean="0"/>
              <a:t>Chapter</a:t>
            </a:r>
            <a:r>
              <a:rPr lang="tr-TR" altLang="en-US" sz="2000" b="1" dirty="0" smtClean="0"/>
              <a:t> 2: </a:t>
            </a:r>
            <a:r>
              <a:rPr lang="tr-TR" altLang="en-US" sz="2000" b="1" dirty="0" err="1" smtClean="0"/>
              <a:t>Food</a:t>
            </a:r>
            <a:r>
              <a:rPr lang="tr-TR" altLang="en-US" sz="2000" b="1" dirty="0" smtClean="0"/>
              <a:t> </a:t>
            </a:r>
            <a:r>
              <a:rPr lang="tr-TR" altLang="en-US" sz="2000" b="1" dirty="0" err="1" smtClean="0"/>
              <a:t>chemistry</a:t>
            </a:r>
            <a:r>
              <a:rPr lang="tr-TR" altLang="en-US" sz="2000" b="1" dirty="0" smtClean="0"/>
              <a:t> </a:t>
            </a:r>
            <a:r>
              <a:rPr lang="tr-TR" altLang="en-US" sz="2000" b="1" dirty="0" err="1" smtClean="0"/>
              <a:t>pages</a:t>
            </a:r>
            <a:r>
              <a:rPr lang="tr-TR" altLang="en-US" sz="2000" b="1" dirty="0" smtClean="0"/>
              <a:t> 24-25.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Blackwell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Publishing</a:t>
            </a:r>
            <a:r>
              <a:rPr lang="tr-TR" altLang="en-US" sz="2000" dirty="0" smtClean="0"/>
              <a:t>. </a:t>
            </a:r>
            <a:r>
              <a:rPr lang="tr-TR" altLang="en-US" sz="2000" b="1" dirty="0" smtClean="0">
                <a:solidFill>
                  <a:srgbClr val="C00000"/>
                </a:solidFill>
              </a:rPr>
              <a:t>(</a:t>
            </a:r>
            <a:r>
              <a:rPr lang="tr-TR" altLang="en-US" sz="2000" b="1" dirty="0" err="1" smtClean="0">
                <a:solidFill>
                  <a:srgbClr val="C00000"/>
                </a:solidFill>
              </a:rPr>
              <a:t>In</a:t>
            </a:r>
            <a:r>
              <a:rPr lang="tr-TR" altLang="en-US" sz="2000" b="1" dirty="0" smtClean="0">
                <a:solidFill>
                  <a:srgbClr val="C00000"/>
                </a:solidFill>
              </a:rPr>
              <a:t> </a:t>
            </a:r>
            <a:r>
              <a:rPr lang="tr-TR" altLang="en-US" sz="2000" b="1" dirty="0" err="1" smtClean="0">
                <a:solidFill>
                  <a:srgbClr val="C00000"/>
                </a:solidFill>
              </a:rPr>
              <a:t>the</a:t>
            </a:r>
            <a:r>
              <a:rPr lang="tr-TR" altLang="en-US" sz="2000" b="1" dirty="0" smtClean="0">
                <a:solidFill>
                  <a:srgbClr val="C00000"/>
                </a:solidFill>
              </a:rPr>
              <a:t> </a:t>
            </a:r>
            <a:r>
              <a:rPr lang="tr-TR" altLang="en-US" sz="2000" b="1" dirty="0" err="1" smtClean="0">
                <a:solidFill>
                  <a:srgbClr val="C00000"/>
                </a:solidFill>
              </a:rPr>
              <a:t>library</a:t>
            </a:r>
            <a:r>
              <a:rPr lang="tr-TR" altLang="en-US" sz="2000" b="1" dirty="0" smtClean="0">
                <a:solidFill>
                  <a:srgbClr val="C00000"/>
                </a:solidFill>
              </a:rPr>
              <a:t> of </a:t>
            </a:r>
            <a:r>
              <a:rPr lang="tr-TR" altLang="en-US" sz="2000" b="1" dirty="0" err="1" smtClean="0">
                <a:solidFill>
                  <a:srgbClr val="C00000"/>
                </a:solidFill>
              </a:rPr>
              <a:t>our</a:t>
            </a:r>
            <a:r>
              <a:rPr lang="tr-TR" altLang="en-US" sz="2000" b="1" dirty="0" smtClean="0">
                <a:solidFill>
                  <a:srgbClr val="C00000"/>
                </a:solidFill>
              </a:rPr>
              <a:t> </a:t>
            </a:r>
            <a:r>
              <a:rPr lang="tr-TR" altLang="en-US" sz="2000" b="1" dirty="0" err="1" smtClean="0">
                <a:solidFill>
                  <a:srgbClr val="C00000"/>
                </a:solidFill>
              </a:rPr>
              <a:t>department</a:t>
            </a:r>
            <a:r>
              <a:rPr lang="tr-TR" altLang="en-US" sz="2000" b="1" dirty="0" smtClean="0">
                <a:solidFill>
                  <a:srgbClr val="C00000"/>
                </a:solidFill>
              </a:rPr>
              <a:t>)</a:t>
            </a:r>
          </a:p>
          <a:p>
            <a:endParaRPr lang="tr-TR" altLang="en-US" sz="2000" dirty="0" smtClean="0"/>
          </a:p>
          <a:p>
            <a:r>
              <a:rPr lang="tr-TR" altLang="en-US" sz="2000" dirty="0" err="1" smtClean="0"/>
              <a:t>deMan</a:t>
            </a:r>
            <a:r>
              <a:rPr lang="tr-TR" altLang="en-US" sz="2000" dirty="0" smtClean="0"/>
              <a:t>, J.M. (1999) </a:t>
            </a:r>
            <a:r>
              <a:rPr lang="tr-TR" altLang="en-US" sz="2000" b="1" dirty="0" err="1" smtClean="0"/>
              <a:t>Principles</a:t>
            </a:r>
            <a:r>
              <a:rPr lang="tr-TR" altLang="en-US" sz="2000" b="1" dirty="0" smtClean="0"/>
              <a:t> of </a:t>
            </a:r>
            <a:r>
              <a:rPr lang="tr-TR" altLang="en-US" sz="2000" b="1" dirty="0" err="1" smtClean="0"/>
              <a:t>food</a:t>
            </a:r>
            <a:r>
              <a:rPr lang="tr-TR" altLang="en-US" sz="2000" b="1" dirty="0" smtClean="0"/>
              <a:t> </a:t>
            </a:r>
            <a:r>
              <a:rPr lang="tr-TR" altLang="en-US" sz="2000" b="1" dirty="0" err="1" smtClean="0"/>
              <a:t>chemistry</a:t>
            </a:r>
            <a:r>
              <a:rPr lang="tr-TR" altLang="en-US" sz="2000" b="1" dirty="0" smtClean="0"/>
              <a:t>. </a:t>
            </a:r>
            <a:r>
              <a:rPr lang="tr-TR" altLang="en-US" sz="2000" dirty="0" smtClean="0"/>
              <a:t>(3rd ed.)</a:t>
            </a:r>
            <a:r>
              <a:rPr lang="tr-TR" altLang="en-US" sz="2000" b="1" dirty="0" smtClean="0"/>
              <a:t> </a:t>
            </a:r>
            <a:r>
              <a:rPr lang="tr-TR" altLang="en-US" sz="2000" b="1" dirty="0" err="1" smtClean="0"/>
              <a:t>Pages</a:t>
            </a:r>
            <a:r>
              <a:rPr lang="tr-TR" altLang="en-US" sz="2000" b="1" dirty="0" smtClean="0"/>
              <a:t> 242-259.</a:t>
            </a:r>
            <a:r>
              <a:rPr lang="tr-TR" altLang="en-US" sz="2000" dirty="0" smtClean="0">
                <a:solidFill>
                  <a:srgbClr val="FFFF00"/>
                </a:solidFill>
              </a:rPr>
              <a:t> </a:t>
            </a:r>
            <a:r>
              <a:rPr lang="tr-TR" altLang="en-US" sz="2000" dirty="0" smtClean="0"/>
              <a:t>An </a:t>
            </a:r>
            <a:r>
              <a:rPr lang="tr-TR" altLang="en-US" sz="2000" dirty="0" err="1" smtClean="0"/>
              <a:t>aspen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publication</a:t>
            </a:r>
            <a:r>
              <a:rPr lang="tr-TR" altLang="en-US" sz="2000" dirty="0" smtClean="0"/>
              <a:t>, Maryland, USA.</a:t>
            </a:r>
          </a:p>
          <a:p>
            <a:endParaRPr lang="tr-TR" altLang="en-US" sz="2000" dirty="0" smtClean="0"/>
          </a:p>
          <a:p>
            <a:r>
              <a:rPr lang="tr-TR" altLang="en-US" sz="2000" dirty="0" err="1" smtClean="0"/>
              <a:t>deMan</a:t>
            </a:r>
            <a:r>
              <a:rPr lang="tr-TR" altLang="en-US" sz="2000" dirty="0" smtClean="0"/>
              <a:t>, J.M. (1999) </a:t>
            </a:r>
            <a:r>
              <a:rPr lang="tr-TR" altLang="en-US" sz="2000" b="1" dirty="0" err="1" smtClean="0"/>
              <a:t>Principles</a:t>
            </a:r>
            <a:r>
              <a:rPr lang="tr-TR" altLang="en-US" sz="2000" b="1" dirty="0" smtClean="0"/>
              <a:t> of </a:t>
            </a:r>
            <a:r>
              <a:rPr lang="tr-TR" altLang="en-US" sz="2000" b="1" dirty="0" err="1" smtClean="0"/>
              <a:t>food</a:t>
            </a:r>
            <a:r>
              <a:rPr lang="tr-TR" altLang="en-US" sz="2000" b="1" dirty="0" smtClean="0"/>
              <a:t> </a:t>
            </a:r>
            <a:r>
              <a:rPr lang="tr-TR" altLang="en-US" sz="2000" b="1" dirty="0" err="1" smtClean="0"/>
              <a:t>chemistry</a:t>
            </a:r>
            <a:r>
              <a:rPr lang="tr-TR" altLang="en-US" sz="2000" b="1" dirty="0" smtClean="0"/>
              <a:t>. </a:t>
            </a:r>
            <a:r>
              <a:rPr lang="tr-TR" altLang="en-US" sz="2000" dirty="0" smtClean="0"/>
              <a:t>(3rd ed.)</a:t>
            </a:r>
            <a:r>
              <a:rPr lang="tr-TR" altLang="en-US" sz="2000" b="1" dirty="0" smtClean="0"/>
              <a:t> </a:t>
            </a:r>
            <a:r>
              <a:rPr lang="tr-TR" altLang="en-US" sz="2000" b="1" dirty="0" err="1" smtClean="0"/>
              <a:t>Pages</a:t>
            </a:r>
            <a:r>
              <a:rPr lang="tr-TR" altLang="en-US" sz="2000" b="1" dirty="0" smtClean="0"/>
              <a:t> 355-387.</a:t>
            </a:r>
            <a:r>
              <a:rPr lang="tr-TR" altLang="en-US" sz="2000" dirty="0" smtClean="0">
                <a:solidFill>
                  <a:srgbClr val="FFFF00"/>
                </a:solidFill>
              </a:rPr>
              <a:t> </a:t>
            </a:r>
            <a:r>
              <a:rPr lang="tr-TR" altLang="en-US" sz="2000" dirty="0" smtClean="0"/>
              <a:t>An </a:t>
            </a:r>
            <a:r>
              <a:rPr lang="tr-TR" altLang="en-US" sz="2000" dirty="0" err="1" smtClean="0"/>
              <a:t>aspen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publication</a:t>
            </a:r>
            <a:r>
              <a:rPr lang="tr-TR" altLang="en-US" sz="2000" dirty="0" smtClean="0"/>
              <a:t>, Maryland, USA.</a:t>
            </a:r>
          </a:p>
          <a:p>
            <a:endParaRPr lang="tr-TR" altLang="en-US" sz="2000" dirty="0" smtClean="0"/>
          </a:p>
          <a:p>
            <a:r>
              <a:rPr lang="tr-TR" altLang="en-US" sz="2000" dirty="0" err="1" smtClean="0"/>
              <a:t>Shakuntala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Manay</a:t>
            </a:r>
            <a:r>
              <a:rPr lang="tr-TR" altLang="en-US" sz="2000" dirty="0" smtClean="0"/>
              <a:t>, N. &amp; </a:t>
            </a:r>
            <a:r>
              <a:rPr lang="tr-TR" altLang="en-US" sz="2000" dirty="0" err="1" smtClean="0"/>
              <a:t>Shadaksharaswamy</a:t>
            </a:r>
            <a:r>
              <a:rPr lang="tr-TR" altLang="en-US" sz="2000" dirty="0" smtClean="0"/>
              <a:t>, M. (2008). </a:t>
            </a:r>
            <a:r>
              <a:rPr lang="tr-TR" altLang="en-US" sz="2000" b="1" dirty="0" err="1" smtClean="0"/>
              <a:t>Foods</a:t>
            </a:r>
            <a:r>
              <a:rPr lang="tr-TR" altLang="en-US" sz="2000" b="1" dirty="0" smtClean="0"/>
              <a:t> </a:t>
            </a:r>
            <a:r>
              <a:rPr lang="tr-TR" altLang="en-US" sz="2000" b="1" dirty="0" err="1" smtClean="0"/>
              <a:t>Facts</a:t>
            </a:r>
            <a:r>
              <a:rPr lang="tr-TR" altLang="en-US" sz="2000" b="1" dirty="0" smtClean="0"/>
              <a:t> </a:t>
            </a:r>
            <a:r>
              <a:rPr lang="tr-TR" altLang="en-US" sz="2000" b="1" dirty="0" err="1" smtClean="0"/>
              <a:t>and</a:t>
            </a:r>
            <a:r>
              <a:rPr lang="tr-TR" altLang="en-US" sz="2000" b="1" dirty="0" smtClean="0"/>
              <a:t> </a:t>
            </a:r>
            <a:r>
              <a:rPr lang="tr-TR" altLang="en-US" sz="2000" b="1" dirty="0" err="1" smtClean="0"/>
              <a:t>Principles</a:t>
            </a:r>
            <a:r>
              <a:rPr lang="tr-TR" altLang="en-US" sz="2000" b="1" dirty="0" smtClean="0"/>
              <a:t>. </a:t>
            </a:r>
            <a:r>
              <a:rPr lang="tr-TR" altLang="en-US" sz="2000" dirty="0" smtClean="0"/>
              <a:t>(3rd ed.) </a:t>
            </a:r>
            <a:r>
              <a:rPr lang="tr-TR" altLang="en-US" sz="2000" b="1" dirty="0" err="1" smtClean="0"/>
              <a:t>Pages</a:t>
            </a:r>
            <a:r>
              <a:rPr lang="tr-TR" altLang="en-US" sz="2000" b="1" dirty="0" smtClean="0"/>
              <a:t> 94-100. </a:t>
            </a:r>
            <a:r>
              <a:rPr lang="tr-TR" altLang="en-US" sz="2000" dirty="0" smtClean="0"/>
              <a:t>New </a:t>
            </a:r>
            <a:r>
              <a:rPr lang="tr-TR" altLang="en-US" sz="2000" dirty="0" err="1" smtClean="0"/>
              <a:t>Age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International</a:t>
            </a:r>
            <a:r>
              <a:rPr lang="tr-TR" altLang="en-US" sz="2000" dirty="0" smtClean="0"/>
              <a:t> Ltd. </a:t>
            </a:r>
            <a:r>
              <a:rPr lang="tr-TR" altLang="en-US" sz="2000" dirty="0" err="1" smtClean="0"/>
              <a:t>Publishers</a:t>
            </a:r>
            <a:r>
              <a:rPr lang="tr-TR" altLang="en-US" sz="2000" dirty="0" smtClean="0"/>
              <a:t>, Delhi, </a:t>
            </a:r>
            <a:r>
              <a:rPr lang="tr-TR" altLang="en-US" sz="2000" dirty="0" err="1" smtClean="0"/>
              <a:t>India</a:t>
            </a:r>
            <a:r>
              <a:rPr lang="tr-TR" altLang="en-US" sz="2000" dirty="0" smtClean="0"/>
              <a:t>. </a:t>
            </a:r>
            <a:r>
              <a:rPr lang="tr-TR" altLang="en-US" sz="2000" b="1" dirty="0" smtClean="0">
                <a:solidFill>
                  <a:srgbClr val="C00000"/>
                </a:solidFill>
              </a:rPr>
              <a:t>(</a:t>
            </a:r>
            <a:r>
              <a:rPr lang="tr-TR" altLang="en-US" sz="2000" b="1" dirty="0" err="1" smtClean="0">
                <a:solidFill>
                  <a:srgbClr val="C00000"/>
                </a:solidFill>
              </a:rPr>
              <a:t>In</a:t>
            </a:r>
            <a:r>
              <a:rPr lang="tr-TR" altLang="en-US" sz="2000" b="1" dirty="0" smtClean="0">
                <a:solidFill>
                  <a:srgbClr val="C00000"/>
                </a:solidFill>
              </a:rPr>
              <a:t> </a:t>
            </a:r>
            <a:r>
              <a:rPr lang="tr-TR" altLang="en-US" sz="2000" b="1" dirty="0" err="1" smtClean="0">
                <a:solidFill>
                  <a:srgbClr val="C00000"/>
                </a:solidFill>
              </a:rPr>
              <a:t>the</a:t>
            </a:r>
            <a:r>
              <a:rPr lang="tr-TR" altLang="en-US" sz="2000" b="1" dirty="0" smtClean="0">
                <a:solidFill>
                  <a:srgbClr val="C00000"/>
                </a:solidFill>
              </a:rPr>
              <a:t> </a:t>
            </a:r>
            <a:r>
              <a:rPr lang="tr-TR" altLang="en-US" sz="2000" b="1" dirty="0" err="1" smtClean="0">
                <a:solidFill>
                  <a:srgbClr val="C00000"/>
                </a:solidFill>
              </a:rPr>
              <a:t>library</a:t>
            </a:r>
            <a:r>
              <a:rPr lang="tr-TR" altLang="en-US" sz="2000" b="1" dirty="0" smtClean="0">
                <a:solidFill>
                  <a:srgbClr val="C00000"/>
                </a:solidFill>
              </a:rPr>
              <a:t> of </a:t>
            </a:r>
            <a:r>
              <a:rPr lang="tr-TR" altLang="en-US" sz="2000" b="1" dirty="0" err="1" smtClean="0">
                <a:solidFill>
                  <a:srgbClr val="C00000"/>
                </a:solidFill>
              </a:rPr>
              <a:t>our</a:t>
            </a:r>
            <a:r>
              <a:rPr lang="tr-TR" altLang="en-US" sz="2000" b="1" dirty="0" smtClean="0">
                <a:solidFill>
                  <a:srgbClr val="C00000"/>
                </a:solidFill>
              </a:rPr>
              <a:t> </a:t>
            </a:r>
            <a:r>
              <a:rPr lang="tr-TR" altLang="en-US" sz="2000" b="1" dirty="0" err="1" smtClean="0">
                <a:solidFill>
                  <a:srgbClr val="C00000"/>
                </a:solidFill>
              </a:rPr>
              <a:t>department</a:t>
            </a:r>
            <a:r>
              <a:rPr lang="tr-TR" altLang="en-US" sz="2000" b="1" dirty="0" smtClean="0">
                <a:solidFill>
                  <a:srgbClr val="C00000"/>
                </a:solidFill>
              </a:rPr>
              <a:t>)</a:t>
            </a:r>
            <a:endParaRPr lang="tr-TR" altLang="en-US" sz="2000" dirty="0" smtClean="0"/>
          </a:p>
          <a:p>
            <a:endParaRPr lang="tr-TR" altLang="en-US" sz="2000" dirty="0" smtClean="0"/>
          </a:p>
          <a:p>
            <a:endParaRPr lang="tr-TR" altLang="en-US" sz="2000" dirty="0" smtClean="0"/>
          </a:p>
          <a:p>
            <a:endParaRPr lang="tr-TR" altLang="en-US" sz="2000" dirty="0" smtClean="0"/>
          </a:p>
          <a:p>
            <a:endParaRPr lang="tr-TR" sz="2000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B67D6-A10E-4781-8D82-2823752C9ABD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CEEB-95A7-46E9-8E5F-541411CF7A13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Şehir Hayatı">
  <a:themeElements>
    <a:clrScheme name="Şehir Hayatı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Şehir Hayatı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309</TotalTime>
  <Words>528</Words>
  <Application>Microsoft Office PowerPoint</Application>
  <PresentationFormat>Ekran Gösterisi (4:3)</PresentationFormat>
  <Paragraphs>95</Paragraphs>
  <Slides>9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Calibri</vt:lpstr>
      <vt:lpstr>Georgia</vt:lpstr>
      <vt:lpstr>Trebuchet MS</vt:lpstr>
      <vt:lpstr>Wingdings 2</vt:lpstr>
      <vt:lpstr>Şehir Hayatı</vt:lpstr>
      <vt:lpstr>Vitamins</vt:lpstr>
      <vt:lpstr>Minerals</vt:lpstr>
      <vt:lpstr>Color</vt:lpstr>
      <vt:lpstr>Chlorophylls</vt:lpstr>
      <vt:lpstr>Carotenoids</vt:lpstr>
      <vt:lpstr>Anthocyanins</vt:lpstr>
      <vt:lpstr>Flavonoids</vt:lpstr>
      <vt:lpstr>Flavor compounds found in the foods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VITAMINS, MINERALS, COLORANTS and FLAVOR COMPOUNDS</dc:title>
  <dc:creator>Eda</dc:creator>
  <cp:lastModifiedBy>Windows Kullanıcısı</cp:lastModifiedBy>
  <cp:revision>40</cp:revision>
  <dcterms:created xsi:type="dcterms:W3CDTF">2018-10-27T18:37:47Z</dcterms:created>
  <dcterms:modified xsi:type="dcterms:W3CDTF">2019-03-28T07:21:36Z</dcterms:modified>
</cp:coreProperties>
</file>