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3" r:id="rId3"/>
    <p:sldId id="261" r:id="rId4"/>
    <p:sldId id="264" r:id="rId5"/>
    <p:sldId id="262"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02" y="4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5F1C55C-8443-4104-A8DD-5991B1E81BD6}" type="datetimeFigureOut">
              <a:rPr lang="tr-TR" smtClean="0"/>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8186599-42D5-4670-8735-913F94D8909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5F1C55C-8443-4104-A8DD-5991B1E81BD6}" type="datetimeFigureOut">
              <a:rPr lang="tr-TR" smtClean="0"/>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8186599-42D5-4670-8735-913F94D8909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5F1C55C-8443-4104-A8DD-5991B1E81BD6}" type="datetimeFigureOut">
              <a:rPr lang="tr-TR" smtClean="0"/>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8186599-42D5-4670-8735-913F94D8909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5F1C55C-8443-4104-A8DD-5991B1E81BD6}" type="datetimeFigureOut">
              <a:rPr lang="tr-TR" smtClean="0"/>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8186599-42D5-4670-8735-913F94D8909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5F1C55C-8443-4104-A8DD-5991B1E81BD6}" type="datetimeFigureOut">
              <a:rPr lang="tr-TR" smtClean="0"/>
              <a:t>22.01.2018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8186599-42D5-4670-8735-913F94D8909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F5F1C55C-8443-4104-A8DD-5991B1E81BD6}" type="datetimeFigureOut">
              <a:rPr lang="tr-TR" smtClean="0"/>
              <a:t>22.01.2018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8186599-42D5-4670-8735-913F94D8909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5F1C55C-8443-4104-A8DD-5991B1E81BD6}" type="datetimeFigureOut">
              <a:rPr lang="tr-TR" smtClean="0"/>
              <a:t>22.01.2018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8186599-42D5-4670-8735-913F94D8909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5F1C55C-8443-4104-A8DD-5991B1E81BD6}" type="datetimeFigureOut">
              <a:rPr lang="tr-TR" smtClean="0"/>
              <a:t>22.01.2018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8186599-42D5-4670-8735-913F94D8909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5F1C55C-8443-4104-A8DD-5991B1E81BD6}" type="datetimeFigureOut">
              <a:rPr lang="tr-TR" smtClean="0"/>
              <a:t>22.01.2018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8186599-42D5-4670-8735-913F94D8909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5F1C55C-8443-4104-A8DD-5991B1E81BD6}" type="datetimeFigureOut">
              <a:rPr lang="tr-TR" smtClean="0"/>
              <a:t>22.01.2018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8186599-42D5-4670-8735-913F94D8909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5F1C55C-8443-4104-A8DD-5991B1E81BD6}" type="datetimeFigureOut">
              <a:rPr lang="tr-TR" smtClean="0"/>
              <a:t>22.01.2018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8186599-42D5-4670-8735-913F94D8909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F1C55C-8443-4104-A8DD-5991B1E81BD6}" type="datetimeFigureOut">
              <a:rPr lang="tr-TR" smtClean="0"/>
              <a:t>22.01.2018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186599-42D5-4670-8735-913F94D8909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179512" y="1340768"/>
            <a:ext cx="8568952" cy="4108817"/>
          </a:xfrm>
          <a:prstGeom prst="rect">
            <a:avLst/>
          </a:prstGeom>
          <a:noFill/>
        </p:spPr>
        <p:txBody>
          <a:bodyPr wrap="square" rtlCol="0">
            <a:spAutoFit/>
          </a:bodyPr>
          <a:lstStyle/>
          <a:p>
            <a:pPr algn="ctr">
              <a:lnSpc>
                <a:spcPct val="150000"/>
              </a:lnSpc>
            </a:pPr>
            <a:r>
              <a:rPr lang="tr-TR" b="1" dirty="0" smtClean="0"/>
              <a:t>KAYNAMA  ve SÜBLİMASYON</a:t>
            </a:r>
          </a:p>
          <a:p>
            <a:pPr algn="just">
              <a:lnSpc>
                <a:spcPct val="150000"/>
              </a:lnSpc>
            </a:pPr>
            <a:r>
              <a:rPr lang="tr-TR" dirty="0" smtClean="0"/>
              <a:t>          Kaynama olayı sıvı moleküllerinin kabarcıklar halinde gaz fazına geçmesidir. Kaynamanın devamlığının sağlanması için devamlı bir ısı akışının olması gerekir. Kaynama sırasında sıcaklık değişmez. Kaynama olayı, sıvının buhar basıncının dış atmosfer basıncına eşit olduğu anda meydana gelir. Yükseklik arttıkça basınç düşecek dolayısıyla kaynama noktası da düşecektir. Kaynama noktası ile buhar basıncı arasında ters orantı vardır. </a:t>
            </a:r>
          </a:p>
          <a:p>
            <a:pPr algn="just">
              <a:lnSpc>
                <a:spcPct val="150000"/>
              </a:lnSpc>
            </a:pPr>
            <a:r>
              <a:rPr lang="tr-TR" dirty="0" smtClean="0"/>
              <a:t>         Bir katının sıvı hale geçmeden direkt olarak gaz haline geçmesine ise </a:t>
            </a:r>
            <a:r>
              <a:rPr lang="tr-TR" dirty="0" err="1" smtClean="0"/>
              <a:t>süblimasyon</a:t>
            </a:r>
            <a:r>
              <a:rPr lang="tr-TR" dirty="0" smtClean="0"/>
              <a:t> denir. Bunun için gerekli olan ısıya süblimleşme ısısı denir.</a:t>
            </a:r>
          </a:p>
          <a:p>
            <a:pPr algn="just">
              <a:lnSpc>
                <a:spcPct val="150000"/>
              </a:lnSpc>
            </a:pPr>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764704"/>
            <a:ext cx="8229600" cy="4525963"/>
          </a:xfrm>
        </p:spPr>
        <p:txBody>
          <a:bodyPr>
            <a:normAutofit fontScale="70000" lnSpcReduction="20000"/>
          </a:bodyPr>
          <a:lstStyle/>
          <a:p>
            <a:pPr marL="0" indent="0" algn="ctr">
              <a:lnSpc>
                <a:spcPct val="150000"/>
              </a:lnSpc>
              <a:buNone/>
            </a:pPr>
            <a:r>
              <a:rPr lang="tr-TR" b="1" dirty="0"/>
              <a:t>ISINMA VE SOĞUMA EĞRİLERİ</a:t>
            </a:r>
          </a:p>
          <a:p>
            <a:pPr algn="ctr">
              <a:lnSpc>
                <a:spcPct val="150000"/>
              </a:lnSpc>
            </a:pPr>
            <a:endParaRPr lang="tr-TR" b="1" dirty="0"/>
          </a:p>
          <a:p>
            <a:pPr marL="0" indent="0" algn="just">
              <a:lnSpc>
                <a:spcPct val="150000"/>
              </a:lnSpc>
              <a:buNone/>
            </a:pPr>
            <a:r>
              <a:rPr lang="tr-TR" b="1" dirty="0"/>
              <a:t>            </a:t>
            </a:r>
            <a:r>
              <a:rPr lang="tr-TR" dirty="0"/>
              <a:t>Bu eğrilerde sıcaklık zamana karşı grafiğe geçirilerek maddenin hal değişimleri gözlenir.  Isınma eğrisinde dışarıdan ısı verilerek bir katının gaz haline geçmesi için gerekli evreler gözlenebilir.  Bu eğrilerden hareketle erime ve kaynama noktaları tespit edilebilir. Soğuma eğrilerinden hareketle sıcaklık azaltılarak bir gazın katı hale geçmesi için gerekli evreler gözlenebilir.</a:t>
            </a:r>
          </a:p>
          <a:p>
            <a:endParaRPr lang="tr-TR" dirty="0"/>
          </a:p>
        </p:txBody>
      </p:sp>
    </p:spTree>
    <p:extLst>
      <p:ext uri="{BB962C8B-B14F-4D97-AF65-F5344CB8AC3E}">
        <p14:creationId xmlns:p14="http://schemas.microsoft.com/office/powerpoint/2010/main" val="40227809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51520" y="2060848"/>
            <a:ext cx="8640960" cy="3000821"/>
          </a:xfrm>
          <a:prstGeom prst="rect">
            <a:avLst/>
          </a:prstGeom>
          <a:noFill/>
        </p:spPr>
        <p:txBody>
          <a:bodyPr wrap="square" rtlCol="0">
            <a:spAutoFit/>
          </a:bodyPr>
          <a:lstStyle/>
          <a:p>
            <a:pPr algn="just">
              <a:lnSpc>
                <a:spcPct val="150000"/>
              </a:lnSpc>
            </a:pPr>
            <a:r>
              <a:rPr lang="tr-TR" dirty="0" smtClean="0"/>
              <a:t>Bu eğrilerden hareketle yoğunlaşma noktası ve donma noktaları hesaplanabilir.  Bazı durumlarda sıcaklık ne kadar düşürülse de sıvının katı hale geçmediği görülür. Bu durumdaki hale aşırı soğumuş hal denir. Bu düzensiz hali önlemek için ya çözeltinin içerisine bir aşı billuru ya da kristali atılır  ya da devamlı karıştırılır.</a:t>
            </a:r>
          </a:p>
          <a:p>
            <a:pPr algn="just">
              <a:lnSpc>
                <a:spcPct val="150000"/>
              </a:lnSpc>
            </a:pPr>
            <a:endParaRPr lang="tr-TR" b="1" dirty="0"/>
          </a:p>
          <a:p>
            <a:pPr algn="just">
              <a:lnSpc>
                <a:spcPct val="150000"/>
              </a:lnSpc>
            </a:pPr>
            <a:endParaRPr lang="tr-TR" b="1" dirty="0" smtClean="0"/>
          </a:p>
          <a:p>
            <a:pPr algn="just">
              <a:lnSpc>
                <a:spcPct val="150000"/>
              </a:lnSpc>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548680"/>
            <a:ext cx="8229600" cy="4525963"/>
          </a:xfrm>
        </p:spPr>
        <p:txBody>
          <a:bodyPr>
            <a:normAutofit fontScale="62500" lnSpcReduction="20000"/>
          </a:bodyPr>
          <a:lstStyle/>
          <a:p>
            <a:pPr marL="0" indent="0" algn="ctr">
              <a:lnSpc>
                <a:spcPct val="150000"/>
              </a:lnSpc>
              <a:buNone/>
            </a:pPr>
            <a:r>
              <a:rPr lang="tr-TR" b="1" dirty="0"/>
              <a:t>FAZ DİYAGRAMLARI</a:t>
            </a:r>
          </a:p>
          <a:p>
            <a:pPr marL="0" indent="0" algn="just">
              <a:lnSpc>
                <a:spcPct val="150000"/>
              </a:lnSpc>
              <a:buNone/>
            </a:pPr>
            <a:r>
              <a:rPr lang="tr-TR" b="1" dirty="0"/>
              <a:t>          </a:t>
            </a:r>
            <a:r>
              <a:rPr lang="tr-TR" dirty="0"/>
              <a:t>Faz diyagramları maddenin 3 hali arasındaki ilişkiyi gösterir.  Belli sıcaklık ve basınç altında maddenin hangi halde olduğu faz diyagramları yardımıyla bulunabilir. Faz diyagramında katı – sıvı, sıvı – sıvı ve gaz – sıvı sınırlarında maddelerin bulunduğu haller dengededir. 3 </a:t>
            </a:r>
            <a:r>
              <a:rPr lang="tr-TR" dirty="0" err="1"/>
              <a:t>lü</a:t>
            </a:r>
            <a:r>
              <a:rPr lang="tr-TR" dirty="0"/>
              <a:t> nokta denile kısımda ise maddenin 3 hali de birbiriyle dengededir. Faz diyagramlarında 1 </a:t>
            </a:r>
            <a:r>
              <a:rPr lang="tr-TR" dirty="0" err="1"/>
              <a:t>atm</a:t>
            </a:r>
            <a:r>
              <a:rPr lang="tr-TR" dirty="0"/>
              <a:t> den bir çizgi çekildiğinde ve bu çizginin katı – sıvı sınırını  kestiği noktadan X eksenine bir </a:t>
            </a:r>
            <a:r>
              <a:rPr lang="tr-TR" dirty="0" err="1"/>
              <a:t>izdüşüm</a:t>
            </a:r>
            <a:r>
              <a:rPr lang="tr-TR" dirty="0"/>
              <a:t> indirildiğinde bu nokta donma ya da erime noktasıdır.  Benzer biçimde, 1 </a:t>
            </a:r>
            <a:r>
              <a:rPr lang="tr-TR" dirty="0" err="1"/>
              <a:t>atm</a:t>
            </a:r>
            <a:r>
              <a:rPr lang="tr-TR" dirty="0"/>
              <a:t> den bir çizgi çekildiğinde ve bu çizginin sıvı – gaz sınırını  kestiği noktadan X eksenine bir </a:t>
            </a:r>
            <a:r>
              <a:rPr lang="tr-TR" dirty="0" err="1"/>
              <a:t>izdüşüm</a:t>
            </a:r>
            <a:r>
              <a:rPr lang="tr-TR" dirty="0"/>
              <a:t> indirildiğinde bu nokta kaynama ya da yoğunlaşma noktasıdır. </a:t>
            </a:r>
          </a:p>
          <a:p>
            <a:endParaRPr lang="tr-TR" dirty="0"/>
          </a:p>
        </p:txBody>
      </p:sp>
    </p:spTree>
    <p:extLst>
      <p:ext uri="{BB962C8B-B14F-4D97-AF65-F5344CB8AC3E}">
        <p14:creationId xmlns:p14="http://schemas.microsoft.com/office/powerpoint/2010/main" val="1398380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51520" y="1988840"/>
            <a:ext cx="8568952" cy="2542363"/>
          </a:xfrm>
          <a:prstGeom prst="rect">
            <a:avLst/>
          </a:prstGeom>
          <a:noFill/>
        </p:spPr>
        <p:txBody>
          <a:bodyPr wrap="square" rtlCol="0">
            <a:spAutoFit/>
          </a:bodyPr>
          <a:lstStyle/>
          <a:p>
            <a:pPr algn="just">
              <a:lnSpc>
                <a:spcPct val="150000"/>
              </a:lnSpc>
            </a:pPr>
            <a:r>
              <a:rPr lang="tr-TR" dirty="0" smtClean="0"/>
              <a:t>Suyun faz diyagramında katı – sıvı sınırı hafif sola yatıktır. Suyun erime ya da donma noktası ile üçlü noktası arasında 0.005 C°</a:t>
            </a:r>
            <a:r>
              <a:rPr lang="tr-TR" dirty="0" err="1" smtClean="0"/>
              <a:t>lik</a:t>
            </a:r>
            <a:r>
              <a:rPr lang="tr-TR" dirty="0" smtClean="0"/>
              <a:t> bir fark vardır. 3 </a:t>
            </a:r>
            <a:r>
              <a:rPr lang="tr-TR" dirty="0" err="1" smtClean="0"/>
              <a:t>lü</a:t>
            </a:r>
            <a:r>
              <a:rPr lang="tr-TR" dirty="0" smtClean="0"/>
              <a:t> noktanın koordinatları 4.58 </a:t>
            </a:r>
            <a:r>
              <a:rPr lang="tr-TR" dirty="0" err="1" smtClean="0"/>
              <a:t>Torr</a:t>
            </a:r>
            <a:r>
              <a:rPr lang="tr-TR" dirty="0" smtClean="0"/>
              <a:t> ve 273.16 K ne karşılık gelmektedir. Karbondioksitin faz diyagramında ise katı – sıvı sınırı erime noktasının basınç artışıyla artmasından dolayı sağa yatıktır. Karbondioksitin faz diyagramının 3 </a:t>
            </a:r>
            <a:r>
              <a:rPr lang="tr-TR" dirty="0" err="1" smtClean="0"/>
              <a:t>lü</a:t>
            </a:r>
            <a:r>
              <a:rPr lang="tr-TR" dirty="0" smtClean="0"/>
              <a:t> noktası 5.2 </a:t>
            </a:r>
            <a:r>
              <a:rPr lang="tr-TR" dirty="0" err="1" smtClean="0"/>
              <a:t>atm</a:t>
            </a:r>
            <a:r>
              <a:rPr lang="tr-TR" dirty="0" smtClean="0"/>
              <a:t> ve 216 K ne karşılık gelmektedir.</a:t>
            </a:r>
            <a:endParaRPr lang="tr-TR" b="1" dirty="0" smtClean="0"/>
          </a:p>
          <a:p>
            <a:pPr algn="just">
              <a:lnSpc>
                <a:spcPct val="150000"/>
              </a:lnSpc>
            </a:pP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388</Words>
  <Application>Microsoft Office PowerPoint</Application>
  <PresentationFormat>Ekran Gösterisi (4:3)</PresentationFormat>
  <Paragraphs>11</Paragraphs>
  <Slides>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5</vt:i4>
      </vt:variant>
    </vt:vector>
  </HeadingPairs>
  <TitlesOfParts>
    <vt:vector size="8" baseType="lpstr">
      <vt:lpstr>Arial</vt:lpstr>
      <vt:lpstr>Calibri</vt:lpstr>
      <vt:lpstr>Ofis Teması</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mpalabiyik</dc:creator>
  <cp:lastModifiedBy>Burcu Doğan Topal</cp:lastModifiedBy>
  <cp:revision>4</cp:revision>
  <dcterms:created xsi:type="dcterms:W3CDTF">2017-12-18T13:01:43Z</dcterms:created>
  <dcterms:modified xsi:type="dcterms:W3CDTF">2018-01-22T08:36:54Z</dcterms:modified>
</cp:coreProperties>
</file>