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8" autoAdjust="0"/>
    <p:restoredTop sz="94660"/>
  </p:normalViewPr>
  <p:slideViewPr>
    <p:cSldViewPr snapToGrid="0">
      <p:cViewPr varScale="1">
        <p:scale>
          <a:sx n="69" d="100"/>
          <a:sy n="69" d="100"/>
        </p:scale>
        <p:origin x="4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A5E997-DC64-4366-8720-94E189977291}" type="datetimeFigureOut">
              <a:rPr lang="en-US" smtClean="0"/>
              <a:t>11/15/2017</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025E36-3550-4303-8571-1DA2734F2EF0}" type="slidenum">
              <a:rPr lang="en-US" smtClean="0"/>
              <a:t>‹#›</a:t>
            </a:fld>
            <a:endParaRPr lang="en-US"/>
          </a:p>
        </p:txBody>
      </p:sp>
    </p:spTree>
    <p:extLst>
      <p:ext uri="{BB962C8B-B14F-4D97-AF65-F5344CB8AC3E}">
        <p14:creationId xmlns:p14="http://schemas.microsoft.com/office/powerpoint/2010/main" val="3544117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Slayt Görüntüsü Yer Tutucusu"/>
          <p:cNvSpPr>
            <a:spLocks noGrp="1" noRot="1" noChangeAspect="1" noTextEdit="1"/>
          </p:cNvSpPr>
          <p:nvPr>
            <p:ph type="sldImg"/>
          </p:nvPr>
        </p:nvSpPr>
        <p:spPr>
          <a:ln/>
        </p:spPr>
      </p:sp>
      <p:sp>
        <p:nvSpPr>
          <p:cNvPr id="6041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
        <p:nvSpPr>
          <p:cNvPr id="60420" name="3 Slayt Numarası Yer Tutucusu"/>
          <p:cNvSpPr txBox="1">
            <a:spLocks noGrp="1"/>
          </p:cNvSpPr>
          <p:nvPr/>
        </p:nvSpPr>
        <p:spPr bwMode="auto">
          <a:xfrm>
            <a:off x="3829050" y="9432925"/>
            <a:ext cx="293052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spcBef>
                <a:spcPct val="0"/>
              </a:spcBef>
            </a:pPr>
            <a:fld id="{81DBAF0D-392C-45E3-AE9A-C9A558A6C258}" type="slidenum">
              <a:rPr lang="tr-TR" altLang="en-US"/>
              <a:pPr algn="r" eaLnBrk="1" hangingPunct="1">
                <a:spcBef>
                  <a:spcPct val="0"/>
                </a:spcBef>
              </a:pPr>
              <a:t>1</a:t>
            </a:fld>
            <a:endParaRPr lang="tr-TR" altLang="en-US"/>
          </a:p>
        </p:txBody>
      </p:sp>
    </p:spTree>
    <p:extLst>
      <p:ext uri="{BB962C8B-B14F-4D97-AF65-F5344CB8AC3E}">
        <p14:creationId xmlns:p14="http://schemas.microsoft.com/office/powerpoint/2010/main" val="277673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Slayt Görüntüsü Yer Tutucusu"/>
          <p:cNvSpPr>
            <a:spLocks noGrp="1" noRot="1" noChangeAspect="1" noTextEdit="1"/>
          </p:cNvSpPr>
          <p:nvPr>
            <p:ph type="sldImg"/>
          </p:nvPr>
        </p:nvSpPr>
        <p:spPr>
          <a:ln/>
        </p:spPr>
      </p:sp>
      <p:sp>
        <p:nvSpPr>
          <p:cNvPr id="6246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
        <p:nvSpPr>
          <p:cNvPr id="62468" name="3 Slayt Numarası Yer Tutucusu"/>
          <p:cNvSpPr txBox="1">
            <a:spLocks noGrp="1"/>
          </p:cNvSpPr>
          <p:nvPr/>
        </p:nvSpPr>
        <p:spPr bwMode="auto">
          <a:xfrm>
            <a:off x="3829050" y="9432925"/>
            <a:ext cx="293052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spcBef>
                <a:spcPct val="0"/>
              </a:spcBef>
            </a:pPr>
            <a:fld id="{0F71EF06-09D9-4381-8582-40722B1D74D0}" type="slidenum">
              <a:rPr lang="tr-TR" altLang="en-US"/>
              <a:pPr algn="r" eaLnBrk="1" hangingPunct="1">
                <a:spcBef>
                  <a:spcPct val="0"/>
                </a:spcBef>
              </a:pPr>
              <a:t>2</a:t>
            </a:fld>
            <a:endParaRPr lang="tr-TR" altLang="en-US"/>
          </a:p>
        </p:txBody>
      </p:sp>
    </p:spTree>
    <p:extLst>
      <p:ext uri="{BB962C8B-B14F-4D97-AF65-F5344CB8AC3E}">
        <p14:creationId xmlns:p14="http://schemas.microsoft.com/office/powerpoint/2010/main" val="739029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1 Slayt Görüntüsü Yer Tutucusu"/>
          <p:cNvSpPr>
            <a:spLocks noGrp="1" noRot="1" noChangeAspect="1" noTextEdit="1"/>
          </p:cNvSpPr>
          <p:nvPr>
            <p:ph type="sldImg"/>
          </p:nvPr>
        </p:nvSpPr>
        <p:spPr>
          <a:ln/>
        </p:spPr>
      </p:sp>
      <p:sp>
        <p:nvSpPr>
          <p:cNvPr id="6553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
        <p:nvSpPr>
          <p:cNvPr id="65540" name="3 Slayt Numarası Yer Tutucusu"/>
          <p:cNvSpPr txBox="1">
            <a:spLocks noGrp="1"/>
          </p:cNvSpPr>
          <p:nvPr/>
        </p:nvSpPr>
        <p:spPr bwMode="auto">
          <a:xfrm>
            <a:off x="3829050" y="9432925"/>
            <a:ext cx="293052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spcBef>
                <a:spcPct val="0"/>
              </a:spcBef>
            </a:pPr>
            <a:fld id="{FD794A0C-E008-4033-AE0E-B8E70CC7AB45}" type="slidenum">
              <a:rPr lang="tr-TR" altLang="en-US"/>
              <a:pPr algn="r" eaLnBrk="1" hangingPunct="1">
                <a:spcBef>
                  <a:spcPct val="0"/>
                </a:spcBef>
              </a:pPr>
              <a:t>4</a:t>
            </a:fld>
            <a:endParaRPr lang="tr-TR" altLang="en-US"/>
          </a:p>
        </p:txBody>
      </p:sp>
    </p:spTree>
    <p:extLst>
      <p:ext uri="{BB962C8B-B14F-4D97-AF65-F5344CB8AC3E}">
        <p14:creationId xmlns:p14="http://schemas.microsoft.com/office/powerpoint/2010/main" val="1559813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Slayt Görüntüsü Yer Tutucusu"/>
          <p:cNvSpPr>
            <a:spLocks noGrp="1" noRot="1" noChangeAspect="1" noTextEdit="1"/>
          </p:cNvSpPr>
          <p:nvPr>
            <p:ph type="sldImg"/>
          </p:nvPr>
        </p:nvSpPr>
        <p:spPr>
          <a:ln/>
        </p:spPr>
      </p:sp>
      <p:sp>
        <p:nvSpPr>
          <p:cNvPr id="6758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
        <p:nvSpPr>
          <p:cNvPr id="67588" name="3 Slayt Numarası Yer Tutucusu"/>
          <p:cNvSpPr txBox="1">
            <a:spLocks noGrp="1"/>
          </p:cNvSpPr>
          <p:nvPr/>
        </p:nvSpPr>
        <p:spPr bwMode="auto">
          <a:xfrm>
            <a:off x="3829050" y="9432925"/>
            <a:ext cx="293052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spcBef>
                <a:spcPct val="0"/>
              </a:spcBef>
            </a:pPr>
            <a:fld id="{AA1F057F-AD62-4562-BFB3-1FA5B0D60539}" type="slidenum">
              <a:rPr lang="tr-TR" altLang="en-US"/>
              <a:pPr algn="r" eaLnBrk="1" hangingPunct="1">
                <a:spcBef>
                  <a:spcPct val="0"/>
                </a:spcBef>
              </a:pPr>
              <a:t>5</a:t>
            </a:fld>
            <a:endParaRPr lang="tr-TR" altLang="en-US"/>
          </a:p>
        </p:txBody>
      </p:sp>
    </p:spTree>
    <p:extLst>
      <p:ext uri="{BB962C8B-B14F-4D97-AF65-F5344CB8AC3E}">
        <p14:creationId xmlns:p14="http://schemas.microsoft.com/office/powerpoint/2010/main" val="762016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1 Slayt Görüntüsü Yer Tutucusu"/>
          <p:cNvSpPr>
            <a:spLocks noGrp="1" noRot="1" noChangeAspect="1" noTextEdit="1"/>
          </p:cNvSpPr>
          <p:nvPr>
            <p:ph type="sldImg"/>
          </p:nvPr>
        </p:nvSpPr>
        <p:spPr>
          <a:ln/>
        </p:spPr>
      </p:sp>
      <p:sp>
        <p:nvSpPr>
          <p:cNvPr id="6963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
        <p:nvSpPr>
          <p:cNvPr id="69636" name="3 Slayt Numarası Yer Tutucusu"/>
          <p:cNvSpPr txBox="1">
            <a:spLocks noGrp="1"/>
          </p:cNvSpPr>
          <p:nvPr/>
        </p:nvSpPr>
        <p:spPr bwMode="auto">
          <a:xfrm>
            <a:off x="3829050" y="9432925"/>
            <a:ext cx="293052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spcBef>
                <a:spcPct val="0"/>
              </a:spcBef>
            </a:pPr>
            <a:fld id="{6F2396D0-36DE-472D-A783-EE49B88C9425}" type="slidenum">
              <a:rPr lang="tr-TR" altLang="en-US"/>
              <a:pPr algn="r" eaLnBrk="1" hangingPunct="1">
                <a:spcBef>
                  <a:spcPct val="0"/>
                </a:spcBef>
              </a:pPr>
              <a:t>6</a:t>
            </a:fld>
            <a:endParaRPr lang="tr-TR" altLang="en-US"/>
          </a:p>
        </p:txBody>
      </p:sp>
    </p:spTree>
    <p:extLst>
      <p:ext uri="{BB962C8B-B14F-4D97-AF65-F5344CB8AC3E}">
        <p14:creationId xmlns:p14="http://schemas.microsoft.com/office/powerpoint/2010/main" val="2467255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p:cNvSpPr>
            <a:spLocks noGrp="1" noRot="1" noChangeAspect="1" noTextEdit="1"/>
          </p:cNvSpPr>
          <p:nvPr>
            <p:ph type="sldImg"/>
          </p:nvPr>
        </p:nvSpPr>
        <p:spPr>
          <a:ln/>
        </p:spPr>
      </p:sp>
      <p:sp>
        <p:nvSpPr>
          <p:cNvPr id="7168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
        <p:nvSpPr>
          <p:cNvPr id="71684" name="3 Slayt Numarası Yer Tutucusu"/>
          <p:cNvSpPr txBox="1">
            <a:spLocks noGrp="1"/>
          </p:cNvSpPr>
          <p:nvPr/>
        </p:nvSpPr>
        <p:spPr bwMode="auto">
          <a:xfrm>
            <a:off x="3829050" y="9432925"/>
            <a:ext cx="293052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spcBef>
                <a:spcPct val="0"/>
              </a:spcBef>
            </a:pPr>
            <a:fld id="{B6FCD833-9077-4AD5-BC64-390BBDE03375}" type="slidenum">
              <a:rPr lang="tr-TR" altLang="en-US"/>
              <a:pPr algn="r" eaLnBrk="1" hangingPunct="1">
                <a:spcBef>
                  <a:spcPct val="0"/>
                </a:spcBef>
              </a:pPr>
              <a:t>7</a:t>
            </a:fld>
            <a:endParaRPr lang="tr-TR" altLang="en-US"/>
          </a:p>
        </p:txBody>
      </p:sp>
    </p:spTree>
    <p:extLst>
      <p:ext uri="{BB962C8B-B14F-4D97-AF65-F5344CB8AC3E}">
        <p14:creationId xmlns:p14="http://schemas.microsoft.com/office/powerpoint/2010/main" val="1458517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1 Slayt Görüntüsü Yer Tutucusu"/>
          <p:cNvSpPr>
            <a:spLocks noGrp="1" noRot="1" noChangeAspect="1" noTextEdit="1"/>
          </p:cNvSpPr>
          <p:nvPr>
            <p:ph type="sldImg"/>
          </p:nvPr>
        </p:nvSpPr>
        <p:spPr>
          <a:ln/>
        </p:spPr>
      </p:sp>
      <p:sp>
        <p:nvSpPr>
          <p:cNvPr id="7373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
        <p:nvSpPr>
          <p:cNvPr id="73732" name="3 Slayt Numarası Yer Tutucusu"/>
          <p:cNvSpPr txBox="1">
            <a:spLocks noGrp="1"/>
          </p:cNvSpPr>
          <p:nvPr/>
        </p:nvSpPr>
        <p:spPr bwMode="auto">
          <a:xfrm>
            <a:off x="3829050" y="9432925"/>
            <a:ext cx="293052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spcBef>
                <a:spcPct val="0"/>
              </a:spcBef>
            </a:pPr>
            <a:fld id="{CD95EA05-76A7-4BF9-8661-42666D775D6A}" type="slidenum">
              <a:rPr lang="tr-TR" altLang="en-US"/>
              <a:pPr algn="r" eaLnBrk="1" hangingPunct="1">
                <a:spcBef>
                  <a:spcPct val="0"/>
                </a:spcBef>
              </a:pPr>
              <a:t>8</a:t>
            </a:fld>
            <a:endParaRPr lang="tr-TR" altLang="en-US"/>
          </a:p>
        </p:txBody>
      </p:sp>
    </p:spTree>
    <p:extLst>
      <p:ext uri="{BB962C8B-B14F-4D97-AF65-F5344CB8AC3E}">
        <p14:creationId xmlns:p14="http://schemas.microsoft.com/office/powerpoint/2010/main" val="53606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1 Slayt Görüntüsü Yer Tutucusu"/>
          <p:cNvSpPr>
            <a:spLocks noGrp="1" noRot="1" noChangeAspect="1" noTextEdit="1"/>
          </p:cNvSpPr>
          <p:nvPr>
            <p:ph type="sldImg"/>
          </p:nvPr>
        </p:nvSpPr>
        <p:spPr>
          <a:ln/>
        </p:spPr>
      </p:sp>
      <p:sp>
        <p:nvSpPr>
          <p:cNvPr id="7577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
        <p:nvSpPr>
          <p:cNvPr id="75780" name="3 Slayt Numarası Yer Tutucusu"/>
          <p:cNvSpPr txBox="1">
            <a:spLocks noGrp="1"/>
          </p:cNvSpPr>
          <p:nvPr/>
        </p:nvSpPr>
        <p:spPr bwMode="auto">
          <a:xfrm>
            <a:off x="3829050" y="9432925"/>
            <a:ext cx="293052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spcBef>
                <a:spcPct val="0"/>
              </a:spcBef>
            </a:pPr>
            <a:fld id="{2FC44D1A-7CC0-4576-9C10-04BC22ABE218}" type="slidenum">
              <a:rPr lang="tr-TR" altLang="en-US"/>
              <a:pPr algn="r" eaLnBrk="1" hangingPunct="1">
                <a:spcBef>
                  <a:spcPct val="0"/>
                </a:spcBef>
              </a:pPr>
              <a:t>9</a:t>
            </a:fld>
            <a:endParaRPr lang="tr-TR" altLang="en-US"/>
          </a:p>
        </p:txBody>
      </p:sp>
    </p:spTree>
    <p:extLst>
      <p:ext uri="{BB962C8B-B14F-4D97-AF65-F5344CB8AC3E}">
        <p14:creationId xmlns:p14="http://schemas.microsoft.com/office/powerpoint/2010/main" val="2635051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23721BE7-3CFA-423D-AAA8-E07BB8B776F1}"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118A9E0-009B-44D5-BF62-6BEB070CC022}" type="slidenum">
              <a:rPr lang="en-US" smtClean="0"/>
              <a:t>‹#›</a:t>
            </a:fld>
            <a:endParaRPr lang="en-US"/>
          </a:p>
        </p:txBody>
      </p:sp>
    </p:spTree>
    <p:extLst>
      <p:ext uri="{BB962C8B-B14F-4D97-AF65-F5344CB8AC3E}">
        <p14:creationId xmlns:p14="http://schemas.microsoft.com/office/powerpoint/2010/main" val="1833480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3721BE7-3CFA-423D-AAA8-E07BB8B776F1}"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118A9E0-009B-44D5-BF62-6BEB070CC022}" type="slidenum">
              <a:rPr lang="en-US" smtClean="0"/>
              <a:t>‹#›</a:t>
            </a:fld>
            <a:endParaRPr lang="en-US"/>
          </a:p>
        </p:txBody>
      </p:sp>
    </p:spTree>
    <p:extLst>
      <p:ext uri="{BB962C8B-B14F-4D97-AF65-F5344CB8AC3E}">
        <p14:creationId xmlns:p14="http://schemas.microsoft.com/office/powerpoint/2010/main" val="2318853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3721BE7-3CFA-423D-AAA8-E07BB8B776F1}"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118A9E0-009B-44D5-BF62-6BEB070CC022}" type="slidenum">
              <a:rPr lang="en-US" smtClean="0"/>
              <a:t>‹#›</a:t>
            </a:fld>
            <a:endParaRPr lang="en-US"/>
          </a:p>
        </p:txBody>
      </p:sp>
    </p:spTree>
    <p:extLst>
      <p:ext uri="{BB962C8B-B14F-4D97-AF65-F5344CB8AC3E}">
        <p14:creationId xmlns:p14="http://schemas.microsoft.com/office/powerpoint/2010/main" val="3835734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3721BE7-3CFA-423D-AAA8-E07BB8B776F1}"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118A9E0-009B-44D5-BF62-6BEB070CC022}" type="slidenum">
              <a:rPr lang="en-US" smtClean="0"/>
              <a:t>‹#›</a:t>
            </a:fld>
            <a:endParaRPr lang="en-US"/>
          </a:p>
        </p:txBody>
      </p:sp>
    </p:spTree>
    <p:extLst>
      <p:ext uri="{BB962C8B-B14F-4D97-AF65-F5344CB8AC3E}">
        <p14:creationId xmlns:p14="http://schemas.microsoft.com/office/powerpoint/2010/main" val="1243717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3721BE7-3CFA-423D-AAA8-E07BB8B776F1}"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118A9E0-009B-44D5-BF62-6BEB070CC022}" type="slidenum">
              <a:rPr lang="en-US" smtClean="0"/>
              <a:t>‹#›</a:t>
            </a:fld>
            <a:endParaRPr lang="en-US"/>
          </a:p>
        </p:txBody>
      </p:sp>
    </p:spTree>
    <p:extLst>
      <p:ext uri="{BB962C8B-B14F-4D97-AF65-F5344CB8AC3E}">
        <p14:creationId xmlns:p14="http://schemas.microsoft.com/office/powerpoint/2010/main" val="1934805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23721BE7-3CFA-423D-AAA8-E07BB8B776F1}"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4118A9E0-009B-44D5-BF62-6BEB070CC022}" type="slidenum">
              <a:rPr lang="en-US" smtClean="0"/>
              <a:t>‹#›</a:t>
            </a:fld>
            <a:endParaRPr lang="en-US"/>
          </a:p>
        </p:txBody>
      </p:sp>
    </p:spTree>
    <p:extLst>
      <p:ext uri="{BB962C8B-B14F-4D97-AF65-F5344CB8AC3E}">
        <p14:creationId xmlns:p14="http://schemas.microsoft.com/office/powerpoint/2010/main" val="1805305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23721BE7-3CFA-423D-AAA8-E07BB8B776F1}" type="datetimeFigureOut">
              <a:rPr lang="en-US" smtClean="0"/>
              <a:t>11/15/2017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4118A9E0-009B-44D5-BF62-6BEB070CC022}" type="slidenum">
              <a:rPr lang="en-US" smtClean="0"/>
              <a:t>‹#›</a:t>
            </a:fld>
            <a:endParaRPr lang="en-US"/>
          </a:p>
        </p:txBody>
      </p:sp>
    </p:spTree>
    <p:extLst>
      <p:ext uri="{BB962C8B-B14F-4D97-AF65-F5344CB8AC3E}">
        <p14:creationId xmlns:p14="http://schemas.microsoft.com/office/powerpoint/2010/main" val="3009501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23721BE7-3CFA-423D-AAA8-E07BB8B776F1}" type="datetimeFigureOut">
              <a:rPr lang="en-US" smtClean="0"/>
              <a:t>11/15/2017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4118A9E0-009B-44D5-BF62-6BEB070CC022}" type="slidenum">
              <a:rPr lang="en-US" smtClean="0"/>
              <a:t>‹#›</a:t>
            </a:fld>
            <a:endParaRPr lang="en-US"/>
          </a:p>
        </p:txBody>
      </p:sp>
    </p:spTree>
    <p:extLst>
      <p:ext uri="{BB962C8B-B14F-4D97-AF65-F5344CB8AC3E}">
        <p14:creationId xmlns:p14="http://schemas.microsoft.com/office/powerpoint/2010/main" val="1723907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3721BE7-3CFA-423D-AAA8-E07BB8B776F1}" type="datetimeFigureOut">
              <a:rPr lang="en-US" smtClean="0"/>
              <a:t>11/15/2017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4118A9E0-009B-44D5-BF62-6BEB070CC022}" type="slidenum">
              <a:rPr lang="en-US" smtClean="0"/>
              <a:t>‹#›</a:t>
            </a:fld>
            <a:endParaRPr lang="en-US"/>
          </a:p>
        </p:txBody>
      </p:sp>
    </p:spTree>
    <p:extLst>
      <p:ext uri="{BB962C8B-B14F-4D97-AF65-F5344CB8AC3E}">
        <p14:creationId xmlns:p14="http://schemas.microsoft.com/office/powerpoint/2010/main" val="2252913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3721BE7-3CFA-423D-AAA8-E07BB8B776F1}"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4118A9E0-009B-44D5-BF62-6BEB070CC022}" type="slidenum">
              <a:rPr lang="en-US" smtClean="0"/>
              <a:t>‹#›</a:t>
            </a:fld>
            <a:endParaRPr lang="en-US"/>
          </a:p>
        </p:txBody>
      </p:sp>
    </p:spTree>
    <p:extLst>
      <p:ext uri="{BB962C8B-B14F-4D97-AF65-F5344CB8AC3E}">
        <p14:creationId xmlns:p14="http://schemas.microsoft.com/office/powerpoint/2010/main" val="1736161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3721BE7-3CFA-423D-AAA8-E07BB8B776F1}"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4118A9E0-009B-44D5-BF62-6BEB070CC022}" type="slidenum">
              <a:rPr lang="en-US" smtClean="0"/>
              <a:t>‹#›</a:t>
            </a:fld>
            <a:endParaRPr lang="en-US"/>
          </a:p>
        </p:txBody>
      </p:sp>
    </p:spTree>
    <p:extLst>
      <p:ext uri="{BB962C8B-B14F-4D97-AF65-F5344CB8AC3E}">
        <p14:creationId xmlns:p14="http://schemas.microsoft.com/office/powerpoint/2010/main" val="613961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721BE7-3CFA-423D-AAA8-E07BB8B776F1}" type="datetimeFigureOut">
              <a:rPr lang="en-US" smtClean="0"/>
              <a:t>11/15/2017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18A9E0-009B-44D5-BF62-6BEB070CC022}" type="slidenum">
              <a:rPr lang="en-US" smtClean="0"/>
              <a:t>‹#›</a:t>
            </a:fld>
            <a:endParaRPr lang="en-US"/>
          </a:p>
        </p:txBody>
      </p:sp>
    </p:spTree>
    <p:extLst>
      <p:ext uri="{BB962C8B-B14F-4D97-AF65-F5344CB8AC3E}">
        <p14:creationId xmlns:p14="http://schemas.microsoft.com/office/powerpoint/2010/main" val="8465309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idx="4294967295"/>
          </p:nvPr>
        </p:nvSpPr>
        <p:spPr/>
        <p:txBody>
          <a:bodyPr/>
          <a:lstStyle/>
          <a:p>
            <a:endParaRPr lang="en-US" altLang="en-US" sz="3200" b="1"/>
          </a:p>
        </p:txBody>
      </p:sp>
      <p:sp>
        <p:nvSpPr>
          <p:cNvPr id="59395" name="Rectangle 3"/>
          <p:cNvSpPr>
            <a:spLocks noGrp="1" noChangeArrowheads="1"/>
          </p:cNvSpPr>
          <p:nvPr>
            <p:ph type="body" idx="4294967295"/>
          </p:nvPr>
        </p:nvSpPr>
        <p:spPr/>
        <p:txBody>
          <a:bodyPr/>
          <a:lstStyle/>
          <a:p>
            <a:pPr>
              <a:buFontTx/>
              <a:buNone/>
            </a:pPr>
            <a:endParaRPr lang="tr-TR" altLang="en-US" sz="3600" b="1" dirty="0"/>
          </a:p>
          <a:p>
            <a:pPr algn="ctr">
              <a:buFontTx/>
              <a:buNone/>
            </a:pPr>
            <a:r>
              <a:rPr lang="tr-TR" altLang="en-US" sz="3600" b="1" dirty="0"/>
              <a:t>		</a:t>
            </a:r>
            <a:r>
              <a:rPr lang="tr-TR" altLang="en-US" sz="5400" dirty="0">
                <a:solidFill>
                  <a:schemeClr val="folHlink"/>
                </a:solidFill>
              </a:rPr>
              <a:t>Laboratuvar Hayvanı Üretiminde Etkili Fiziksel ve Kimyasal Faktörler</a:t>
            </a:r>
          </a:p>
        </p:txBody>
      </p:sp>
    </p:spTree>
    <p:extLst>
      <p:ext uri="{BB962C8B-B14F-4D97-AF65-F5344CB8AC3E}">
        <p14:creationId xmlns:p14="http://schemas.microsoft.com/office/powerpoint/2010/main" val="921472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idx="4294967295"/>
          </p:nvPr>
        </p:nvSpPr>
        <p:spPr/>
        <p:txBody>
          <a:bodyPr/>
          <a:lstStyle/>
          <a:p>
            <a:pPr eaLnBrk="1" hangingPunct="1"/>
            <a:endParaRPr lang="en-US" altLang="en-US" smtClean="0"/>
          </a:p>
        </p:txBody>
      </p:sp>
      <p:sp>
        <p:nvSpPr>
          <p:cNvPr id="76803" name="Rectangle 3"/>
          <p:cNvSpPr>
            <a:spLocks noGrp="1" noChangeArrowheads="1"/>
          </p:cNvSpPr>
          <p:nvPr>
            <p:ph type="body" idx="4294967295"/>
          </p:nvPr>
        </p:nvSpPr>
        <p:spPr/>
        <p:txBody>
          <a:bodyPr/>
          <a:lstStyle/>
          <a:p>
            <a:pPr eaLnBrk="1" hangingPunct="1">
              <a:buFontTx/>
              <a:buNone/>
            </a:pPr>
            <a:r>
              <a:rPr lang="tr-TR" altLang="en-US" smtClean="0"/>
              <a:t>8. Hayvan-hayvan etkileşimi,</a:t>
            </a:r>
          </a:p>
          <a:p>
            <a:pPr eaLnBrk="1" hangingPunct="1">
              <a:buFontTx/>
              <a:buNone/>
            </a:pPr>
            <a:endParaRPr lang="tr-TR" altLang="en-US" smtClean="0"/>
          </a:p>
          <a:p>
            <a:pPr eaLnBrk="1" hangingPunct="1">
              <a:buFontTx/>
              <a:buNone/>
            </a:pPr>
            <a:r>
              <a:rPr lang="tr-TR" altLang="en-US" smtClean="0"/>
              <a:t>9. Hayvan-insan etkileşimi. </a:t>
            </a:r>
          </a:p>
          <a:p>
            <a:pPr eaLnBrk="1" hangingPunct="1">
              <a:buFontTx/>
              <a:buNone/>
            </a:pPr>
            <a:endParaRPr lang="tr-TR" altLang="en-US" smtClean="0"/>
          </a:p>
        </p:txBody>
      </p:sp>
    </p:spTree>
    <p:extLst>
      <p:ext uri="{BB962C8B-B14F-4D97-AF65-F5344CB8AC3E}">
        <p14:creationId xmlns:p14="http://schemas.microsoft.com/office/powerpoint/2010/main" val="1801160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tr-TR" altLang="en-US" sz="4000" b="1"/>
              <a:t>SAĞLIK KORUMA KURALLARI</a:t>
            </a:r>
          </a:p>
        </p:txBody>
      </p:sp>
      <p:sp>
        <p:nvSpPr>
          <p:cNvPr id="123907" name="Rectangle 3"/>
          <p:cNvSpPr>
            <a:spLocks noGrp="1" noChangeArrowheads="1"/>
          </p:cNvSpPr>
          <p:nvPr>
            <p:ph type="body" idx="1"/>
          </p:nvPr>
        </p:nvSpPr>
        <p:spPr/>
        <p:txBody>
          <a:bodyPr/>
          <a:lstStyle/>
          <a:p>
            <a:pPr marL="0" indent="0" algn="just">
              <a:buNone/>
              <a:defRPr/>
            </a:pPr>
            <a:r>
              <a:rPr lang="tr-TR" altLang="en-US" dirty="0" smtClean="0"/>
              <a:t>Laboratuvar hayvan yetiştiriciliği yapan ünitelerde </a:t>
            </a:r>
          </a:p>
          <a:p>
            <a:pPr algn="just">
              <a:defRPr/>
            </a:pPr>
            <a:r>
              <a:rPr lang="tr-TR" altLang="en-US" dirty="0" smtClean="0"/>
              <a:t>sağlıklı, </a:t>
            </a:r>
          </a:p>
          <a:p>
            <a:pPr algn="just">
              <a:defRPr/>
            </a:pPr>
            <a:r>
              <a:rPr lang="tr-TR" altLang="en-US" dirty="0" smtClean="0"/>
              <a:t>verimli, </a:t>
            </a:r>
          </a:p>
          <a:p>
            <a:pPr algn="just">
              <a:defRPr/>
            </a:pPr>
            <a:r>
              <a:rPr lang="tr-TR" altLang="en-US" dirty="0" smtClean="0"/>
              <a:t>kaliteli ve </a:t>
            </a:r>
          </a:p>
          <a:p>
            <a:pPr algn="just">
              <a:defRPr/>
            </a:pPr>
            <a:r>
              <a:rPr lang="tr-TR" altLang="en-US" dirty="0" smtClean="0"/>
              <a:t>ekonomik üretim esastır. </a:t>
            </a:r>
          </a:p>
        </p:txBody>
      </p:sp>
    </p:spTree>
    <p:extLst>
      <p:ext uri="{BB962C8B-B14F-4D97-AF65-F5344CB8AC3E}">
        <p14:creationId xmlns:p14="http://schemas.microsoft.com/office/powerpoint/2010/main" val="563740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Unvan 1"/>
          <p:cNvSpPr>
            <a:spLocks noGrp="1"/>
          </p:cNvSpPr>
          <p:nvPr>
            <p:ph type="title"/>
          </p:nvPr>
        </p:nvSpPr>
        <p:spPr/>
        <p:txBody>
          <a:bodyPr/>
          <a:lstStyle/>
          <a:p>
            <a:endParaRPr lang="en-US" altLang="en-US" smtClean="0"/>
          </a:p>
        </p:txBody>
      </p:sp>
      <p:sp>
        <p:nvSpPr>
          <p:cNvPr id="78851" name="İçerik Yer Tutucusu 2"/>
          <p:cNvSpPr>
            <a:spLocks noGrp="1"/>
          </p:cNvSpPr>
          <p:nvPr>
            <p:ph idx="1"/>
          </p:nvPr>
        </p:nvSpPr>
        <p:spPr/>
        <p:txBody>
          <a:bodyPr/>
          <a:lstStyle/>
          <a:p>
            <a:pPr algn="just"/>
            <a:r>
              <a:rPr lang="tr-TR" altLang="en-US" smtClean="0">
                <a:solidFill>
                  <a:srgbClr val="00B050"/>
                </a:solidFill>
              </a:rPr>
              <a:t>Üstün verim </a:t>
            </a:r>
            <a:r>
              <a:rPr lang="tr-TR" altLang="en-US" smtClean="0">
                <a:solidFill>
                  <a:srgbClr val="7030A0"/>
                </a:solidFill>
              </a:rPr>
              <a:t>ancak</a:t>
            </a:r>
            <a:r>
              <a:rPr lang="tr-TR" altLang="en-US" smtClean="0"/>
              <a:t> </a:t>
            </a:r>
            <a:r>
              <a:rPr lang="tr-TR" altLang="en-US" smtClean="0">
                <a:solidFill>
                  <a:srgbClr val="00B050"/>
                </a:solidFill>
              </a:rPr>
              <a:t>sağlıklı ve refah içinde </a:t>
            </a:r>
            <a:r>
              <a:rPr lang="tr-TR" altLang="en-US" smtClean="0"/>
              <a:t>olan hayvanlardan elde edilebilir. </a:t>
            </a:r>
          </a:p>
          <a:p>
            <a:pPr algn="just"/>
            <a:r>
              <a:rPr lang="tr-TR" altLang="en-US" smtClean="0"/>
              <a:t>Laboratuvar hayvanları ile yapılan araştırmaların </a:t>
            </a:r>
            <a:r>
              <a:rPr lang="tr-TR" altLang="en-US" smtClean="0">
                <a:solidFill>
                  <a:srgbClr val="00B050"/>
                </a:solidFill>
              </a:rPr>
              <a:t>güvenilirliği</a:t>
            </a:r>
            <a:r>
              <a:rPr lang="tr-TR" altLang="en-US" smtClean="0"/>
              <a:t> de bu hayvanların sağlıklı ve refah içinde olmasına bağlıdır. </a:t>
            </a:r>
          </a:p>
          <a:p>
            <a:endParaRPr lang="en-US" altLang="en-US" smtClean="0"/>
          </a:p>
        </p:txBody>
      </p:sp>
    </p:spTree>
    <p:extLst>
      <p:ext uri="{BB962C8B-B14F-4D97-AF65-F5344CB8AC3E}">
        <p14:creationId xmlns:p14="http://schemas.microsoft.com/office/powerpoint/2010/main" val="1463204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endParaRPr lang="en-US" altLang="en-US" smtClean="0"/>
          </a:p>
        </p:txBody>
      </p:sp>
      <p:sp>
        <p:nvSpPr>
          <p:cNvPr id="79875" name="Rectangle 3"/>
          <p:cNvSpPr>
            <a:spLocks noGrp="1" noChangeArrowheads="1"/>
          </p:cNvSpPr>
          <p:nvPr>
            <p:ph type="body" idx="1"/>
          </p:nvPr>
        </p:nvSpPr>
        <p:spPr/>
        <p:txBody>
          <a:bodyPr/>
          <a:lstStyle/>
          <a:p>
            <a:pPr algn="ctr">
              <a:buFontTx/>
              <a:buNone/>
            </a:pPr>
            <a:endParaRPr lang="tr-TR" altLang="en-US" sz="4400"/>
          </a:p>
          <a:p>
            <a:pPr algn="ctr">
              <a:buFontTx/>
              <a:buNone/>
            </a:pPr>
            <a:r>
              <a:rPr lang="tr-TR" altLang="en-US" sz="4400"/>
              <a:t>Yetiştirme Yöntemleri</a:t>
            </a:r>
          </a:p>
        </p:txBody>
      </p:sp>
    </p:spTree>
    <p:extLst>
      <p:ext uri="{BB962C8B-B14F-4D97-AF65-F5344CB8AC3E}">
        <p14:creationId xmlns:p14="http://schemas.microsoft.com/office/powerpoint/2010/main" val="1382179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idx="4294967295"/>
          </p:nvPr>
        </p:nvSpPr>
        <p:spPr/>
        <p:txBody>
          <a:bodyPr/>
          <a:lstStyle/>
          <a:p>
            <a:pPr eaLnBrk="1" hangingPunct="1"/>
            <a:endParaRPr lang="en-US" altLang="en-US" smtClean="0"/>
          </a:p>
        </p:txBody>
      </p:sp>
      <p:sp>
        <p:nvSpPr>
          <p:cNvPr id="80899" name="Rectangle 3"/>
          <p:cNvSpPr>
            <a:spLocks noGrp="1" noChangeArrowheads="1"/>
          </p:cNvSpPr>
          <p:nvPr>
            <p:ph type="body" idx="4294967295"/>
          </p:nvPr>
        </p:nvSpPr>
        <p:spPr/>
        <p:txBody>
          <a:bodyPr/>
          <a:lstStyle/>
          <a:p>
            <a:pPr algn="just" eaLnBrk="1" hangingPunct="1">
              <a:lnSpc>
                <a:spcPct val="90000"/>
              </a:lnSpc>
              <a:buFontTx/>
              <a:buNone/>
            </a:pPr>
            <a:r>
              <a:rPr lang="tr-TR" altLang="en-US" sz="2400"/>
              <a:t>Yetiştirme, hayvanların kendi özelliklerini taşıyan yavrular üretmesi amacıyla kontrollü olarak çiftleştirilmesi, gebelik dönemince yavru taslağının gelişerek dışarı çıkması doğum ve kendine yetecek kadar büyüyebilmesi için bilinen bir süre anaçlar tarafından beslenme ve bakılması işlemlerini içeren bir uygulamadır. </a:t>
            </a:r>
          </a:p>
          <a:p>
            <a:pPr algn="just" eaLnBrk="1" hangingPunct="1">
              <a:lnSpc>
                <a:spcPct val="90000"/>
              </a:lnSpc>
              <a:buFontTx/>
              <a:buNone/>
            </a:pPr>
            <a:r>
              <a:rPr lang="tr-TR" altLang="en-US" sz="2400"/>
              <a:t>Yetiştirme metotları yetiştirilecek türlerin biyolojik özellikleri ve davranışları ile çok yakın ilişkilidir. Bu nedenle laboratuvar hayvanı yetiştirmek isteyenler hangi türe ait hayvan yetiştireceklerini ve ilgili türün cinsel davranışlarını ve üreme biyolojilerini iyi bilmelidirler.</a:t>
            </a:r>
          </a:p>
          <a:p>
            <a:pPr algn="just" eaLnBrk="1" hangingPunct="1">
              <a:lnSpc>
                <a:spcPct val="90000"/>
              </a:lnSpc>
              <a:buFontTx/>
              <a:buNone/>
            </a:pPr>
            <a:r>
              <a:rPr lang="tr-TR" altLang="en-US" sz="2400"/>
              <a:t>Genelde yetiştirme sistemleri 2 ana gruba ayrılır.</a:t>
            </a:r>
          </a:p>
        </p:txBody>
      </p:sp>
    </p:spTree>
    <p:extLst>
      <p:ext uri="{BB962C8B-B14F-4D97-AF65-F5344CB8AC3E}">
        <p14:creationId xmlns:p14="http://schemas.microsoft.com/office/powerpoint/2010/main" val="782269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idx="4294967295"/>
          </p:nvPr>
        </p:nvSpPr>
        <p:spPr/>
        <p:txBody>
          <a:bodyPr/>
          <a:lstStyle/>
          <a:p>
            <a:pPr eaLnBrk="1" hangingPunct="1"/>
            <a:r>
              <a:rPr lang="tr-TR" altLang="en-US" smtClean="0"/>
              <a:t>1. Kalıcı çiftleştirme grupları</a:t>
            </a:r>
          </a:p>
        </p:txBody>
      </p:sp>
      <p:sp>
        <p:nvSpPr>
          <p:cNvPr id="81923" name="Rectangle 3"/>
          <p:cNvSpPr>
            <a:spLocks noGrp="1" noChangeArrowheads="1"/>
          </p:cNvSpPr>
          <p:nvPr>
            <p:ph type="body" idx="4294967295"/>
          </p:nvPr>
        </p:nvSpPr>
        <p:spPr/>
        <p:txBody>
          <a:bodyPr/>
          <a:lstStyle/>
          <a:p>
            <a:pPr eaLnBrk="1" hangingPunct="1">
              <a:lnSpc>
                <a:spcPct val="80000"/>
              </a:lnSpc>
            </a:pPr>
            <a:r>
              <a:rPr lang="tr-TR" altLang="en-US"/>
              <a:t>Monogami</a:t>
            </a:r>
          </a:p>
          <a:p>
            <a:pPr eaLnBrk="1" hangingPunct="1">
              <a:lnSpc>
                <a:spcPct val="80000"/>
              </a:lnSpc>
            </a:pPr>
            <a:r>
              <a:rPr lang="tr-TR" altLang="en-US"/>
              <a:t>Poligami</a:t>
            </a:r>
          </a:p>
        </p:txBody>
      </p:sp>
    </p:spTree>
    <p:extLst>
      <p:ext uri="{BB962C8B-B14F-4D97-AF65-F5344CB8AC3E}">
        <p14:creationId xmlns:p14="http://schemas.microsoft.com/office/powerpoint/2010/main" val="221957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p:txBody>
          <a:bodyPr/>
          <a:lstStyle/>
          <a:p>
            <a:pPr eaLnBrk="1" hangingPunct="1"/>
            <a:r>
              <a:rPr lang="tr-TR" altLang="en-US" smtClean="0"/>
              <a:t>2. Düzenli Çiftleştirme Grupları</a:t>
            </a:r>
          </a:p>
        </p:txBody>
      </p:sp>
      <p:sp>
        <p:nvSpPr>
          <p:cNvPr id="82947" name="Rectangle 3"/>
          <p:cNvSpPr>
            <a:spLocks noGrp="1" noChangeArrowheads="1"/>
          </p:cNvSpPr>
          <p:nvPr>
            <p:ph type="body" idx="4294967295"/>
          </p:nvPr>
        </p:nvSpPr>
        <p:spPr/>
        <p:txBody>
          <a:bodyPr/>
          <a:lstStyle/>
          <a:p>
            <a:pPr eaLnBrk="1" hangingPunct="1"/>
            <a:r>
              <a:rPr lang="tr-TR" altLang="en-US" smtClean="0"/>
              <a:t>Harem sistemi</a:t>
            </a:r>
          </a:p>
          <a:p>
            <a:pPr eaLnBrk="1" hangingPunct="1"/>
            <a:r>
              <a:rPr lang="tr-TR" altLang="en-US" smtClean="0"/>
              <a:t>Elde çiftleştirme</a:t>
            </a:r>
          </a:p>
        </p:txBody>
      </p:sp>
    </p:spTree>
    <p:extLst>
      <p:ext uri="{BB962C8B-B14F-4D97-AF65-F5344CB8AC3E}">
        <p14:creationId xmlns:p14="http://schemas.microsoft.com/office/powerpoint/2010/main" val="3207589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endParaRPr lang="en-US" altLang="en-US" smtClean="0"/>
          </a:p>
        </p:txBody>
      </p:sp>
      <p:sp>
        <p:nvSpPr>
          <p:cNvPr id="83971" name="Rectangle 3"/>
          <p:cNvSpPr>
            <a:spLocks noGrp="1" noChangeArrowheads="1"/>
          </p:cNvSpPr>
          <p:nvPr>
            <p:ph type="body" idx="1"/>
          </p:nvPr>
        </p:nvSpPr>
        <p:spPr/>
        <p:txBody>
          <a:bodyPr/>
          <a:lstStyle/>
          <a:p>
            <a:pPr eaLnBrk="1" hangingPunct="1"/>
            <a:r>
              <a:rPr lang="tr-TR" altLang="en-US" smtClean="0"/>
              <a:t>Denemede kullanılması planlanan hayvanların taşıması gereken özellikler önceden tespit ediliyorsa bu hayvanlar </a:t>
            </a:r>
            <a:r>
              <a:rPr lang="tr-TR" altLang="en-US" smtClean="0">
                <a:solidFill>
                  <a:schemeClr val="hlink"/>
                </a:solidFill>
              </a:rPr>
              <a:t>tanımlanmış hayvanlardır</a:t>
            </a:r>
            <a:r>
              <a:rPr lang="tr-TR" altLang="en-US" smtClean="0"/>
              <a:t>.</a:t>
            </a:r>
          </a:p>
          <a:p>
            <a:pPr eaLnBrk="1" hangingPunct="1"/>
            <a:r>
              <a:rPr lang="tr-TR" altLang="en-US" smtClean="0">
                <a:solidFill>
                  <a:schemeClr val="folHlink"/>
                </a:solidFill>
              </a:rPr>
              <a:t>Denemede kullanılması planlanan hayvanlar</a:t>
            </a:r>
            <a:r>
              <a:rPr lang="tr-TR" altLang="en-US" smtClean="0"/>
              <a:t> genelde ya </a:t>
            </a:r>
            <a:r>
              <a:rPr lang="tr-TR" altLang="en-US" smtClean="0">
                <a:solidFill>
                  <a:schemeClr val="hlink"/>
                </a:solidFill>
              </a:rPr>
              <a:t>genotipik </a:t>
            </a:r>
            <a:r>
              <a:rPr lang="tr-TR" altLang="en-US" smtClean="0"/>
              <a:t>yada </a:t>
            </a:r>
            <a:r>
              <a:rPr lang="tr-TR" altLang="en-US" smtClean="0">
                <a:solidFill>
                  <a:schemeClr val="hlink"/>
                </a:solidFill>
              </a:rPr>
              <a:t>mikrobiyolojik özellikleri</a:t>
            </a:r>
            <a:r>
              <a:rPr lang="tr-TR" altLang="en-US" smtClean="0"/>
              <a:t> yönünden tanımlanırlar.</a:t>
            </a:r>
          </a:p>
        </p:txBody>
      </p:sp>
    </p:spTree>
    <p:extLst>
      <p:ext uri="{BB962C8B-B14F-4D97-AF65-F5344CB8AC3E}">
        <p14:creationId xmlns:p14="http://schemas.microsoft.com/office/powerpoint/2010/main" val="1715756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r>
              <a:rPr lang="tr-TR" altLang="en-US" sz="4000">
                <a:solidFill>
                  <a:schemeClr val="folHlink"/>
                </a:solidFill>
              </a:rPr>
              <a:t>Genetik yönden tanımlanmış hayvanlar</a:t>
            </a:r>
          </a:p>
        </p:txBody>
      </p:sp>
      <p:sp>
        <p:nvSpPr>
          <p:cNvPr id="84995" name="Rectangle 3"/>
          <p:cNvSpPr>
            <a:spLocks noGrp="1" noChangeArrowheads="1"/>
          </p:cNvSpPr>
          <p:nvPr>
            <p:ph type="body" idx="1"/>
          </p:nvPr>
        </p:nvSpPr>
        <p:spPr/>
        <p:txBody>
          <a:bodyPr/>
          <a:lstStyle/>
          <a:p>
            <a:pPr eaLnBrk="1" hangingPunct="1">
              <a:lnSpc>
                <a:spcPct val="80000"/>
              </a:lnSpc>
            </a:pPr>
            <a:endParaRPr lang="tr-TR" altLang="en-US"/>
          </a:p>
        </p:txBody>
      </p:sp>
    </p:spTree>
    <p:extLst>
      <p:ext uri="{BB962C8B-B14F-4D97-AF65-F5344CB8AC3E}">
        <p14:creationId xmlns:p14="http://schemas.microsoft.com/office/powerpoint/2010/main" val="32294751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marL="838200" indent="-838200">
              <a:buFontTx/>
              <a:buAutoNum type="arabicPeriod"/>
            </a:pPr>
            <a:r>
              <a:rPr lang="tr-TR" altLang="en-US" sz="3200">
                <a:solidFill>
                  <a:schemeClr val="accent2"/>
                </a:solidFill>
              </a:rPr>
              <a:t>Randombred (rastgele yetiştirilen) koloniler ve </a:t>
            </a:r>
            <a:br>
              <a:rPr lang="tr-TR" altLang="en-US" sz="3200">
                <a:solidFill>
                  <a:schemeClr val="accent2"/>
                </a:solidFill>
              </a:rPr>
            </a:br>
            <a:r>
              <a:rPr lang="tr-TR" altLang="en-US" sz="3200">
                <a:solidFill>
                  <a:schemeClr val="accent2"/>
                </a:solidFill>
              </a:rPr>
              <a:t>Outbred (akraba dışı yetiştirilmiş) soylar</a:t>
            </a:r>
          </a:p>
        </p:txBody>
      </p:sp>
      <p:sp>
        <p:nvSpPr>
          <p:cNvPr id="86019" name="Rectangle 3"/>
          <p:cNvSpPr>
            <a:spLocks noGrp="1" noChangeArrowheads="1"/>
          </p:cNvSpPr>
          <p:nvPr>
            <p:ph type="body" idx="1"/>
          </p:nvPr>
        </p:nvSpPr>
        <p:spPr>
          <a:xfrm>
            <a:off x="1992313" y="1628776"/>
            <a:ext cx="8229600" cy="4525963"/>
          </a:xfrm>
        </p:spPr>
        <p:txBody>
          <a:bodyPr/>
          <a:lstStyle/>
          <a:p>
            <a:pPr eaLnBrk="1" hangingPunct="1"/>
            <a:endParaRPr lang="tr-TR" altLang="en-US"/>
          </a:p>
        </p:txBody>
      </p:sp>
    </p:spTree>
    <p:extLst>
      <p:ext uri="{BB962C8B-B14F-4D97-AF65-F5344CB8AC3E}">
        <p14:creationId xmlns:p14="http://schemas.microsoft.com/office/powerpoint/2010/main" val="1425823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idx="4294967295"/>
          </p:nvPr>
        </p:nvSpPr>
        <p:spPr/>
        <p:txBody>
          <a:bodyPr/>
          <a:lstStyle/>
          <a:p>
            <a:r>
              <a:rPr lang="tr-TR" altLang="en-US" sz="2800" b="1"/>
              <a:t>Bunlar;</a:t>
            </a:r>
          </a:p>
        </p:txBody>
      </p:sp>
      <p:sp>
        <p:nvSpPr>
          <p:cNvPr id="61443" name="Rectangle 3"/>
          <p:cNvSpPr>
            <a:spLocks noGrp="1" noChangeArrowheads="1"/>
          </p:cNvSpPr>
          <p:nvPr>
            <p:ph type="body" idx="4294967295"/>
          </p:nvPr>
        </p:nvSpPr>
        <p:spPr/>
        <p:txBody>
          <a:bodyPr/>
          <a:lstStyle/>
          <a:p>
            <a:endParaRPr lang="tr-TR" altLang="en-US" smtClean="0"/>
          </a:p>
          <a:p>
            <a:pPr lvl="1"/>
            <a:r>
              <a:rPr lang="tr-TR" altLang="en-US" smtClean="0">
                <a:solidFill>
                  <a:srgbClr val="0000CC"/>
                </a:solidFill>
              </a:rPr>
              <a:t> deney hayvanlarının refahı, sağlığı ve verimliliğini önemli derecede etkilemektedir.</a:t>
            </a:r>
          </a:p>
          <a:p>
            <a:pPr lvl="1">
              <a:buFontTx/>
              <a:buNone/>
            </a:pPr>
            <a:endParaRPr lang="tr-TR" altLang="en-US" smtClean="0">
              <a:solidFill>
                <a:srgbClr val="0000CC"/>
              </a:solidFill>
            </a:endParaRPr>
          </a:p>
          <a:p>
            <a:pPr lvl="1"/>
            <a:r>
              <a:rPr lang="tr-TR" altLang="en-US" smtClean="0">
                <a:solidFill>
                  <a:srgbClr val="0000CC"/>
                </a:solidFill>
              </a:rPr>
              <a:t> deneyler üzerine etkili olabilmektedir</a:t>
            </a:r>
          </a:p>
        </p:txBody>
      </p:sp>
    </p:spTree>
    <p:extLst>
      <p:ext uri="{BB962C8B-B14F-4D97-AF65-F5344CB8AC3E}">
        <p14:creationId xmlns:p14="http://schemas.microsoft.com/office/powerpoint/2010/main" val="12520385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hangingPunct="1"/>
            <a:r>
              <a:rPr lang="tr-TR" altLang="en-US" smtClean="0"/>
              <a:t>2. Mutant sürüler</a:t>
            </a:r>
          </a:p>
        </p:txBody>
      </p:sp>
      <p:sp>
        <p:nvSpPr>
          <p:cNvPr id="87043" name="Rectangle 3"/>
          <p:cNvSpPr>
            <a:spLocks noGrp="1" noChangeArrowheads="1"/>
          </p:cNvSpPr>
          <p:nvPr>
            <p:ph type="body" idx="1"/>
          </p:nvPr>
        </p:nvSpPr>
        <p:spPr/>
        <p:txBody>
          <a:bodyPr/>
          <a:lstStyle/>
          <a:p>
            <a:pPr eaLnBrk="1" hangingPunct="1">
              <a:lnSpc>
                <a:spcPct val="80000"/>
              </a:lnSpc>
            </a:pPr>
            <a:endParaRPr lang="tr-TR" altLang="en-US"/>
          </a:p>
        </p:txBody>
      </p:sp>
    </p:spTree>
    <p:extLst>
      <p:ext uri="{BB962C8B-B14F-4D97-AF65-F5344CB8AC3E}">
        <p14:creationId xmlns:p14="http://schemas.microsoft.com/office/powerpoint/2010/main" val="41087786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hangingPunct="1"/>
            <a:r>
              <a:rPr lang="tr-TR" altLang="en-US" sz="4000"/>
              <a:t>3. Inbred soylar (Yakın akrabalı yetiştirilen soylar)</a:t>
            </a:r>
          </a:p>
        </p:txBody>
      </p:sp>
      <p:sp>
        <p:nvSpPr>
          <p:cNvPr id="88067" name="Rectangle 3"/>
          <p:cNvSpPr>
            <a:spLocks noGrp="1" noChangeArrowheads="1"/>
          </p:cNvSpPr>
          <p:nvPr>
            <p:ph type="body" idx="1"/>
          </p:nvPr>
        </p:nvSpPr>
        <p:spPr/>
        <p:txBody>
          <a:bodyPr/>
          <a:lstStyle/>
          <a:p>
            <a:pPr eaLnBrk="1" hangingPunct="1">
              <a:lnSpc>
                <a:spcPct val="80000"/>
              </a:lnSpc>
            </a:pPr>
            <a:endParaRPr lang="tr-TR" altLang="en-US" sz="2400"/>
          </a:p>
        </p:txBody>
      </p:sp>
    </p:spTree>
    <p:extLst>
      <p:ext uri="{BB962C8B-B14F-4D97-AF65-F5344CB8AC3E}">
        <p14:creationId xmlns:p14="http://schemas.microsoft.com/office/powerpoint/2010/main" val="406720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r>
              <a:rPr lang="tr-TR" altLang="en-US" smtClean="0"/>
              <a:t>4. F1 Hibritler</a:t>
            </a:r>
          </a:p>
        </p:txBody>
      </p:sp>
      <p:sp>
        <p:nvSpPr>
          <p:cNvPr id="89091" name="Rectangle 3"/>
          <p:cNvSpPr>
            <a:spLocks noGrp="1" noChangeArrowheads="1"/>
          </p:cNvSpPr>
          <p:nvPr>
            <p:ph type="body" idx="1"/>
          </p:nvPr>
        </p:nvSpPr>
        <p:spPr/>
        <p:txBody>
          <a:bodyPr/>
          <a:lstStyle/>
          <a:p>
            <a:pPr eaLnBrk="1" hangingPunct="1">
              <a:lnSpc>
                <a:spcPct val="90000"/>
              </a:lnSpc>
            </a:pPr>
            <a:endParaRPr lang="tr-TR" altLang="en-US" smtClean="0"/>
          </a:p>
        </p:txBody>
      </p:sp>
    </p:spTree>
    <p:extLst>
      <p:ext uri="{BB962C8B-B14F-4D97-AF65-F5344CB8AC3E}">
        <p14:creationId xmlns:p14="http://schemas.microsoft.com/office/powerpoint/2010/main" val="28195872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tr-TR" altLang="en-US" smtClean="0"/>
              <a:t>5. Ko-izojenik soylar</a:t>
            </a:r>
          </a:p>
        </p:txBody>
      </p:sp>
      <p:sp>
        <p:nvSpPr>
          <p:cNvPr id="90115" name="Rectangle 3"/>
          <p:cNvSpPr>
            <a:spLocks noGrp="1" noChangeArrowheads="1"/>
          </p:cNvSpPr>
          <p:nvPr>
            <p:ph type="body" idx="1"/>
          </p:nvPr>
        </p:nvSpPr>
        <p:spPr/>
        <p:txBody>
          <a:bodyPr/>
          <a:lstStyle/>
          <a:p>
            <a:endParaRPr lang="tr-TR" altLang="en-US"/>
          </a:p>
        </p:txBody>
      </p:sp>
    </p:spTree>
    <p:extLst>
      <p:ext uri="{BB962C8B-B14F-4D97-AF65-F5344CB8AC3E}">
        <p14:creationId xmlns:p14="http://schemas.microsoft.com/office/powerpoint/2010/main" val="4164131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tr-TR" altLang="en-US" smtClean="0"/>
              <a:t>6. Konjenik soylar</a:t>
            </a:r>
          </a:p>
        </p:txBody>
      </p:sp>
      <p:sp>
        <p:nvSpPr>
          <p:cNvPr id="91139" name="Rectangle 3"/>
          <p:cNvSpPr>
            <a:spLocks noGrp="1" noChangeArrowheads="1"/>
          </p:cNvSpPr>
          <p:nvPr>
            <p:ph type="body" idx="1"/>
          </p:nvPr>
        </p:nvSpPr>
        <p:spPr/>
        <p:txBody>
          <a:bodyPr/>
          <a:lstStyle/>
          <a:p>
            <a:endParaRPr lang="tr-TR" altLang="en-US" smtClean="0"/>
          </a:p>
        </p:txBody>
      </p:sp>
    </p:spTree>
    <p:extLst>
      <p:ext uri="{BB962C8B-B14F-4D97-AF65-F5344CB8AC3E}">
        <p14:creationId xmlns:p14="http://schemas.microsoft.com/office/powerpoint/2010/main" val="28564042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tr-TR" altLang="en-US" smtClean="0"/>
              <a:t>7. Rekombinant İnbred Soylar</a:t>
            </a:r>
          </a:p>
        </p:txBody>
      </p:sp>
      <p:sp>
        <p:nvSpPr>
          <p:cNvPr id="92163" name="Rectangle 3"/>
          <p:cNvSpPr>
            <a:spLocks noGrp="1" noChangeArrowheads="1"/>
          </p:cNvSpPr>
          <p:nvPr>
            <p:ph type="body" idx="1"/>
          </p:nvPr>
        </p:nvSpPr>
        <p:spPr/>
        <p:txBody>
          <a:bodyPr/>
          <a:lstStyle/>
          <a:p>
            <a:pPr>
              <a:lnSpc>
                <a:spcPct val="80000"/>
              </a:lnSpc>
            </a:pPr>
            <a:endParaRPr lang="tr-TR" altLang="en-US"/>
          </a:p>
        </p:txBody>
      </p:sp>
    </p:spTree>
    <p:extLst>
      <p:ext uri="{BB962C8B-B14F-4D97-AF65-F5344CB8AC3E}">
        <p14:creationId xmlns:p14="http://schemas.microsoft.com/office/powerpoint/2010/main" val="4430021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tr-TR" altLang="en-US" smtClean="0"/>
              <a:t>8. Rekombinant Konjenik soylar</a:t>
            </a:r>
          </a:p>
        </p:txBody>
      </p:sp>
      <p:sp>
        <p:nvSpPr>
          <p:cNvPr id="93187" name="Rectangle 3"/>
          <p:cNvSpPr>
            <a:spLocks noGrp="1" noChangeArrowheads="1"/>
          </p:cNvSpPr>
          <p:nvPr>
            <p:ph type="body" idx="1"/>
          </p:nvPr>
        </p:nvSpPr>
        <p:spPr/>
        <p:txBody>
          <a:bodyPr/>
          <a:lstStyle/>
          <a:p>
            <a:endParaRPr lang="tr-TR" altLang="en-US"/>
          </a:p>
        </p:txBody>
      </p:sp>
    </p:spTree>
    <p:extLst>
      <p:ext uri="{BB962C8B-B14F-4D97-AF65-F5344CB8AC3E}">
        <p14:creationId xmlns:p14="http://schemas.microsoft.com/office/powerpoint/2010/main" val="17345390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eaLnBrk="1" hangingPunct="1"/>
            <a:r>
              <a:rPr lang="tr-TR" altLang="en-US" smtClean="0"/>
              <a:t>9. Transjenik hayvanlar </a:t>
            </a:r>
          </a:p>
        </p:txBody>
      </p:sp>
      <p:sp>
        <p:nvSpPr>
          <p:cNvPr id="94211" name="Rectangle 3"/>
          <p:cNvSpPr>
            <a:spLocks noGrp="1" noChangeArrowheads="1"/>
          </p:cNvSpPr>
          <p:nvPr>
            <p:ph type="body" idx="1"/>
          </p:nvPr>
        </p:nvSpPr>
        <p:spPr>
          <a:xfrm>
            <a:off x="1774825" y="1700213"/>
            <a:ext cx="8229600" cy="4525962"/>
          </a:xfrm>
        </p:spPr>
        <p:txBody>
          <a:bodyPr/>
          <a:lstStyle/>
          <a:p>
            <a:pPr eaLnBrk="1" hangingPunct="1">
              <a:lnSpc>
                <a:spcPct val="80000"/>
              </a:lnSpc>
            </a:pPr>
            <a:endParaRPr lang="tr-TR" altLang="en-US" sz="2400"/>
          </a:p>
        </p:txBody>
      </p:sp>
    </p:spTree>
    <p:extLst>
      <p:ext uri="{BB962C8B-B14F-4D97-AF65-F5344CB8AC3E}">
        <p14:creationId xmlns:p14="http://schemas.microsoft.com/office/powerpoint/2010/main" val="33206506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eaLnBrk="1" hangingPunct="1"/>
            <a:r>
              <a:rPr lang="tr-TR" altLang="en-US" sz="4000"/>
              <a:t>MİKROBİYOLOJİK YÖNDEN TANIMLANMIŞ HAYVANLAR</a:t>
            </a:r>
          </a:p>
        </p:txBody>
      </p:sp>
      <p:sp>
        <p:nvSpPr>
          <p:cNvPr id="95235" name="Rectangle 3"/>
          <p:cNvSpPr>
            <a:spLocks noGrp="1" noChangeArrowheads="1"/>
          </p:cNvSpPr>
          <p:nvPr>
            <p:ph type="body" idx="1"/>
          </p:nvPr>
        </p:nvSpPr>
        <p:spPr/>
        <p:txBody>
          <a:bodyPr/>
          <a:lstStyle/>
          <a:p>
            <a:pPr eaLnBrk="1" hangingPunct="1">
              <a:lnSpc>
                <a:spcPct val="80000"/>
              </a:lnSpc>
            </a:pPr>
            <a:r>
              <a:rPr lang="tr-TR" altLang="en-US" sz="2400"/>
              <a:t>Deney konusuna bağlı olarak değişmekle birlikte bir denemede kullanılacak hayvanlar sağlıklı olmalıdır. </a:t>
            </a:r>
          </a:p>
          <a:p>
            <a:pPr eaLnBrk="1" hangingPunct="1">
              <a:lnSpc>
                <a:spcPct val="80000"/>
              </a:lnSpc>
            </a:pPr>
            <a:r>
              <a:rPr lang="tr-TR" altLang="en-US" sz="2400"/>
              <a:t>En azından klinik olarak hiçbir hastalık belirtisi göstermemelidir. </a:t>
            </a:r>
          </a:p>
          <a:p>
            <a:pPr eaLnBrk="1" hangingPunct="1">
              <a:lnSpc>
                <a:spcPct val="80000"/>
              </a:lnSpc>
            </a:pPr>
            <a:r>
              <a:rPr lang="tr-TR" altLang="en-US" sz="2400"/>
              <a:t>Fakat laboratuvarda kullanılan hayvanlar bazen hiçbir hastalık belirtisi göstermedikleri halde, bir hastalık etkeni taşıyor olabilirler (latent enfeksiyon). Bu durumda yapılan çalışma sonuçları güvenilir değildir.</a:t>
            </a:r>
          </a:p>
          <a:p>
            <a:pPr eaLnBrk="1" hangingPunct="1">
              <a:lnSpc>
                <a:spcPct val="80000"/>
              </a:lnSpc>
            </a:pPr>
            <a:r>
              <a:rPr lang="tr-TR" altLang="en-US" sz="2400"/>
              <a:t>Bu nedenle her araştırıcı denemesinde kullanacağı hayvanların sağlıklı olduğundan emin olmalıdır. </a:t>
            </a:r>
          </a:p>
          <a:p>
            <a:pPr eaLnBrk="1" hangingPunct="1">
              <a:lnSpc>
                <a:spcPct val="80000"/>
              </a:lnSpc>
            </a:pPr>
            <a:r>
              <a:rPr lang="tr-TR" altLang="en-US" sz="2400"/>
              <a:t>Bazen de çalışmada özel bir mikrobiyolojik yapıya sahip hayvanlara gereksinim duyulabilir. Bu durumda araştırıcı kullanacağı hayvanların istediği özellikleri taşıdığından emin olmak ister.</a:t>
            </a:r>
          </a:p>
        </p:txBody>
      </p:sp>
    </p:spTree>
    <p:extLst>
      <p:ext uri="{BB962C8B-B14F-4D97-AF65-F5344CB8AC3E}">
        <p14:creationId xmlns:p14="http://schemas.microsoft.com/office/powerpoint/2010/main" val="33758914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endParaRPr lang="en-US" altLang="en-US" smtClean="0"/>
          </a:p>
        </p:txBody>
      </p:sp>
      <p:sp>
        <p:nvSpPr>
          <p:cNvPr id="96259" name="Rectangle 3"/>
          <p:cNvSpPr>
            <a:spLocks noGrp="1" noChangeArrowheads="1"/>
          </p:cNvSpPr>
          <p:nvPr>
            <p:ph type="body" idx="1"/>
          </p:nvPr>
        </p:nvSpPr>
        <p:spPr>
          <a:xfrm>
            <a:off x="1992313" y="1628776"/>
            <a:ext cx="8229600" cy="4525963"/>
          </a:xfrm>
        </p:spPr>
        <p:txBody>
          <a:bodyPr/>
          <a:lstStyle/>
          <a:p>
            <a:pPr eaLnBrk="1" hangingPunct="1"/>
            <a:r>
              <a:rPr lang="tr-TR" altLang="en-US" smtClean="0"/>
              <a:t>Hayvanların sağlık durumlarının bilinmesini gerektiren bir başka önemli neden ise </a:t>
            </a:r>
            <a:r>
              <a:rPr lang="tr-TR" altLang="en-US" smtClean="0">
                <a:solidFill>
                  <a:schemeClr val="accent2"/>
                </a:solidFill>
              </a:rPr>
              <a:t>hayvanlarda bulunan bazı hastalık etkenlerinin insanda da hastalık</a:t>
            </a:r>
            <a:r>
              <a:rPr lang="tr-TR" altLang="en-US" smtClean="0"/>
              <a:t> yapabilmesidir. </a:t>
            </a:r>
          </a:p>
        </p:txBody>
      </p:sp>
    </p:spTree>
    <p:extLst>
      <p:ext uri="{BB962C8B-B14F-4D97-AF65-F5344CB8AC3E}">
        <p14:creationId xmlns:p14="http://schemas.microsoft.com/office/powerpoint/2010/main" val="961472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tr-TR" altLang="en-US" sz="4000"/>
              <a:t>1. Kafesin biçimi ve hayvan başına ayrılacak alan</a:t>
            </a:r>
          </a:p>
        </p:txBody>
      </p:sp>
      <p:sp>
        <p:nvSpPr>
          <p:cNvPr id="63491" name="Rectangle 3"/>
          <p:cNvSpPr>
            <a:spLocks noGrp="1" noChangeArrowheads="1"/>
          </p:cNvSpPr>
          <p:nvPr>
            <p:ph type="body" idx="1"/>
          </p:nvPr>
        </p:nvSpPr>
        <p:spPr/>
        <p:txBody>
          <a:bodyPr/>
          <a:lstStyle/>
          <a:p>
            <a:pPr algn="just">
              <a:lnSpc>
                <a:spcPct val="80000"/>
              </a:lnSpc>
            </a:pPr>
            <a:endParaRPr lang="tr-TR" altLang="en-US" sz="2400"/>
          </a:p>
        </p:txBody>
      </p:sp>
    </p:spTree>
    <p:extLst>
      <p:ext uri="{BB962C8B-B14F-4D97-AF65-F5344CB8AC3E}">
        <p14:creationId xmlns:p14="http://schemas.microsoft.com/office/powerpoint/2010/main" val="31294441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eaLnBrk="1" hangingPunct="1"/>
            <a:r>
              <a:rPr lang="tr-TR" altLang="en-US" smtClean="0"/>
              <a:t>1. Konvensiyonel hayvanlar</a:t>
            </a:r>
          </a:p>
        </p:txBody>
      </p:sp>
      <p:sp>
        <p:nvSpPr>
          <p:cNvPr id="97283" name="Rectangle 3"/>
          <p:cNvSpPr>
            <a:spLocks noGrp="1" noChangeArrowheads="1"/>
          </p:cNvSpPr>
          <p:nvPr>
            <p:ph type="body" idx="1"/>
          </p:nvPr>
        </p:nvSpPr>
        <p:spPr/>
        <p:txBody>
          <a:bodyPr/>
          <a:lstStyle/>
          <a:p>
            <a:pPr eaLnBrk="1" hangingPunct="1">
              <a:lnSpc>
                <a:spcPct val="80000"/>
              </a:lnSpc>
            </a:pPr>
            <a:endParaRPr lang="tr-TR" altLang="en-US" sz="2000"/>
          </a:p>
        </p:txBody>
      </p:sp>
    </p:spTree>
    <p:extLst>
      <p:ext uri="{BB962C8B-B14F-4D97-AF65-F5344CB8AC3E}">
        <p14:creationId xmlns:p14="http://schemas.microsoft.com/office/powerpoint/2010/main" val="40050704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eaLnBrk="1" hangingPunct="1"/>
            <a:r>
              <a:rPr lang="tr-TR" altLang="en-US" sz="4000"/>
              <a:t>2. Kendi türüne özgü patojen taşımayan (SPF) hayvanlar</a:t>
            </a:r>
          </a:p>
        </p:txBody>
      </p:sp>
      <p:sp>
        <p:nvSpPr>
          <p:cNvPr id="98307" name="Rectangle 3"/>
          <p:cNvSpPr>
            <a:spLocks noGrp="1" noChangeArrowheads="1"/>
          </p:cNvSpPr>
          <p:nvPr>
            <p:ph type="body" idx="1"/>
          </p:nvPr>
        </p:nvSpPr>
        <p:spPr/>
        <p:txBody>
          <a:bodyPr/>
          <a:lstStyle/>
          <a:p>
            <a:pPr eaLnBrk="1" hangingPunct="1">
              <a:lnSpc>
                <a:spcPct val="80000"/>
              </a:lnSpc>
            </a:pPr>
            <a:endParaRPr lang="tr-TR" altLang="en-US" sz="2400"/>
          </a:p>
        </p:txBody>
      </p:sp>
    </p:spTree>
    <p:extLst>
      <p:ext uri="{BB962C8B-B14F-4D97-AF65-F5344CB8AC3E}">
        <p14:creationId xmlns:p14="http://schemas.microsoft.com/office/powerpoint/2010/main" val="31708527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pPr eaLnBrk="1" hangingPunct="1"/>
            <a:r>
              <a:rPr lang="tr-TR" altLang="en-US" smtClean="0"/>
              <a:t>3. Germ Free (GF) Hayvanlar</a:t>
            </a:r>
          </a:p>
        </p:txBody>
      </p:sp>
      <p:sp>
        <p:nvSpPr>
          <p:cNvPr id="99331" name="Rectangle 3"/>
          <p:cNvSpPr>
            <a:spLocks noGrp="1" noChangeArrowheads="1"/>
          </p:cNvSpPr>
          <p:nvPr>
            <p:ph type="body" idx="1"/>
          </p:nvPr>
        </p:nvSpPr>
        <p:spPr/>
        <p:txBody>
          <a:bodyPr/>
          <a:lstStyle/>
          <a:p>
            <a:pPr eaLnBrk="1" hangingPunct="1">
              <a:lnSpc>
                <a:spcPct val="80000"/>
              </a:lnSpc>
            </a:pPr>
            <a:endParaRPr lang="tr-TR" altLang="en-US"/>
          </a:p>
          <a:p>
            <a:pPr eaLnBrk="1" hangingPunct="1">
              <a:lnSpc>
                <a:spcPct val="80000"/>
              </a:lnSpc>
            </a:pPr>
            <a:endParaRPr lang="tr-TR" altLang="en-US"/>
          </a:p>
        </p:txBody>
      </p:sp>
    </p:spTree>
    <p:extLst>
      <p:ext uri="{BB962C8B-B14F-4D97-AF65-F5344CB8AC3E}">
        <p14:creationId xmlns:p14="http://schemas.microsoft.com/office/powerpoint/2010/main" val="311507067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pPr eaLnBrk="1" hangingPunct="1"/>
            <a:r>
              <a:rPr lang="tr-TR" altLang="en-US" smtClean="0"/>
              <a:t>4. Gnotobiyot Hayvanlar</a:t>
            </a:r>
          </a:p>
        </p:txBody>
      </p:sp>
      <p:sp>
        <p:nvSpPr>
          <p:cNvPr id="100355" name="Rectangle 3"/>
          <p:cNvSpPr>
            <a:spLocks noGrp="1" noChangeArrowheads="1"/>
          </p:cNvSpPr>
          <p:nvPr>
            <p:ph type="body" idx="1"/>
          </p:nvPr>
        </p:nvSpPr>
        <p:spPr/>
        <p:txBody>
          <a:bodyPr/>
          <a:lstStyle/>
          <a:p>
            <a:pPr eaLnBrk="1" hangingPunct="1">
              <a:lnSpc>
                <a:spcPct val="80000"/>
              </a:lnSpc>
            </a:pPr>
            <a:endParaRPr lang="tr-TR" altLang="en-US" sz="2400"/>
          </a:p>
        </p:txBody>
      </p:sp>
    </p:spTree>
    <p:extLst>
      <p:ext uri="{BB962C8B-B14F-4D97-AF65-F5344CB8AC3E}">
        <p14:creationId xmlns:p14="http://schemas.microsoft.com/office/powerpoint/2010/main" val="25442778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pPr eaLnBrk="1" hangingPunct="1"/>
            <a:r>
              <a:rPr lang="tr-TR" altLang="en-US" sz="4000"/>
              <a:t>Konvensiyonel hayvan üretim barınakları</a:t>
            </a:r>
          </a:p>
        </p:txBody>
      </p:sp>
      <p:sp>
        <p:nvSpPr>
          <p:cNvPr id="101379" name="Rectangle 3"/>
          <p:cNvSpPr>
            <a:spLocks noGrp="1" noChangeArrowheads="1"/>
          </p:cNvSpPr>
          <p:nvPr>
            <p:ph type="body" idx="1"/>
          </p:nvPr>
        </p:nvSpPr>
        <p:spPr/>
        <p:txBody>
          <a:bodyPr/>
          <a:lstStyle/>
          <a:p>
            <a:pPr algn="just" eaLnBrk="1" hangingPunct="1"/>
            <a:r>
              <a:rPr lang="tr-TR" altLang="en-US" smtClean="0"/>
              <a:t>Herhangi bir özellik için tanımlanmış olmayan yani sadece klinik olarak sağlıklı hayvanların barındırıldığı barınaklardır. </a:t>
            </a:r>
          </a:p>
          <a:p>
            <a:pPr algn="just" eaLnBrk="1" hangingPunct="1"/>
            <a:r>
              <a:rPr lang="tr-TR" altLang="en-US" smtClean="0"/>
              <a:t>Temel üretim hijyeni kurallarına uyulmak koşuluyla barındırılan türe özel gereksinimlerin optimum karşılanması yeterlidir.</a:t>
            </a:r>
          </a:p>
        </p:txBody>
      </p:sp>
    </p:spTree>
    <p:extLst>
      <p:ext uri="{BB962C8B-B14F-4D97-AF65-F5344CB8AC3E}">
        <p14:creationId xmlns:p14="http://schemas.microsoft.com/office/powerpoint/2010/main" val="19634015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eaLnBrk="1" hangingPunct="1"/>
            <a:r>
              <a:rPr lang="tr-TR" altLang="en-US" sz="4000"/>
              <a:t>Tanımlanmış hayvan barınakları</a:t>
            </a:r>
            <a:br>
              <a:rPr lang="tr-TR" altLang="en-US" sz="4000"/>
            </a:br>
            <a:r>
              <a:rPr lang="tr-TR" altLang="en-US" sz="4000"/>
              <a:t>(Bariyer sistemleri)</a:t>
            </a:r>
          </a:p>
        </p:txBody>
      </p:sp>
      <p:sp>
        <p:nvSpPr>
          <p:cNvPr id="102403" name="Rectangle 3"/>
          <p:cNvSpPr>
            <a:spLocks noGrp="1" noChangeArrowheads="1"/>
          </p:cNvSpPr>
          <p:nvPr>
            <p:ph type="body" idx="1"/>
          </p:nvPr>
        </p:nvSpPr>
        <p:spPr/>
        <p:txBody>
          <a:bodyPr/>
          <a:lstStyle/>
          <a:p>
            <a:pPr algn="just" eaLnBrk="1" hangingPunct="1">
              <a:lnSpc>
                <a:spcPct val="90000"/>
              </a:lnSpc>
            </a:pPr>
            <a:r>
              <a:rPr lang="tr-TR" altLang="en-US" smtClean="0"/>
              <a:t>Mikrobiyolojik yönden tanımlanmış hayvanların üretilmesi gerekiyorsa bina içinde bariyer sistemleri kurmak gerekir. </a:t>
            </a:r>
          </a:p>
          <a:p>
            <a:pPr algn="just" eaLnBrk="1" hangingPunct="1">
              <a:lnSpc>
                <a:spcPct val="90000"/>
              </a:lnSpc>
            </a:pPr>
            <a:r>
              <a:rPr lang="tr-TR" altLang="en-US" smtClean="0"/>
              <a:t>İzolatör çalışma alanını çevreleyen, mikrobiyel geçirgenliği olmayan bir bariyerdir. </a:t>
            </a:r>
          </a:p>
          <a:p>
            <a:pPr algn="just" eaLnBrk="1" hangingPunct="1">
              <a:lnSpc>
                <a:spcPct val="90000"/>
              </a:lnSpc>
            </a:pPr>
            <a:r>
              <a:rPr lang="tr-TR" altLang="en-US" smtClean="0"/>
              <a:t>Gnotobiyot hayvan üretimi ve kullanımı için gereksinim duyulan steril çevreyi sürdürmek için en pratik sistemdir. </a:t>
            </a:r>
          </a:p>
        </p:txBody>
      </p:sp>
    </p:spTree>
    <p:extLst>
      <p:ext uri="{BB962C8B-B14F-4D97-AF65-F5344CB8AC3E}">
        <p14:creationId xmlns:p14="http://schemas.microsoft.com/office/powerpoint/2010/main" val="14685240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eaLnBrk="1" hangingPunct="1"/>
            <a:r>
              <a:rPr lang="tr-TR" altLang="en-US" sz="4000"/>
              <a:t>Amaçlarına göre çeşitli izolatör tipleri geliştirilmiştir.</a:t>
            </a:r>
          </a:p>
        </p:txBody>
      </p:sp>
      <p:sp>
        <p:nvSpPr>
          <p:cNvPr id="103427" name="Rectangle 3"/>
          <p:cNvSpPr>
            <a:spLocks noGrp="1" noChangeArrowheads="1"/>
          </p:cNvSpPr>
          <p:nvPr>
            <p:ph type="body" idx="1"/>
          </p:nvPr>
        </p:nvSpPr>
        <p:spPr/>
        <p:txBody>
          <a:bodyPr/>
          <a:lstStyle/>
          <a:p>
            <a:pPr eaLnBrk="1" hangingPunct="1">
              <a:buFontTx/>
              <a:buNone/>
            </a:pPr>
            <a:r>
              <a:rPr lang="tr-TR" altLang="en-US" smtClean="0"/>
              <a:t>1. Mutlak bariyer, bunda hayvanlar çok sıkı koşullar altında ve çevreden tam olarak ayrılmış şekilde tutulurlar. Plastik ve çelik izolatörler en yaygın kullanılan tiplerdir. İçeride kullanılan kafes, yem ve yataklık gibi tüm materyal sterilize edilmiştir ve bir daldırma tankı içinde sterilize edilmiş bir kilitli sistemle içeri sokulur.</a:t>
            </a:r>
          </a:p>
        </p:txBody>
      </p:sp>
    </p:spTree>
    <p:extLst>
      <p:ext uri="{BB962C8B-B14F-4D97-AF65-F5344CB8AC3E}">
        <p14:creationId xmlns:p14="http://schemas.microsoft.com/office/powerpoint/2010/main" val="65552701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pPr eaLnBrk="1" hangingPunct="1"/>
            <a:endParaRPr lang="en-US" altLang="en-US" smtClean="0"/>
          </a:p>
        </p:txBody>
      </p:sp>
      <p:sp>
        <p:nvSpPr>
          <p:cNvPr id="104451" name="Rectangle 3"/>
          <p:cNvSpPr>
            <a:spLocks noGrp="1" noChangeArrowheads="1"/>
          </p:cNvSpPr>
          <p:nvPr>
            <p:ph type="body" idx="1"/>
          </p:nvPr>
        </p:nvSpPr>
        <p:spPr/>
        <p:txBody>
          <a:bodyPr/>
          <a:lstStyle/>
          <a:p>
            <a:pPr algn="just" eaLnBrk="1" hangingPunct="1">
              <a:buFontTx/>
              <a:buNone/>
            </a:pPr>
            <a:r>
              <a:rPr lang="tr-TR" altLang="en-US" smtClean="0"/>
              <a:t>2. Klasik SPF bariyer, mutlak bariyerlere göre biraz daha esnek kuralları olan bariyer tipidir. </a:t>
            </a:r>
          </a:p>
          <a:p>
            <a:pPr algn="just" eaLnBrk="1" hangingPunct="1">
              <a:buFontTx/>
              <a:buNone/>
            </a:pPr>
            <a:r>
              <a:rPr lang="tr-TR" altLang="en-US" smtClean="0"/>
              <a:t>Bu tipte sadece patojen mikroorganizmaların girişi önlenir. Materyalin sadece dezenfekte edilmesi yeterlidir. </a:t>
            </a:r>
          </a:p>
        </p:txBody>
      </p:sp>
    </p:spTree>
    <p:extLst>
      <p:ext uri="{BB962C8B-B14F-4D97-AF65-F5344CB8AC3E}">
        <p14:creationId xmlns:p14="http://schemas.microsoft.com/office/powerpoint/2010/main" val="302617657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eaLnBrk="1" hangingPunct="1"/>
            <a:endParaRPr lang="en-US" altLang="en-US" smtClean="0"/>
          </a:p>
        </p:txBody>
      </p:sp>
      <p:sp>
        <p:nvSpPr>
          <p:cNvPr id="105475" name="Rectangle 3"/>
          <p:cNvSpPr>
            <a:spLocks noGrp="1" noChangeArrowheads="1"/>
          </p:cNvSpPr>
          <p:nvPr>
            <p:ph type="body" idx="1"/>
          </p:nvPr>
        </p:nvSpPr>
        <p:spPr/>
        <p:txBody>
          <a:bodyPr/>
          <a:lstStyle/>
          <a:p>
            <a:pPr eaLnBrk="1" hangingPunct="1">
              <a:lnSpc>
                <a:spcPct val="90000"/>
              </a:lnSpc>
              <a:buFontTx/>
              <a:buNone/>
            </a:pPr>
            <a:r>
              <a:rPr lang="tr-TR" altLang="en-US" sz="2400"/>
              <a:t>3. Değiştirilmiş bariyer sistemleri, SPF hayvanların çalışma esnasında korunmasını hedefleyen koruyucu önlemler klasik bariyer sistemlerinden geliştirilmiştir. </a:t>
            </a:r>
          </a:p>
          <a:p>
            <a:pPr eaLnBrk="1" hangingPunct="1">
              <a:lnSpc>
                <a:spcPct val="90000"/>
              </a:lnSpc>
              <a:buFontTx/>
              <a:buNone/>
            </a:pPr>
            <a:r>
              <a:rPr lang="tr-TR" altLang="en-US" sz="2400"/>
              <a:t>4. Ters çevrilen klasik bariyer, bazen çevrenin hayvanların taşıdığı mikroorganizmalarla kontaminasyonuna karşı korunması gerekir. Bu yüzden hayvanlar çevreye karşı negatif basınçlı bir izolatörde tutulur. Dışarı çıkan hava steril olana kadar filtre edilir. Bu sistemin kullanıldığı yerlerde atık materyal dezenfekte edilmeli ve personel alanı terk ederken mutlaka duş almalıdır. </a:t>
            </a:r>
          </a:p>
        </p:txBody>
      </p:sp>
    </p:spTree>
    <p:extLst>
      <p:ext uri="{BB962C8B-B14F-4D97-AF65-F5344CB8AC3E}">
        <p14:creationId xmlns:p14="http://schemas.microsoft.com/office/powerpoint/2010/main" val="168073638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pPr eaLnBrk="1" hangingPunct="1"/>
            <a:endParaRPr lang="en-US" altLang="en-US" smtClean="0"/>
          </a:p>
        </p:txBody>
      </p:sp>
      <p:sp>
        <p:nvSpPr>
          <p:cNvPr id="106499" name="Rectangle 3"/>
          <p:cNvSpPr>
            <a:spLocks noGrp="1" noChangeArrowheads="1"/>
          </p:cNvSpPr>
          <p:nvPr>
            <p:ph type="body" idx="1"/>
          </p:nvPr>
        </p:nvSpPr>
        <p:spPr/>
        <p:txBody>
          <a:bodyPr/>
          <a:lstStyle/>
          <a:p>
            <a:pPr algn="just" eaLnBrk="1" hangingPunct="1">
              <a:buFontTx/>
              <a:buNone/>
            </a:pPr>
            <a:r>
              <a:rPr lang="tr-TR" altLang="en-US" smtClean="0"/>
              <a:t>Günümüzde en çok kullanılan izolatörler esnek plastikten yapılmıştır. Farklı esneklik, uzunluk ve gözlem kısımlarına sahip olarak çok değişik tipleri vardır. Bariyer sistemleri hayvanları zararlı patojenlerden korur, deneme üzerinde hayvanların mikrobiyal yapısının etkisini önler, personeli hayvanların maruz kalabileceği allerjen ve toksinlerden korur.</a:t>
            </a:r>
          </a:p>
        </p:txBody>
      </p:sp>
    </p:spTree>
    <p:extLst>
      <p:ext uri="{BB962C8B-B14F-4D97-AF65-F5344CB8AC3E}">
        <p14:creationId xmlns:p14="http://schemas.microsoft.com/office/powerpoint/2010/main" val="197472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idx="4294967295"/>
          </p:nvPr>
        </p:nvSpPr>
        <p:spPr/>
        <p:txBody>
          <a:bodyPr/>
          <a:lstStyle/>
          <a:p>
            <a:r>
              <a:rPr lang="tr-TR" altLang="en-US" b="1" smtClean="0">
                <a:solidFill>
                  <a:schemeClr val="tx1"/>
                </a:solidFill>
              </a:rPr>
              <a:t>2. SICAKLIK</a:t>
            </a:r>
          </a:p>
        </p:txBody>
      </p:sp>
      <p:sp>
        <p:nvSpPr>
          <p:cNvPr id="64515" name="Rectangle 3"/>
          <p:cNvSpPr>
            <a:spLocks noGrp="1" noChangeArrowheads="1"/>
          </p:cNvSpPr>
          <p:nvPr>
            <p:ph type="body" idx="4294967295"/>
          </p:nvPr>
        </p:nvSpPr>
        <p:spPr/>
        <p:txBody>
          <a:bodyPr/>
          <a:lstStyle/>
          <a:p>
            <a:pPr lvl="1" algn="just" eaLnBrk="1" hangingPunct="1">
              <a:lnSpc>
                <a:spcPct val="130000"/>
              </a:lnSpc>
              <a:spcBef>
                <a:spcPct val="0"/>
              </a:spcBef>
              <a:buFont typeface="Wingdings" panose="05000000000000000000" pitchFamily="2" charset="2"/>
              <a:buNone/>
            </a:pPr>
            <a:r>
              <a:rPr lang="tr-TR" altLang="en-US" smtClean="0">
                <a:solidFill>
                  <a:schemeClr val="tx2"/>
                </a:solidFill>
              </a:rPr>
              <a:t>Türlere göre sıcaklık düzeyi sağlanmalıdır.</a:t>
            </a:r>
          </a:p>
          <a:p>
            <a:pPr>
              <a:buFontTx/>
              <a:buNone/>
            </a:pPr>
            <a:endParaRPr lang="tr-TR" altLang="en-US" smtClean="0"/>
          </a:p>
        </p:txBody>
      </p:sp>
    </p:spTree>
    <p:extLst>
      <p:ext uri="{BB962C8B-B14F-4D97-AF65-F5344CB8AC3E}">
        <p14:creationId xmlns:p14="http://schemas.microsoft.com/office/powerpoint/2010/main" val="13819608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pPr eaLnBrk="1" hangingPunct="1"/>
            <a:endParaRPr lang="en-US" altLang="en-US" smtClean="0"/>
          </a:p>
        </p:txBody>
      </p:sp>
      <p:sp>
        <p:nvSpPr>
          <p:cNvPr id="107523" name="Rectangle 3"/>
          <p:cNvSpPr>
            <a:spLocks noGrp="1" noChangeArrowheads="1"/>
          </p:cNvSpPr>
          <p:nvPr>
            <p:ph type="body" idx="1"/>
          </p:nvPr>
        </p:nvSpPr>
        <p:spPr/>
        <p:txBody>
          <a:bodyPr/>
          <a:lstStyle/>
          <a:p>
            <a:pPr algn="just" eaLnBrk="1" hangingPunct="1"/>
            <a:r>
              <a:rPr lang="tr-TR" altLang="en-US" smtClean="0"/>
              <a:t>Hava kaynaklı kontaminasyonun önlenmesi için içerde daima yüksek basınç olmalıdır. Eğer izolatörün içinde tutulan zararlı ajanların kaçmasını önlemek önemli ise iç basınç negatif olmalıdır. Basıncı düşürmek için hava çıkış hızının değişken olduğu bazı sistemler kullanılarak izolatör daha kullanışlı hale getirilebilir. </a:t>
            </a:r>
          </a:p>
        </p:txBody>
      </p:sp>
    </p:spTree>
    <p:extLst>
      <p:ext uri="{BB962C8B-B14F-4D97-AF65-F5344CB8AC3E}">
        <p14:creationId xmlns:p14="http://schemas.microsoft.com/office/powerpoint/2010/main" val="331253384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r>
              <a:rPr lang="tr-TR" altLang="en-US" sz="4000"/>
              <a:t>Model hayvan</a:t>
            </a:r>
          </a:p>
        </p:txBody>
      </p:sp>
      <p:sp>
        <p:nvSpPr>
          <p:cNvPr id="108547" name="Rectangle 3"/>
          <p:cNvSpPr>
            <a:spLocks noGrp="1" noChangeArrowheads="1"/>
          </p:cNvSpPr>
          <p:nvPr>
            <p:ph type="body" idx="1"/>
          </p:nvPr>
        </p:nvSpPr>
        <p:spPr/>
        <p:txBody>
          <a:bodyPr/>
          <a:lstStyle/>
          <a:p>
            <a:pPr eaLnBrk="1" hangingPunct="1">
              <a:buFontTx/>
              <a:buNone/>
            </a:pPr>
            <a:endParaRPr lang="tr-TR" altLang="en-US"/>
          </a:p>
          <a:p>
            <a:pPr algn="just" eaLnBrk="1" hangingPunct="1">
              <a:buFontTx/>
              <a:buNone/>
            </a:pPr>
            <a:r>
              <a:rPr lang="tr-TR" altLang="en-US"/>
              <a:t>Sonuçları insan yada başka bir hayvan türüne uyarlanmak amacıyla bir denemede materyal olarak kullanılan hayvan türüne </a:t>
            </a:r>
            <a:r>
              <a:rPr lang="tr-TR" altLang="en-US">
                <a:solidFill>
                  <a:schemeClr val="accent2"/>
                </a:solidFill>
              </a:rPr>
              <a:t>model hayvan</a:t>
            </a:r>
            <a:r>
              <a:rPr lang="tr-TR" altLang="en-US"/>
              <a:t> denir. </a:t>
            </a:r>
          </a:p>
        </p:txBody>
      </p:sp>
    </p:spTree>
    <p:extLst>
      <p:ext uri="{BB962C8B-B14F-4D97-AF65-F5344CB8AC3E}">
        <p14:creationId xmlns:p14="http://schemas.microsoft.com/office/powerpoint/2010/main" val="39903529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tr-TR" altLang="en-US" smtClean="0"/>
              <a:t>Model hayvan seçimi</a:t>
            </a:r>
          </a:p>
        </p:txBody>
      </p:sp>
      <p:sp>
        <p:nvSpPr>
          <p:cNvPr id="109571" name="Rectangle 3"/>
          <p:cNvSpPr>
            <a:spLocks noGrp="1" noChangeArrowheads="1"/>
          </p:cNvSpPr>
          <p:nvPr>
            <p:ph type="body" idx="1"/>
          </p:nvPr>
        </p:nvSpPr>
        <p:spPr/>
        <p:txBody>
          <a:bodyPr/>
          <a:lstStyle/>
          <a:p>
            <a:r>
              <a:rPr lang="tr-TR" altLang="en-US" smtClean="0"/>
              <a:t>İlk adım tür seçimidir. Bu konuda öncelikle etkisi incelenecek faktöre karşı duyarlılık dikkate alınmalıdır. </a:t>
            </a:r>
          </a:p>
          <a:p>
            <a:r>
              <a:rPr lang="tr-TR" altLang="en-US" smtClean="0"/>
              <a:t>Tür seçiminde dikkate alınması önemli olan bir başka faktör beden iriliğidir. İrilik maliyet, hayvana ayrılacak alan ve manipülasyon kolaylığı açısından önemlidir. </a:t>
            </a:r>
          </a:p>
        </p:txBody>
      </p:sp>
    </p:spTree>
    <p:extLst>
      <p:ext uri="{BB962C8B-B14F-4D97-AF65-F5344CB8AC3E}">
        <p14:creationId xmlns:p14="http://schemas.microsoft.com/office/powerpoint/2010/main" val="23228497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endParaRPr lang="en-US" altLang="en-US" smtClean="0"/>
          </a:p>
        </p:txBody>
      </p:sp>
      <p:sp>
        <p:nvSpPr>
          <p:cNvPr id="110595" name="Rectangle 3"/>
          <p:cNvSpPr>
            <a:spLocks noGrp="1" noChangeArrowheads="1"/>
          </p:cNvSpPr>
          <p:nvPr>
            <p:ph type="body" idx="1"/>
          </p:nvPr>
        </p:nvSpPr>
        <p:spPr/>
        <p:txBody>
          <a:bodyPr/>
          <a:lstStyle/>
          <a:p>
            <a:pPr algn="just"/>
            <a:r>
              <a:rPr lang="tr-TR" altLang="en-US"/>
              <a:t>Eğer araştırıcı model hayvanlarını kendi üretecekse dikkate alınması gereken diğer bir faktörde dölverimidir. Bu toplam maliyeti etkilemenin yanısıra üretim ve dolayısıyla deneme süresini de etkileyen bir faktördür. Genelde inbred soylarda dölverimi düşüktür. </a:t>
            </a:r>
          </a:p>
          <a:p>
            <a:pPr algn="just"/>
            <a:r>
              <a:rPr lang="tr-TR" altLang="en-US"/>
              <a:t>Ayrıca hayvanların mizacı, gereksinimleri ve araştırıcının olanakları, teknik bilgi ve maliyette gözden geçirilmelidir.  </a:t>
            </a:r>
          </a:p>
        </p:txBody>
      </p:sp>
    </p:spTree>
    <p:extLst>
      <p:ext uri="{BB962C8B-B14F-4D97-AF65-F5344CB8AC3E}">
        <p14:creationId xmlns:p14="http://schemas.microsoft.com/office/powerpoint/2010/main" val="22644098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endParaRPr lang="en-US" altLang="en-US" smtClean="0"/>
          </a:p>
        </p:txBody>
      </p:sp>
      <p:sp>
        <p:nvSpPr>
          <p:cNvPr id="111619" name="Rectangle 3"/>
          <p:cNvSpPr>
            <a:spLocks noGrp="1" noChangeArrowheads="1"/>
          </p:cNvSpPr>
          <p:nvPr>
            <p:ph type="body" idx="1"/>
          </p:nvPr>
        </p:nvSpPr>
        <p:spPr/>
        <p:txBody>
          <a:bodyPr/>
          <a:lstStyle/>
          <a:p>
            <a:pPr algn="just"/>
            <a:r>
              <a:rPr lang="tr-TR" altLang="en-US"/>
              <a:t>Bir araştırıcı için deneme amacına en uygun, çalışılması en kolay, uysal, kolay tutulabilen, bakım ve beslemesi kolay ve ekonomik olan, hakkında yeterince bilgi edinilebileceği ve gerekirse devamını sağlayabileceği türlerle çalışmak önemlidir. </a:t>
            </a:r>
          </a:p>
          <a:p>
            <a:pPr algn="just"/>
            <a:r>
              <a:rPr lang="tr-TR" altLang="en-US"/>
              <a:t>Seçilecek hayvanın kalitesi de önemlidir. Yalnızca ucuz olsun diye daha düşük kalitede hayvan grubunun seçilmesi yanlıştır.</a:t>
            </a:r>
          </a:p>
        </p:txBody>
      </p:sp>
    </p:spTree>
    <p:extLst>
      <p:ext uri="{BB962C8B-B14F-4D97-AF65-F5344CB8AC3E}">
        <p14:creationId xmlns:p14="http://schemas.microsoft.com/office/powerpoint/2010/main" val="28560505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endParaRPr lang="en-US" altLang="en-US" smtClean="0"/>
          </a:p>
        </p:txBody>
      </p:sp>
      <p:sp>
        <p:nvSpPr>
          <p:cNvPr id="112643" name="Rectangle 3"/>
          <p:cNvSpPr>
            <a:spLocks noGrp="1" noChangeArrowheads="1"/>
          </p:cNvSpPr>
          <p:nvPr>
            <p:ph type="body" idx="1"/>
          </p:nvPr>
        </p:nvSpPr>
        <p:spPr/>
        <p:txBody>
          <a:bodyPr/>
          <a:lstStyle/>
          <a:p>
            <a:pPr algn="just"/>
            <a:r>
              <a:rPr lang="tr-TR" altLang="en-US" smtClean="0"/>
              <a:t>Çalışmada bir sorun olduğunda aynı tür ve kalitede yeni hayvanların sağlanabileceğinden emin olunmalıdır. </a:t>
            </a:r>
          </a:p>
          <a:p>
            <a:pPr algn="just"/>
            <a:endParaRPr lang="tr-TR" altLang="en-US" smtClean="0"/>
          </a:p>
        </p:txBody>
      </p:sp>
    </p:spTree>
    <p:extLst>
      <p:ext uri="{BB962C8B-B14F-4D97-AF65-F5344CB8AC3E}">
        <p14:creationId xmlns:p14="http://schemas.microsoft.com/office/powerpoint/2010/main" val="33648234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idx="4294967295"/>
          </p:nvPr>
        </p:nvSpPr>
        <p:spPr/>
        <p:txBody>
          <a:bodyPr/>
          <a:lstStyle/>
          <a:p>
            <a:pPr eaLnBrk="1" hangingPunct="1"/>
            <a:r>
              <a:rPr lang="tr-TR" altLang="en-US" smtClean="0"/>
              <a:t>Fare</a:t>
            </a:r>
          </a:p>
        </p:txBody>
      </p:sp>
      <p:sp>
        <p:nvSpPr>
          <p:cNvPr id="113667" name="Rectangle 3"/>
          <p:cNvSpPr>
            <a:spLocks noGrp="1" noChangeArrowheads="1"/>
          </p:cNvSpPr>
          <p:nvPr>
            <p:ph type="body" idx="4294967295"/>
          </p:nvPr>
        </p:nvSpPr>
        <p:spPr/>
        <p:txBody>
          <a:bodyPr/>
          <a:lstStyle/>
          <a:p>
            <a:pPr algn="just" eaLnBrk="1" hangingPunct="1">
              <a:lnSpc>
                <a:spcPct val="80000"/>
              </a:lnSpc>
            </a:pPr>
            <a:r>
              <a:rPr lang="tr-TR" altLang="en-US"/>
              <a:t>Biyomedikal çalışmalarda için uygun ve en çok kullanılan türdür. 400’ün üzerinde farklı soyu vardır. </a:t>
            </a:r>
          </a:p>
          <a:p>
            <a:pPr algn="just" eaLnBrk="1" hangingPunct="1">
              <a:lnSpc>
                <a:spcPct val="80000"/>
              </a:lnSpc>
            </a:pPr>
            <a:r>
              <a:rPr lang="tr-TR" altLang="en-US"/>
              <a:t>Başlıca kanser, antikor, ilaç ve aşı araştırmalarında kullanılmaktadır. </a:t>
            </a:r>
          </a:p>
          <a:p>
            <a:pPr algn="just" eaLnBrk="1" hangingPunct="1">
              <a:lnSpc>
                <a:spcPct val="80000"/>
              </a:lnSpc>
            </a:pPr>
            <a:r>
              <a:rPr lang="tr-TR" altLang="en-US"/>
              <a:t>Fizyolojik özellikleri farenin soyuna, yaşına, çevresel şartlara ve yaşadığı ortamın mikrobiyel konumuna göre değişmektedir. </a:t>
            </a:r>
          </a:p>
          <a:p>
            <a:pPr algn="just" eaLnBrk="1" hangingPunct="1">
              <a:lnSpc>
                <a:spcPct val="80000"/>
              </a:lnSpc>
            </a:pPr>
            <a:endParaRPr lang="tr-TR" altLang="en-US"/>
          </a:p>
        </p:txBody>
      </p:sp>
      <p:pic>
        <p:nvPicPr>
          <p:cNvPr id="113668" name="Picture 4" descr="SIZOMCAM3W2DKCAYOYWV5CASZVFH7CA2GQC7XCA0LK0ZFCAU8XWCDCAOKBDHJCAFKZLG0CA78A37FCAQD159BCADREDRACAWGT0UJCAYG3VJOCABB2SVZCA32HSK5CAFC3L87CASF00KFCAJEMTP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8214" y="188914"/>
            <a:ext cx="885825"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574833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idx="4294967295"/>
          </p:nvPr>
        </p:nvSpPr>
        <p:spPr/>
        <p:txBody>
          <a:bodyPr/>
          <a:lstStyle/>
          <a:p>
            <a:pPr eaLnBrk="1" hangingPunct="1"/>
            <a:endParaRPr lang="en-US" altLang="en-US" smtClean="0"/>
          </a:p>
        </p:txBody>
      </p:sp>
      <p:sp>
        <p:nvSpPr>
          <p:cNvPr id="114691" name="Rectangle 3"/>
          <p:cNvSpPr>
            <a:spLocks noGrp="1" noChangeArrowheads="1"/>
          </p:cNvSpPr>
          <p:nvPr>
            <p:ph type="body" idx="4294967295"/>
          </p:nvPr>
        </p:nvSpPr>
        <p:spPr/>
        <p:txBody>
          <a:bodyPr/>
          <a:lstStyle/>
          <a:p>
            <a:pPr algn="just" eaLnBrk="1" hangingPunct="1">
              <a:lnSpc>
                <a:spcPct val="80000"/>
              </a:lnSpc>
            </a:pPr>
            <a:r>
              <a:rPr lang="tr-TR" altLang="en-US"/>
              <a:t>Beden kısa ve sert kıllarla kaplıdır. Uzun ince ve çıplak bir kuyruğu vardır. Vücudun ısı dengesini ayarlamada kuyruk önemli fonksiyona sahiptir. </a:t>
            </a:r>
          </a:p>
          <a:p>
            <a:pPr algn="just" eaLnBrk="1" hangingPunct="1">
              <a:lnSpc>
                <a:spcPct val="80000"/>
              </a:lnSpc>
            </a:pPr>
            <a:r>
              <a:rPr lang="tr-TR" altLang="en-US"/>
              <a:t>Burundan kuyruk dibine kadar boyu 12-15 cm’ dir ve kuyruk uzunluğu ile beden uzunluğu birbirine eşittir.</a:t>
            </a:r>
          </a:p>
          <a:p>
            <a:pPr algn="just" eaLnBrk="1" hangingPunct="1">
              <a:lnSpc>
                <a:spcPct val="80000"/>
              </a:lnSpc>
            </a:pPr>
            <a:r>
              <a:rPr lang="tr-TR" altLang="en-US"/>
              <a:t>Bacaklar kısadır ve ön ayaklarda 4, arka ayaklarda 5 parmak bulunur.</a:t>
            </a:r>
          </a:p>
          <a:p>
            <a:pPr algn="just" eaLnBrk="1" hangingPunct="1">
              <a:lnSpc>
                <a:spcPct val="80000"/>
              </a:lnSpc>
            </a:pPr>
            <a:r>
              <a:rPr lang="tr-TR" altLang="en-US"/>
              <a:t>Her yarım çenede 1 kesici ve 3 molar (öğütücü) diş vardır. Kesici dişler yaşamları boyunca uzar fakat kemirme işlemleri sayesinde kısa kalır. </a:t>
            </a:r>
          </a:p>
          <a:p>
            <a:pPr algn="just" eaLnBrk="1" hangingPunct="1">
              <a:lnSpc>
                <a:spcPct val="80000"/>
              </a:lnSpc>
            </a:pPr>
            <a:endParaRPr lang="tr-TR" altLang="en-US"/>
          </a:p>
        </p:txBody>
      </p:sp>
    </p:spTree>
    <p:extLst>
      <p:ext uri="{BB962C8B-B14F-4D97-AF65-F5344CB8AC3E}">
        <p14:creationId xmlns:p14="http://schemas.microsoft.com/office/powerpoint/2010/main" val="31405032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idx="4294967295"/>
          </p:nvPr>
        </p:nvSpPr>
        <p:spPr/>
        <p:txBody>
          <a:bodyPr/>
          <a:lstStyle/>
          <a:p>
            <a:pPr eaLnBrk="1" hangingPunct="1"/>
            <a:endParaRPr lang="en-US" altLang="en-US" smtClean="0"/>
          </a:p>
        </p:txBody>
      </p:sp>
      <p:sp>
        <p:nvSpPr>
          <p:cNvPr id="115715" name="Rectangle 3"/>
          <p:cNvSpPr>
            <a:spLocks noGrp="1" noChangeArrowheads="1"/>
          </p:cNvSpPr>
          <p:nvPr>
            <p:ph type="body" idx="4294967295"/>
          </p:nvPr>
        </p:nvSpPr>
        <p:spPr/>
        <p:txBody>
          <a:bodyPr/>
          <a:lstStyle/>
          <a:p>
            <a:pPr eaLnBrk="1" hangingPunct="1"/>
            <a:r>
              <a:rPr lang="tr-TR" altLang="en-US"/>
              <a:t>Omnivordurlar (hem et hem de ot tüketebilirler).</a:t>
            </a:r>
          </a:p>
          <a:p>
            <a:pPr eaLnBrk="1" hangingPunct="1"/>
            <a:r>
              <a:rPr lang="tr-TR" altLang="en-US"/>
              <a:t>Diğer kemirgenlerde olduğu gibi kaprofajiktir (kendi dışkılarını yerler).</a:t>
            </a:r>
          </a:p>
          <a:p>
            <a:pPr eaLnBrk="1" hangingPunct="1"/>
            <a:r>
              <a:rPr lang="tr-TR" altLang="en-US"/>
              <a:t>5 çift meme bezi vardır.</a:t>
            </a:r>
          </a:p>
          <a:p>
            <a:pPr eaLnBrk="1" hangingPunct="1"/>
            <a:r>
              <a:rPr lang="tr-TR" altLang="en-US"/>
              <a:t>Yaşam süreleri çevresel ve genetik faktörlerle değişmekle birlikte 1.5 ile 3 yıl arasındadır.</a:t>
            </a:r>
          </a:p>
          <a:p>
            <a:pPr eaLnBrk="1" hangingPunct="1"/>
            <a:r>
              <a:rPr lang="tr-TR" altLang="en-US"/>
              <a:t>İşitme ve koku duyuları iyi, </a:t>
            </a:r>
          </a:p>
          <a:p>
            <a:pPr eaLnBrk="1" hangingPunct="1"/>
            <a:r>
              <a:rPr lang="tr-TR" altLang="en-US"/>
              <a:t>Görme duyuları az gelişmiştir. Renkleri ayırt edemezler. </a:t>
            </a:r>
          </a:p>
        </p:txBody>
      </p:sp>
    </p:spTree>
    <p:extLst>
      <p:ext uri="{BB962C8B-B14F-4D97-AF65-F5344CB8AC3E}">
        <p14:creationId xmlns:p14="http://schemas.microsoft.com/office/powerpoint/2010/main" val="9101327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idx="4294967295"/>
          </p:nvPr>
        </p:nvSpPr>
        <p:spPr/>
        <p:txBody>
          <a:bodyPr/>
          <a:lstStyle/>
          <a:p>
            <a:pPr eaLnBrk="1" hangingPunct="1"/>
            <a:r>
              <a:rPr lang="tr-TR" altLang="en-US" smtClean="0"/>
              <a:t>Davranış</a:t>
            </a:r>
          </a:p>
        </p:txBody>
      </p:sp>
      <p:sp>
        <p:nvSpPr>
          <p:cNvPr id="116739" name="Rectangle 3"/>
          <p:cNvSpPr>
            <a:spLocks noGrp="1" noChangeArrowheads="1"/>
          </p:cNvSpPr>
          <p:nvPr>
            <p:ph type="body" idx="4294967295"/>
          </p:nvPr>
        </p:nvSpPr>
        <p:spPr/>
        <p:txBody>
          <a:bodyPr/>
          <a:lstStyle/>
          <a:p>
            <a:pPr algn="just" eaLnBrk="1" hangingPunct="1">
              <a:lnSpc>
                <a:spcPct val="80000"/>
              </a:lnSpc>
            </a:pPr>
            <a:r>
              <a:rPr lang="tr-TR" altLang="en-US" sz="2400"/>
              <a:t>Fareler çok meraklı sosyal hayvanlardır. </a:t>
            </a:r>
          </a:p>
          <a:p>
            <a:pPr algn="just" eaLnBrk="1" hangingPunct="1">
              <a:lnSpc>
                <a:spcPct val="80000"/>
              </a:lnSpc>
            </a:pPr>
            <a:r>
              <a:rPr lang="tr-TR" altLang="en-US" sz="2400"/>
              <a:t>Grup halinde yaşamaya alışıklardır.</a:t>
            </a:r>
          </a:p>
          <a:p>
            <a:pPr algn="just" eaLnBrk="1" hangingPunct="1">
              <a:lnSpc>
                <a:spcPct val="80000"/>
              </a:lnSpc>
            </a:pPr>
            <a:r>
              <a:rPr lang="tr-TR" altLang="en-US" sz="2400"/>
              <a:t>Sütten kesimden sonra oluşturulan gruplarda sorun yaşanmaz. Fakat sonradan oluşturulan gruplarda erkekler dövüşmeye meyillidir. </a:t>
            </a:r>
          </a:p>
          <a:p>
            <a:pPr algn="just" eaLnBrk="1" hangingPunct="1">
              <a:lnSpc>
                <a:spcPct val="80000"/>
              </a:lnSpc>
            </a:pPr>
            <a:r>
              <a:rPr lang="tr-TR" altLang="en-US" sz="2400"/>
              <a:t>Fareler kafes içerisinde belli yerlerde uyurlar, belirli yerlere idrar ve dışkılarını yaparlar.</a:t>
            </a:r>
          </a:p>
          <a:p>
            <a:pPr algn="just" eaLnBrk="1" hangingPunct="1">
              <a:lnSpc>
                <a:spcPct val="80000"/>
              </a:lnSpc>
            </a:pPr>
            <a:r>
              <a:rPr lang="tr-TR" altLang="en-US" sz="2400"/>
              <a:t>Gece aktif hayvanlardır.</a:t>
            </a:r>
          </a:p>
          <a:p>
            <a:pPr algn="just" eaLnBrk="1" hangingPunct="1">
              <a:lnSpc>
                <a:spcPct val="80000"/>
              </a:lnSpc>
            </a:pPr>
            <a:r>
              <a:rPr lang="tr-TR" altLang="en-US" sz="2400"/>
              <a:t>Yeni doğanlardan inaktif yada ölü olanlar ana tarafından yenir.</a:t>
            </a:r>
          </a:p>
          <a:p>
            <a:pPr algn="just" eaLnBrk="1" hangingPunct="1">
              <a:lnSpc>
                <a:spcPct val="80000"/>
              </a:lnSpc>
            </a:pPr>
            <a:r>
              <a:rPr lang="tr-TR" altLang="en-US" sz="2400"/>
              <a:t>Rahatsız edici uyaranlar (yem azlığı, kalabalık, ani sıcaklık ve ışık değişimleri, ananın rahatsız edilmesi) kanibalizme yol açabilir. </a:t>
            </a:r>
          </a:p>
        </p:txBody>
      </p:sp>
    </p:spTree>
    <p:extLst>
      <p:ext uri="{BB962C8B-B14F-4D97-AF65-F5344CB8AC3E}">
        <p14:creationId xmlns:p14="http://schemas.microsoft.com/office/powerpoint/2010/main" val="2619607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idx="4294967295"/>
          </p:nvPr>
        </p:nvSpPr>
        <p:spPr/>
        <p:txBody>
          <a:bodyPr/>
          <a:lstStyle/>
          <a:p>
            <a:r>
              <a:rPr lang="tr-TR" altLang="en-US" b="1" smtClean="0">
                <a:solidFill>
                  <a:schemeClr val="tx1"/>
                </a:solidFill>
              </a:rPr>
              <a:t>3. NEM</a:t>
            </a:r>
          </a:p>
        </p:txBody>
      </p:sp>
      <p:sp>
        <p:nvSpPr>
          <p:cNvPr id="66563" name="Rectangle 3"/>
          <p:cNvSpPr>
            <a:spLocks noGrp="1" noChangeArrowheads="1"/>
          </p:cNvSpPr>
          <p:nvPr>
            <p:ph type="body" idx="4294967295"/>
          </p:nvPr>
        </p:nvSpPr>
        <p:spPr/>
        <p:txBody>
          <a:bodyPr/>
          <a:lstStyle/>
          <a:p>
            <a:pPr lvl="2">
              <a:lnSpc>
                <a:spcPct val="90000"/>
              </a:lnSpc>
            </a:pPr>
            <a:endParaRPr lang="tr-TR" altLang="en-US" sz="1800" b="1">
              <a:solidFill>
                <a:schemeClr val="tx2"/>
              </a:solidFill>
            </a:endParaRPr>
          </a:p>
          <a:p>
            <a:pPr>
              <a:lnSpc>
                <a:spcPct val="90000"/>
              </a:lnSpc>
            </a:pPr>
            <a:endParaRPr lang="tr-TR" altLang="en-US" sz="2400">
              <a:solidFill>
                <a:schemeClr val="folHlink"/>
              </a:solidFill>
            </a:endParaRPr>
          </a:p>
        </p:txBody>
      </p:sp>
    </p:spTree>
    <p:extLst>
      <p:ext uri="{BB962C8B-B14F-4D97-AF65-F5344CB8AC3E}">
        <p14:creationId xmlns:p14="http://schemas.microsoft.com/office/powerpoint/2010/main" val="21387080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idx="4294967295"/>
          </p:nvPr>
        </p:nvSpPr>
        <p:spPr/>
        <p:txBody>
          <a:bodyPr/>
          <a:lstStyle/>
          <a:p>
            <a:pPr eaLnBrk="1" hangingPunct="1"/>
            <a:r>
              <a:rPr lang="tr-TR" altLang="en-US" smtClean="0"/>
              <a:t>Yetiştirme</a:t>
            </a:r>
          </a:p>
        </p:txBody>
      </p:sp>
      <p:sp>
        <p:nvSpPr>
          <p:cNvPr id="117763" name="Rectangle 3"/>
          <p:cNvSpPr>
            <a:spLocks noGrp="1" noChangeArrowheads="1"/>
          </p:cNvSpPr>
          <p:nvPr>
            <p:ph type="body" idx="4294967295"/>
          </p:nvPr>
        </p:nvSpPr>
        <p:spPr/>
        <p:txBody>
          <a:bodyPr/>
          <a:lstStyle/>
          <a:p>
            <a:pPr eaLnBrk="1" hangingPunct="1"/>
            <a:r>
              <a:rPr lang="tr-TR" altLang="en-US"/>
              <a:t>Cinsel olgunluk yaşı 5 haftadır. Erkek farede dişilere göre ergenlik 2 hafta daha geçtir.</a:t>
            </a:r>
          </a:p>
          <a:p>
            <a:pPr eaLnBrk="1" hangingPunct="1"/>
            <a:r>
              <a:rPr lang="tr-TR" altLang="en-US"/>
              <a:t>Cinsel olgunluk genotip, fotoperiyod, sıcaklık gibi faktörlerle etkilenir.</a:t>
            </a:r>
          </a:p>
          <a:p>
            <a:pPr eaLnBrk="1" hangingPunct="1"/>
            <a:r>
              <a:rPr lang="tr-TR" altLang="en-US"/>
              <a:t>Damızlıkta kullanma yaşı ise 7-9 haftadır.</a:t>
            </a:r>
          </a:p>
          <a:p>
            <a:pPr eaLnBrk="1" hangingPunct="1"/>
            <a:r>
              <a:rPr lang="tr-TR" altLang="en-US"/>
              <a:t>Günlük yem tüketimleri 100 g için 15 g (ort. 3-6 g), </a:t>
            </a:r>
          </a:p>
          <a:p>
            <a:pPr eaLnBrk="1" hangingPunct="1"/>
            <a:r>
              <a:rPr lang="tr-TR" altLang="en-US"/>
              <a:t>Günlük su tüketimi ise 100 g için 15 ml (ort.3-7 ml)’dir.</a:t>
            </a:r>
          </a:p>
          <a:p>
            <a:pPr eaLnBrk="1" hangingPunct="1">
              <a:buFontTx/>
              <a:buNone/>
            </a:pPr>
            <a:endParaRPr lang="tr-TR" altLang="en-US"/>
          </a:p>
        </p:txBody>
      </p:sp>
    </p:spTree>
    <p:extLst>
      <p:ext uri="{BB962C8B-B14F-4D97-AF65-F5344CB8AC3E}">
        <p14:creationId xmlns:p14="http://schemas.microsoft.com/office/powerpoint/2010/main" val="203341336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idx="4294967295"/>
          </p:nvPr>
        </p:nvSpPr>
        <p:spPr/>
        <p:txBody>
          <a:bodyPr/>
          <a:lstStyle/>
          <a:p>
            <a:pPr eaLnBrk="1" hangingPunct="1"/>
            <a:endParaRPr lang="en-US" altLang="en-US" smtClean="0"/>
          </a:p>
        </p:txBody>
      </p:sp>
      <p:sp>
        <p:nvSpPr>
          <p:cNvPr id="118787" name="Rectangle 3"/>
          <p:cNvSpPr>
            <a:spLocks noGrp="1" noChangeArrowheads="1"/>
          </p:cNvSpPr>
          <p:nvPr>
            <p:ph type="body" idx="4294967295"/>
          </p:nvPr>
        </p:nvSpPr>
        <p:spPr>
          <a:xfrm>
            <a:off x="1847850" y="1600201"/>
            <a:ext cx="8362950" cy="4924425"/>
          </a:xfrm>
        </p:spPr>
        <p:txBody>
          <a:bodyPr/>
          <a:lstStyle/>
          <a:p>
            <a:pPr lvl="1" algn="just" eaLnBrk="1" hangingPunct="1">
              <a:buFontTx/>
              <a:buNone/>
            </a:pPr>
            <a:r>
              <a:rPr lang="tr-TR" altLang="en-US" smtClean="0"/>
              <a:t>Yeni doğan fare ort 1 gr ağırlığındadır.</a:t>
            </a:r>
          </a:p>
          <a:p>
            <a:pPr lvl="1" algn="just" eaLnBrk="1" hangingPunct="1">
              <a:buFontTx/>
              <a:buNone/>
            </a:pPr>
            <a:r>
              <a:rPr lang="tr-TR" altLang="en-US" smtClean="0"/>
              <a:t>Göz kapakları kapalı, </a:t>
            </a:r>
          </a:p>
          <a:p>
            <a:pPr lvl="1" algn="just" eaLnBrk="1" hangingPunct="1">
              <a:buFontTx/>
              <a:buNone/>
            </a:pPr>
            <a:r>
              <a:rPr lang="tr-TR" altLang="en-US" smtClean="0"/>
              <a:t>dış kulak başa yapışık, </a:t>
            </a:r>
          </a:p>
          <a:p>
            <a:pPr lvl="1" algn="just" eaLnBrk="1" hangingPunct="1">
              <a:buFontTx/>
              <a:buNone/>
            </a:pPr>
            <a:r>
              <a:rPr lang="tr-TR" altLang="en-US" smtClean="0"/>
              <a:t>tüysüz ve </a:t>
            </a:r>
          </a:p>
          <a:p>
            <a:pPr lvl="1" algn="just" eaLnBrk="1" hangingPunct="1">
              <a:buFontTx/>
              <a:buNone/>
            </a:pPr>
            <a:r>
              <a:rPr lang="tr-TR" altLang="en-US" smtClean="0"/>
              <a:t>hareket yeteneğine sahip değildir. </a:t>
            </a:r>
          </a:p>
          <a:p>
            <a:pPr lvl="1" algn="just" eaLnBrk="1" hangingPunct="1">
              <a:buFontTx/>
              <a:buNone/>
            </a:pPr>
            <a:endParaRPr lang="tr-TR" altLang="en-US" smtClean="0"/>
          </a:p>
          <a:p>
            <a:pPr eaLnBrk="1" hangingPunct="1"/>
            <a:endParaRPr lang="tr-TR" altLang="en-US" smtClean="0"/>
          </a:p>
          <a:p>
            <a:pPr eaLnBrk="1" hangingPunct="1">
              <a:buFontTx/>
              <a:buNone/>
            </a:pPr>
            <a:endParaRPr lang="tr-TR" altLang="en-US" smtClean="0"/>
          </a:p>
        </p:txBody>
      </p:sp>
    </p:spTree>
    <p:extLst>
      <p:ext uri="{BB962C8B-B14F-4D97-AF65-F5344CB8AC3E}">
        <p14:creationId xmlns:p14="http://schemas.microsoft.com/office/powerpoint/2010/main" val="2430399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endParaRPr lang="en-US" altLang="en-US" smtClean="0"/>
          </a:p>
        </p:txBody>
      </p:sp>
      <p:sp>
        <p:nvSpPr>
          <p:cNvPr id="119811" name="Rectangle 3"/>
          <p:cNvSpPr>
            <a:spLocks noGrp="1" noChangeArrowheads="1"/>
          </p:cNvSpPr>
          <p:nvPr>
            <p:ph type="body" idx="1"/>
          </p:nvPr>
        </p:nvSpPr>
        <p:spPr/>
        <p:txBody>
          <a:bodyPr/>
          <a:lstStyle/>
          <a:p>
            <a:pPr lvl="1" algn="just" eaLnBrk="1" hangingPunct="1">
              <a:buFontTx/>
              <a:buNone/>
            </a:pPr>
            <a:r>
              <a:rPr lang="tr-TR" altLang="en-US" smtClean="0">
                <a:solidFill>
                  <a:schemeClr val="hlink"/>
                </a:solidFill>
              </a:rPr>
              <a:t>Tüyler</a:t>
            </a:r>
            <a:r>
              <a:rPr lang="tr-TR" altLang="en-US" smtClean="0"/>
              <a:t> 3-4. günde gelişmeye başlar ve 7. günde tamamlanır. </a:t>
            </a:r>
          </a:p>
          <a:p>
            <a:pPr lvl="1" algn="just" eaLnBrk="1" hangingPunct="1">
              <a:buFontTx/>
              <a:buNone/>
            </a:pPr>
            <a:endParaRPr lang="tr-TR" altLang="en-US" smtClean="0"/>
          </a:p>
          <a:p>
            <a:pPr lvl="1" algn="just" eaLnBrk="1" hangingPunct="1">
              <a:buFontTx/>
              <a:buNone/>
            </a:pPr>
            <a:r>
              <a:rPr lang="tr-TR" altLang="en-US" smtClean="0">
                <a:solidFill>
                  <a:schemeClr val="hlink"/>
                </a:solidFill>
              </a:rPr>
              <a:t>Kulaklar</a:t>
            </a:r>
            <a:r>
              <a:rPr lang="tr-TR" altLang="en-US" smtClean="0"/>
              <a:t> 4-6. günde dikleşir </a:t>
            </a:r>
          </a:p>
          <a:p>
            <a:pPr lvl="1" algn="just" eaLnBrk="1" hangingPunct="1">
              <a:buFontTx/>
              <a:buNone/>
            </a:pPr>
            <a:endParaRPr lang="tr-TR" altLang="en-US" smtClean="0"/>
          </a:p>
          <a:p>
            <a:pPr lvl="1" algn="just" eaLnBrk="1" hangingPunct="1">
              <a:buFontTx/>
              <a:buNone/>
            </a:pPr>
            <a:r>
              <a:rPr lang="tr-TR" altLang="en-US" smtClean="0"/>
              <a:t>7. günden itibaren </a:t>
            </a:r>
            <a:r>
              <a:rPr lang="tr-TR" altLang="en-US" smtClean="0">
                <a:solidFill>
                  <a:schemeClr val="hlink"/>
                </a:solidFill>
              </a:rPr>
              <a:t>hareket etmeye</a:t>
            </a:r>
            <a:r>
              <a:rPr lang="tr-TR" altLang="en-US" smtClean="0"/>
              <a:t> başlar ve </a:t>
            </a:r>
          </a:p>
          <a:p>
            <a:pPr lvl="1" algn="just" eaLnBrk="1" hangingPunct="1">
              <a:buFontTx/>
              <a:buNone/>
            </a:pPr>
            <a:endParaRPr lang="tr-TR" altLang="en-US" smtClean="0"/>
          </a:p>
          <a:p>
            <a:pPr lvl="1" algn="just" eaLnBrk="1" hangingPunct="1">
              <a:buFontTx/>
              <a:buNone/>
            </a:pPr>
            <a:r>
              <a:rPr lang="tr-TR" altLang="en-US" smtClean="0">
                <a:solidFill>
                  <a:schemeClr val="hlink"/>
                </a:solidFill>
              </a:rPr>
              <a:t>Göz kapakları</a:t>
            </a:r>
            <a:r>
              <a:rPr lang="tr-TR" altLang="en-US" smtClean="0"/>
              <a:t> 10. günde açılır ve dişlerde iyice belirginleşir. </a:t>
            </a:r>
          </a:p>
        </p:txBody>
      </p:sp>
    </p:spTree>
    <p:extLst>
      <p:ext uri="{BB962C8B-B14F-4D97-AF65-F5344CB8AC3E}">
        <p14:creationId xmlns:p14="http://schemas.microsoft.com/office/powerpoint/2010/main" val="4904024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endParaRPr lang="en-US" altLang="en-US" smtClean="0"/>
          </a:p>
        </p:txBody>
      </p:sp>
      <p:sp>
        <p:nvSpPr>
          <p:cNvPr id="120835" name="Rectangle 3"/>
          <p:cNvSpPr>
            <a:spLocks noGrp="1" noChangeArrowheads="1"/>
          </p:cNvSpPr>
          <p:nvPr>
            <p:ph type="body" idx="1"/>
          </p:nvPr>
        </p:nvSpPr>
        <p:spPr/>
        <p:txBody>
          <a:bodyPr/>
          <a:lstStyle/>
          <a:p>
            <a:pPr lvl="1" algn="just" eaLnBrk="1" hangingPunct="1">
              <a:buFontTx/>
              <a:buNone/>
            </a:pPr>
            <a:r>
              <a:rPr lang="tr-TR" altLang="en-US" smtClean="0"/>
              <a:t>Yavrular 21 günlük yaşta sütten kesilirler. Sütten kesim ağırlığı 8-12 g dır</a:t>
            </a:r>
          </a:p>
          <a:p>
            <a:pPr lvl="1" algn="just" eaLnBrk="1" hangingPunct="1">
              <a:buFontTx/>
              <a:buNone/>
            </a:pPr>
            <a:endParaRPr lang="tr-TR" altLang="en-US" smtClean="0"/>
          </a:p>
          <a:p>
            <a:pPr lvl="1" algn="just" eaLnBrk="1" hangingPunct="1">
              <a:buFontTx/>
              <a:buNone/>
            </a:pPr>
            <a:r>
              <a:rPr lang="tr-TR" altLang="en-US" smtClean="0"/>
              <a:t>Ergin canlı ağırlık soylara göre değişmekle birlikte ortalama 30 g’dır. </a:t>
            </a:r>
          </a:p>
          <a:p>
            <a:pPr lvl="1" algn="just" eaLnBrk="1" hangingPunct="1">
              <a:buFontTx/>
              <a:buNone/>
            </a:pPr>
            <a:endParaRPr lang="tr-TR" altLang="en-US" smtClean="0"/>
          </a:p>
          <a:p>
            <a:pPr lvl="1" algn="just" eaLnBrk="1" hangingPunct="1">
              <a:buFontTx/>
              <a:buNone/>
            </a:pPr>
            <a:r>
              <a:rPr lang="tr-TR" altLang="en-US" smtClean="0"/>
              <a:t>Dişi fareler 7-9 ay erkekler biraz daha uzun süre damızlıkta kullanılabilir.</a:t>
            </a:r>
          </a:p>
          <a:p>
            <a:endParaRPr lang="tr-TR" altLang="en-US" smtClean="0"/>
          </a:p>
        </p:txBody>
      </p:sp>
    </p:spTree>
    <p:extLst>
      <p:ext uri="{BB962C8B-B14F-4D97-AF65-F5344CB8AC3E}">
        <p14:creationId xmlns:p14="http://schemas.microsoft.com/office/powerpoint/2010/main" val="14317692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idx="4294967295"/>
          </p:nvPr>
        </p:nvSpPr>
        <p:spPr/>
        <p:txBody>
          <a:bodyPr/>
          <a:lstStyle/>
          <a:p>
            <a:pPr eaLnBrk="1" hangingPunct="1"/>
            <a:endParaRPr lang="en-US" altLang="en-US" smtClean="0"/>
          </a:p>
        </p:txBody>
      </p:sp>
      <p:sp>
        <p:nvSpPr>
          <p:cNvPr id="121859" name="Rectangle 3"/>
          <p:cNvSpPr>
            <a:spLocks noGrp="1" noChangeArrowheads="1"/>
          </p:cNvSpPr>
          <p:nvPr>
            <p:ph type="body" idx="4294967295"/>
          </p:nvPr>
        </p:nvSpPr>
        <p:spPr>
          <a:xfrm>
            <a:off x="1774826" y="1125539"/>
            <a:ext cx="8435975" cy="5000625"/>
          </a:xfrm>
        </p:spPr>
        <p:txBody>
          <a:bodyPr/>
          <a:lstStyle/>
          <a:p>
            <a:pPr eaLnBrk="1" hangingPunct="1"/>
            <a:endParaRPr lang="tr-TR" altLang="en-US" smtClean="0"/>
          </a:p>
          <a:p>
            <a:pPr eaLnBrk="1" hangingPunct="1"/>
            <a:r>
              <a:rPr lang="tr-TR" altLang="en-US" smtClean="0"/>
              <a:t>Ananın süt verimi doğumdan sonra 12. güne kadar artar ve 21. günde süt kesimine doğru azalır.</a:t>
            </a:r>
          </a:p>
          <a:p>
            <a:pPr eaLnBrk="1" hangingPunct="1"/>
            <a:r>
              <a:rPr lang="tr-TR" altLang="en-US" smtClean="0"/>
              <a:t>Canlı ağırlık ve büyüme eğrisi hayvana ve çevreye ait değişkenlerle oldukça etkilenir.</a:t>
            </a:r>
          </a:p>
        </p:txBody>
      </p:sp>
    </p:spTree>
    <p:extLst>
      <p:ext uri="{BB962C8B-B14F-4D97-AF65-F5344CB8AC3E}">
        <p14:creationId xmlns:p14="http://schemas.microsoft.com/office/powerpoint/2010/main" val="144871186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62"/>
          <p:cNvSpPr>
            <a:spLocks noGrp="1" noChangeArrowheads="1"/>
          </p:cNvSpPr>
          <p:nvPr>
            <p:ph type="title" idx="4294967295"/>
          </p:nvPr>
        </p:nvSpPr>
        <p:spPr/>
        <p:txBody>
          <a:bodyPr/>
          <a:lstStyle/>
          <a:p>
            <a:pPr eaLnBrk="1" hangingPunct="1"/>
            <a:r>
              <a:rPr lang="tr-TR" altLang="en-US" smtClean="0"/>
              <a:t>Fare için gerekli kafes koşulları</a:t>
            </a:r>
          </a:p>
        </p:txBody>
      </p:sp>
      <p:pic>
        <p:nvPicPr>
          <p:cNvPr id="122883" name="Picture 2"/>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2208213" y="1196976"/>
            <a:ext cx="7848600" cy="5287963"/>
          </a:xfrm>
          <a:noFill/>
        </p:spPr>
      </p:pic>
    </p:spTree>
    <p:extLst>
      <p:ext uri="{BB962C8B-B14F-4D97-AF65-F5344CB8AC3E}">
        <p14:creationId xmlns:p14="http://schemas.microsoft.com/office/powerpoint/2010/main" val="121205541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idx="4294967295"/>
          </p:nvPr>
        </p:nvSpPr>
        <p:spPr/>
        <p:txBody>
          <a:bodyPr/>
          <a:lstStyle/>
          <a:p>
            <a:pPr eaLnBrk="1" hangingPunct="1"/>
            <a:r>
              <a:rPr lang="tr-TR" altLang="en-US" smtClean="0"/>
              <a:t>Sıçan (Rat)</a:t>
            </a:r>
          </a:p>
        </p:txBody>
      </p:sp>
      <p:sp>
        <p:nvSpPr>
          <p:cNvPr id="123907" name="Rectangle 3"/>
          <p:cNvSpPr>
            <a:spLocks noGrp="1" noChangeArrowheads="1"/>
          </p:cNvSpPr>
          <p:nvPr>
            <p:ph type="body" idx="4294967295"/>
          </p:nvPr>
        </p:nvSpPr>
        <p:spPr/>
        <p:txBody>
          <a:bodyPr/>
          <a:lstStyle/>
          <a:p>
            <a:pPr algn="just" eaLnBrk="1" hangingPunct="1">
              <a:lnSpc>
                <a:spcPct val="80000"/>
              </a:lnSpc>
            </a:pPr>
            <a:r>
              <a:rPr lang="tr-TR" altLang="en-US" sz="2400"/>
              <a:t>Sıçan fareden sonra çalışmalarda sıklıkla kullanılan omurgalı hayvanlardır. </a:t>
            </a:r>
          </a:p>
          <a:p>
            <a:pPr algn="just" eaLnBrk="1" hangingPunct="1">
              <a:lnSpc>
                <a:spcPct val="80000"/>
              </a:lnSpc>
            </a:pPr>
            <a:r>
              <a:rPr lang="tr-TR" altLang="en-US" sz="2400"/>
              <a:t>Adaptasyon kabiliyeti yüksek ve dayanıklıdırlar. Meraklı fakat çekingen hayvanlardır. </a:t>
            </a:r>
          </a:p>
          <a:p>
            <a:pPr algn="just" eaLnBrk="1" hangingPunct="1">
              <a:lnSpc>
                <a:spcPct val="80000"/>
              </a:lnSpc>
            </a:pPr>
            <a:r>
              <a:rPr lang="tr-TR" altLang="en-US" sz="2400"/>
              <a:t>Anatomik yapı olarak fareye benzer. </a:t>
            </a:r>
          </a:p>
          <a:p>
            <a:pPr algn="just" eaLnBrk="1" hangingPunct="1">
              <a:lnSpc>
                <a:spcPct val="80000"/>
              </a:lnSpc>
            </a:pPr>
            <a:r>
              <a:rPr lang="tr-TR" altLang="en-US" sz="2400"/>
              <a:t>Vücut sert kıllarla kaplıdır. Beden uzunluğu 20-25 cm’dir. </a:t>
            </a:r>
          </a:p>
          <a:p>
            <a:pPr algn="just" eaLnBrk="1" hangingPunct="1">
              <a:lnSpc>
                <a:spcPct val="80000"/>
              </a:lnSpc>
            </a:pPr>
            <a:r>
              <a:rPr lang="tr-TR" altLang="en-US" sz="2400"/>
              <a:t>Pullarla örtülü kuyruğu hemen hemen beden uzunluğuna eşittir. </a:t>
            </a:r>
          </a:p>
          <a:p>
            <a:pPr algn="just" eaLnBrk="1" hangingPunct="1">
              <a:lnSpc>
                <a:spcPct val="80000"/>
              </a:lnSpc>
            </a:pPr>
            <a:r>
              <a:rPr lang="tr-TR" altLang="en-US" sz="2400"/>
              <a:t>Kuyruk hem denge hem de homeotermiyi düzenleme görevine sahiptir. </a:t>
            </a:r>
          </a:p>
          <a:p>
            <a:pPr algn="just" eaLnBrk="1" hangingPunct="1">
              <a:lnSpc>
                <a:spcPct val="80000"/>
              </a:lnSpc>
            </a:pPr>
            <a:r>
              <a:rPr lang="tr-TR" altLang="en-US" sz="2400"/>
              <a:t>Kuyruk uzunluğu yaş, çevre sıcaklığı gibi faktörlerden etkilenir. </a:t>
            </a:r>
          </a:p>
          <a:p>
            <a:pPr algn="just" eaLnBrk="1" hangingPunct="1">
              <a:lnSpc>
                <a:spcPct val="80000"/>
              </a:lnSpc>
            </a:pPr>
            <a:r>
              <a:rPr lang="tr-TR" altLang="en-US" sz="2400"/>
              <a:t>Genelde yavrularda daha kısadır.</a:t>
            </a:r>
          </a:p>
          <a:p>
            <a:pPr algn="just" eaLnBrk="1" hangingPunct="1">
              <a:lnSpc>
                <a:spcPct val="80000"/>
              </a:lnSpc>
            </a:pPr>
            <a:endParaRPr lang="tr-TR" altLang="en-US" sz="2400"/>
          </a:p>
        </p:txBody>
      </p:sp>
    </p:spTree>
    <p:extLst>
      <p:ext uri="{BB962C8B-B14F-4D97-AF65-F5344CB8AC3E}">
        <p14:creationId xmlns:p14="http://schemas.microsoft.com/office/powerpoint/2010/main" val="34281732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tr-TR" altLang="en-US" smtClean="0"/>
              <a:t>Sıçan için gerekli kafes koşulları</a:t>
            </a:r>
          </a:p>
        </p:txBody>
      </p:sp>
      <p:pic>
        <p:nvPicPr>
          <p:cNvPr id="124931" name="Picture 2"/>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2208213" y="1268414"/>
            <a:ext cx="7848600" cy="4897437"/>
          </a:xfrm>
          <a:noFill/>
        </p:spPr>
      </p:pic>
    </p:spTree>
    <p:extLst>
      <p:ext uri="{BB962C8B-B14F-4D97-AF65-F5344CB8AC3E}">
        <p14:creationId xmlns:p14="http://schemas.microsoft.com/office/powerpoint/2010/main" val="262146226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idx="4294967295"/>
          </p:nvPr>
        </p:nvSpPr>
        <p:spPr/>
        <p:txBody>
          <a:bodyPr/>
          <a:lstStyle/>
          <a:p>
            <a:pPr eaLnBrk="1" hangingPunct="1"/>
            <a:r>
              <a:rPr lang="tr-TR" altLang="en-US" smtClean="0"/>
              <a:t>Çevre koşulları</a:t>
            </a:r>
          </a:p>
        </p:txBody>
      </p:sp>
      <p:sp>
        <p:nvSpPr>
          <p:cNvPr id="125955" name="Rectangle 3"/>
          <p:cNvSpPr>
            <a:spLocks noGrp="1" noChangeArrowheads="1"/>
          </p:cNvSpPr>
          <p:nvPr>
            <p:ph type="body" idx="4294967295"/>
          </p:nvPr>
        </p:nvSpPr>
        <p:spPr/>
        <p:txBody>
          <a:bodyPr/>
          <a:lstStyle/>
          <a:p>
            <a:pPr marL="838200" lvl="1" indent="-381000" algn="just">
              <a:lnSpc>
                <a:spcPct val="80000"/>
              </a:lnSpc>
              <a:buNone/>
            </a:pPr>
            <a:r>
              <a:rPr lang="tr-TR" altLang="en-US" sz="1800"/>
              <a:t>Sıcaklık: En uygun çevre sıcaklığı 20-24 °C arasındadır. Çevre sıcaklığındaki değişimden farelere göre daha az etkilenirler.</a:t>
            </a:r>
          </a:p>
          <a:p>
            <a:pPr marL="838200" lvl="1" indent="-381000" algn="just">
              <a:lnSpc>
                <a:spcPct val="80000"/>
              </a:lnSpc>
              <a:buNone/>
            </a:pPr>
            <a:r>
              <a:rPr lang="tr-TR" altLang="en-US" sz="1800"/>
              <a:t>Nem: % 45-65 arasında olmalıdır. </a:t>
            </a:r>
            <a:r>
              <a:rPr lang="tr-TR" altLang="en-US" sz="1800" b="1"/>
              <a:t>Odada </a:t>
            </a:r>
            <a:r>
              <a:rPr lang="tr-TR" altLang="en-US" sz="1800" b="1">
                <a:solidFill>
                  <a:schemeClr val="accent2"/>
                </a:solidFill>
              </a:rPr>
              <a:t>nem oranının düşmesi ve sıcaklığın artması sıçanlarda ring tail</a:t>
            </a:r>
            <a:r>
              <a:rPr lang="tr-TR" altLang="en-US" sz="1800" b="1"/>
              <a:t> adı verilen bir hastalığa yol açar.</a:t>
            </a:r>
            <a:r>
              <a:rPr lang="tr-TR" altLang="en-US" sz="1800"/>
              <a:t> </a:t>
            </a:r>
          </a:p>
          <a:p>
            <a:pPr marL="838200" lvl="1" indent="-381000" algn="just">
              <a:lnSpc>
                <a:spcPct val="80000"/>
              </a:lnSpc>
              <a:buNone/>
            </a:pPr>
            <a:r>
              <a:rPr lang="tr-TR" altLang="en-US" sz="1800" b="1"/>
              <a:t>Genelde sütten kesilmiş genç hayvanlarda görülür.</a:t>
            </a:r>
          </a:p>
          <a:p>
            <a:pPr marL="838200" lvl="1" indent="-381000" algn="just">
              <a:lnSpc>
                <a:spcPct val="80000"/>
              </a:lnSpc>
              <a:buNone/>
            </a:pPr>
            <a:r>
              <a:rPr lang="tr-TR" altLang="en-US" sz="1800"/>
              <a:t>Havalandırma: </a:t>
            </a:r>
            <a:r>
              <a:rPr lang="tr-TR" altLang="en-US"/>
              <a:t>Hava değişim hızı sürü yoğunluğuna ve çevre sıcaklığına bağlı olarak değişmektedir. Sürü yoğunluğunun az olduğu odalarda saatte 8-10 kez hava değişimi yeterli olurken sürü yoğunluğu daha fazla olduğunda saatte 15-20 kez yapılmalıdır </a:t>
            </a:r>
            <a:endParaRPr lang="tr-TR" altLang="en-US" sz="1800"/>
          </a:p>
          <a:p>
            <a:pPr marL="838200" lvl="1" indent="-381000" algn="just">
              <a:lnSpc>
                <a:spcPct val="80000"/>
              </a:lnSpc>
              <a:buNone/>
            </a:pPr>
            <a:r>
              <a:rPr lang="tr-TR" altLang="en-US" sz="1800"/>
              <a:t>Karanlık/Aydınlık süre: Günde 12 saat karanlık/12 saat aydınlık şeklinde olmalıdır. </a:t>
            </a:r>
          </a:p>
          <a:p>
            <a:pPr marL="838200" lvl="1" indent="-381000" algn="just">
              <a:lnSpc>
                <a:spcPct val="80000"/>
              </a:lnSpc>
              <a:buNone/>
            </a:pPr>
            <a:r>
              <a:rPr lang="tr-TR" altLang="en-US" sz="1800"/>
              <a:t>Işık yoğunluğu yüksek olursa retina hasarları gözlenir. </a:t>
            </a:r>
          </a:p>
          <a:p>
            <a:pPr marL="838200" lvl="1" indent="-381000" algn="just">
              <a:lnSpc>
                <a:spcPct val="80000"/>
              </a:lnSpc>
              <a:buNone/>
            </a:pPr>
            <a:r>
              <a:rPr lang="tr-TR" altLang="en-US" sz="1800"/>
              <a:t>Oda içindeki gürültü düzeyi 85 dB’in altında olmalıdır. </a:t>
            </a:r>
          </a:p>
        </p:txBody>
      </p:sp>
    </p:spTree>
    <p:extLst>
      <p:ext uri="{BB962C8B-B14F-4D97-AF65-F5344CB8AC3E}">
        <p14:creationId xmlns:p14="http://schemas.microsoft.com/office/powerpoint/2010/main" val="279395364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idx="4294967295"/>
          </p:nvPr>
        </p:nvSpPr>
        <p:spPr/>
        <p:txBody>
          <a:bodyPr/>
          <a:lstStyle/>
          <a:p>
            <a:pPr eaLnBrk="1" hangingPunct="1"/>
            <a:r>
              <a:rPr lang="tr-TR" altLang="en-US" smtClean="0"/>
              <a:t>KOBAY</a:t>
            </a:r>
          </a:p>
        </p:txBody>
      </p:sp>
      <p:sp>
        <p:nvSpPr>
          <p:cNvPr id="126979" name="Rectangle 3"/>
          <p:cNvSpPr>
            <a:spLocks noGrp="1" noChangeArrowheads="1"/>
          </p:cNvSpPr>
          <p:nvPr>
            <p:ph type="body" idx="4294967295"/>
          </p:nvPr>
        </p:nvSpPr>
        <p:spPr/>
        <p:txBody>
          <a:bodyPr/>
          <a:lstStyle/>
          <a:p>
            <a:pPr algn="just" eaLnBrk="1" hangingPunct="1">
              <a:lnSpc>
                <a:spcPct val="80000"/>
              </a:lnSpc>
            </a:pPr>
            <a:r>
              <a:rPr lang="tr-TR" altLang="en-US" sz="2400"/>
              <a:t>Araştırmalarda sadece </a:t>
            </a:r>
            <a:r>
              <a:rPr lang="tr-TR" altLang="en-US" sz="2400">
                <a:solidFill>
                  <a:schemeClr val="folHlink"/>
                </a:solidFill>
              </a:rPr>
              <a:t>kısa ve sert kıl yapısına</a:t>
            </a:r>
            <a:r>
              <a:rPr lang="tr-TR" altLang="en-US" sz="2400"/>
              <a:t> sahip İngiliz kobay ırkı ve bu ırka ait Duncan-Hartley, 2 ve 13 soyları kullanılmaktadır. Duncan-Hartley soyu albino ve </a:t>
            </a:r>
            <a:r>
              <a:rPr lang="tr-TR" altLang="en-US" sz="2400" b="1"/>
              <a:t>outbred</a:t>
            </a:r>
            <a:r>
              <a:rPr lang="tr-TR" altLang="en-US" sz="2400"/>
              <a:t>, soy 2 ve 13 ise </a:t>
            </a:r>
            <a:r>
              <a:rPr lang="tr-TR" altLang="en-US" sz="2400" b="1"/>
              <a:t>inbred</a:t>
            </a:r>
            <a:r>
              <a:rPr lang="tr-TR" altLang="en-US" sz="2400"/>
              <a:t>tir. </a:t>
            </a:r>
          </a:p>
          <a:p>
            <a:pPr algn="just" eaLnBrk="1" hangingPunct="1">
              <a:lnSpc>
                <a:spcPct val="80000"/>
              </a:lnSpc>
            </a:pPr>
            <a:r>
              <a:rPr lang="tr-TR" altLang="en-US" sz="1800"/>
              <a:t>Laboratuvar hayvanı olarak kobay kullanımı diğer kullanılan türler içinde % 2-3’lük bir orana sahiptir. Kobaylar diğer laboratuvar hayvanlarından farklı özelliklere sahip olduğu için immun cevap, serum, aşı ve diğer biyolojik maddelerin üretiminde ve genetik kontrol çalışmalarında sıklıkla kullanılır. </a:t>
            </a:r>
          </a:p>
          <a:p>
            <a:pPr algn="just" eaLnBrk="1" hangingPunct="1">
              <a:lnSpc>
                <a:spcPct val="80000"/>
              </a:lnSpc>
            </a:pPr>
            <a:r>
              <a:rPr lang="tr-TR" altLang="en-US" sz="1800"/>
              <a:t>Kobay hastalık yapan mikroorganizmalar için ideal bir konaktır. Tüberküloz, difteri, leptospiroz ve brusella gibi enfeksiyonlara karşı aşırı duyarlılığı nedeniyle bu hastalıkların tanısında ve bu hastalıklarla ilgili yeni yöntem geliştirilmesinde kullanılır. </a:t>
            </a:r>
          </a:p>
          <a:p>
            <a:pPr algn="just" eaLnBrk="1" hangingPunct="1">
              <a:lnSpc>
                <a:spcPct val="80000"/>
              </a:lnSpc>
            </a:pPr>
            <a:r>
              <a:rPr lang="tr-TR" altLang="en-US" sz="1800"/>
              <a:t>Orta kulaklarının anatomik yapısı işitme ile ilgili çalışmalar için uygundur. Folik asit, C vitamini, tiyamin, arjinin ve kalsiyum içeren diyetlerle ilgili çalışmalara uygun hayvan modelidir. </a:t>
            </a:r>
          </a:p>
        </p:txBody>
      </p:sp>
      <p:pic>
        <p:nvPicPr>
          <p:cNvPr id="126980" name="Picture 6" descr="kobay ve sulu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8889" y="-603250"/>
            <a:ext cx="2555875" cy="228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1851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idx="4294967295"/>
          </p:nvPr>
        </p:nvSpPr>
        <p:spPr/>
        <p:txBody>
          <a:bodyPr/>
          <a:lstStyle/>
          <a:p>
            <a:r>
              <a:rPr lang="tr-TR" altLang="en-US" sz="4000" b="1"/>
              <a:t>4. AYDINLATMA</a:t>
            </a:r>
            <a:br>
              <a:rPr lang="tr-TR" altLang="en-US" sz="4000" b="1"/>
            </a:br>
            <a:endParaRPr lang="tr-TR" altLang="en-US" sz="4000" b="1"/>
          </a:p>
        </p:txBody>
      </p:sp>
      <p:sp>
        <p:nvSpPr>
          <p:cNvPr id="68611" name="Rectangle 3"/>
          <p:cNvSpPr>
            <a:spLocks noGrp="1" noChangeArrowheads="1"/>
          </p:cNvSpPr>
          <p:nvPr>
            <p:ph type="body" idx="4294967295"/>
          </p:nvPr>
        </p:nvSpPr>
        <p:spPr/>
        <p:txBody>
          <a:bodyPr/>
          <a:lstStyle/>
          <a:p>
            <a:endParaRPr lang="tr-TR" altLang="en-US" smtClean="0"/>
          </a:p>
        </p:txBody>
      </p:sp>
    </p:spTree>
    <p:extLst>
      <p:ext uri="{BB962C8B-B14F-4D97-AF65-F5344CB8AC3E}">
        <p14:creationId xmlns:p14="http://schemas.microsoft.com/office/powerpoint/2010/main" val="21300905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tr-TR" altLang="en-US" sz="4000" b="1"/>
              <a:t>Anatomik Ve Fizyolojik Özellikleri</a:t>
            </a:r>
          </a:p>
        </p:txBody>
      </p:sp>
      <p:sp>
        <p:nvSpPr>
          <p:cNvPr id="128003" name="Rectangle 3"/>
          <p:cNvSpPr>
            <a:spLocks noGrp="1" noChangeArrowheads="1"/>
          </p:cNvSpPr>
          <p:nvPr>
            <p:ph type="body" idx="1"/>
          </p:nvPr>
        </p:nvSpPr>
        <p:spPr/>
        <p:txBody>
          <a:bodyPr/>
          <a:lstStyle/>
          <a:p>
            <a:endParaRPr lang="tr-TR" altLang="en-US"/>
          </a:p>
          <a:p>
            <a:r>
              <a:rPr lang="tr-TR" altLang="en-US"/>
              <a:t>Beden örtüsü az parlak ve düz kıllarla kaplıdır. </a:t>
            </a:r>
          </a:p>
          <a:p>
            <a:r>
              <a:rPr lang="tr-TR" altLang="en-US"/>
              <a:t>Baş büyük kulaklar ise küçüktür. </a:t>
            </a:r>
          </a:p>
          <a:p>
            <a:r>
              <a:rPr lang="tr-TR" altLang="en-US"/>
              <a:t>Kısa bacaklı ve tıknaz hayvanlardır. </a:t>
            </a:r>
          </a:p>
          <a:p>
            <a:r>
              <a:rPr lang="tr-TR" altLang="en-US"/>
              <a:t>Dış kuyruk bulunmaz. </a:t>
            </a:r>
          </a:p>
          <a:p>
            <a:r>
              <a:rPr lang="tr-TR" altLang="en-US"/>
              <a:t>Ön ayaklarında dört arka ayaklarında ise 3 parmak vardır. </a:t>
            </a:r>
          </a:p>
          <a:p>
            <a:r>
              <a:rPr lang="tr-TR" altLang="en-US"/>
              <a:t>Baş ve vücudun toplam uzunluğu doğumda 12-14 cm, ergin çağda ise 27-33 cm’dir. </a:t>
            </a:r>
          </a:p>
        </p:txBody>
      </p:sp>
    </p:spTree>
    <p:extLst>
      <p:ext uri="{BB962C8B-B14F-4D97-AF65-F5344CB8AC3E}">
        <p14:creationId xmlns:p14="http://schemas.microsoft.com/office/powerpoint/2010/main" val="271607553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tr-TR" altLang="en-US" sz="4000" b="1"/>
              <a:t>Büyüme Ve Gelişme</a:t>
            </a:r>
            <a:r>
              <a:rPr lang="tr-TR" altLang="en-US" sz="4000"/>
              <a:t/>
            </a:r>
            <a:br>
              <a:rPr lang="tr-TR" altLang="en-US" sz="4000"/>
            </a:br>
            <a:endParaRPr lang="tr-TR" altLang="en-US" sz="4000"/>
          </a:p>
        </p:txBody>
      </p:sp>
      <p:sp>
        <p:nvSpPr>
          <p:cNvPr id="129027" name="Rectangle 3"/>
          <p:cNvSpPr>
            <a:spLocks noGrp="1" noChangeArrowheads="1"/>
          </p:cNvSpPr>
          <p:nvPr>
            <p:ph type="body" idx="1"/>
          </p:nvPr>
        </p:nvSpPr>
        <p:spPr/>
        <p:txBody>
          <a:bodyPr/>
          <a:lstStyle/>
          <a:p>
            <a:pPr algn="just">
              <a:lnSpc>
                <a:spcPct val="90000"/>
              </a:lnSpc>
            </a:pPr>
            <a:r>
              <a:rPr lang="tr-TR" altLang="en-US" sz="2400"/>
              <a:t>Yeni doğan kobaylar yetişkin kobayların küçük halidir. </a:t>
            </a:r>
          </a:p>
          <a:p>
            <a:pPr algn="just">
              <a:lnSpc>
                <a:spcPct val="90000"/>
              </a:lnSpc>
            </a:pPr>
            <a:r>
              <a:rPr lang="tr-TR" altLang="en-US" sz="2400"/>
              <a:t>Tam olarak kıl örtüsü oluşmuş, göz kapakları açık ve ikinci diş gelişimi tamamlanmış olarak doğarlar. </a:t>
            </a:r>
          </a:p>
          <a:p>
            <a:pPr algn="just">
              <a:lnSpc>
                <a:spcPct val="90000"/>
              </a:lnSpc>
            </a:pPr>
            <a:r>
              <a:rPr lang="tr-TR" altLang="en-US" sz="2400"/>
              <a:t>Doğum ağırlıkları ananın yaşına, bir doğumdaki yavru sayısına ve cinsiyete göre değişmekle birlikte </a:t>
            </a:r>
            <a:r>
              <a:rPr lang="tr-TR" altLang="en-US" sz="2400">
                <a:solidFill>
                  <a:schemeClr val="folHlink"/>
                </a:solidFill>
              </a:rPr>
              <a:t>70-100 g</a:t>
            </a:r>
            <a:r>
              <a:rPr lang="tr-TR" altLang="en-US" sz="2400"/>
              <a:t> arasındadır. </a:t>
            </a:r>
          </a:p>
          <a:p>
            <a:pPr algn="just">
              <a:lnSpc>
                <a:spcPct val="90000"/>
              </a:lnSpc>
            </a:pPr>
            <a:r>
              <a:rPr lang="tr-TR" altLang="en-US" sz="2400"/>
              <a:t>Birkaç gün içerisinde katı yem tüketebilirler. 50 g’ın altında doğan yavrular genellikle ölür. </a:t>
            </a:r>
          </a:p>
          <a:p>
            <a:pPr algn="just">
              <a:lnSpc>
                <a:spcPct val="90000"/>
              </a:lnSpc>
            </a:pPr>
            <a:r>
              <a:rPr lang="tr-TR" altLang="en-US" sz="2400"/>
              <a:t>Yavrular </a:t>
            </a:r>
            <a:r>
              <a:rPr lang="tr-TR" altLang="en-US" sz="2400">
                <a:solidFill>
                  <a:schemeClr val="folHlink"/>
                </a:solidFill>
              </a:rPr>
              <a:t>21.-28. günde veya 180-240 g</a:t>
            </a:r>
            <a:r>
              <a:rPr lang="tr-TR" altLang="en-US" sz="2400"/>
              <a:t> ağırlığa ulaştığında sütten kesilir. </a:t>
            </a:r>
          </a:p>
        </p:txBody>
      </p:sp>
    </p:spTree>
    <p:extLst>
      <p:ext uri="{BB962C8B-B14F-4D97-AF65-F5344CB8AC3E}">
        <p14:creationId xmlns:p14="http://schemas.microsoft.com/office/powerpoint/2010/main" val="6952538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tr-TR" altLang="en-US" sz="4000" b="1"/>
              <a:t>ÇEVRE KOŞULLARI</a:t>
            </a:r>
            <a:r>
              <a:rPr lang="tr-TR" altLang="en-US" sz="4000"/>
              <a:t/>
            </a:r>
            <a:br>
              <a:rPr lang="tr-TR" altLang="en-US" sz="4000"/>
            </a:br>
            <a:endParaRPr lang="tr-TR" altLang="en-US" sz="4000"/>
          </a:p>
        </p:txBody>
      </p:sp>
      <p:sp>
        <p:nvSpPr>
          <p:cNvPr id="130051" name="Rectangle 3"/>
          <p:cNvSpPr>
            <a:spLocks noGrp="1" noChangeArrowheads="1"/>
          </p:cNvSpPr>
          <p:nvPr>
            <p:ph type="body" idx="1"/>
          </p:nvPr>
        </p:nvSpPr>
        <p:spPr/>
        <p:txBody>
          <a:bodyPr/>
          <a:lstStyle/>
          <a:p>
            <a:pPr>
              <a:lnSpc>
                <a:spcPct val="90000"/>
              </a:lnSpc>
            </a:pPr>
            <a:r>
              <a:rPr lang="tr-TR" altLang="en-US" sz="2400"/>
              <a:t>Kobayların yetiştirilmesi için yer bölmeleri ve değişik malzemeden yapılmış farklı tipte kafesler bulunmaktadır. </a:t>
            </a:r>
          </a:p>
          <a:p>
            <a:pPr>
              <a:lnSpc>
                <a:spcPct val="90000"/>
              </a:lnSpc>
            </a:pPr>
            <a:r>
              <a:rPr lang="tr-TR" altLang="en-US" sz="2400"/>
              <a:t>Yer bölmelerinin yüksekliği en az 30-40 cm olmalıdır. </a:t>
            </a:r>
          </a:p>
          <a:p>
            <a:pPr>
              <a:lnSpc>
                <a:spcPct val="90000"/>
              </a:lnSpc>
            </a:pPr>
            <a:endParaRPr lang="tr-TR" altLang="en-US" sz="2400"/>
          </a:p>
          <a:p>
            <a:pPr>
              <a:lnSpc>
                <a:spcPct val="90000"/>
              </a:lnSpc>
            </a:pPr>
            <a:r>
              <a:rPr lang="tr-TR" altLang="en-US" sz="2400"/>
              <a:t>Kobay yetiştiriciliğinde yer bölmeleri yerine daha çok metal ya da plastikten yapılmış kafesler kullanılmaktadır. </a:t>
            </a:r>
          </a:p>
          <a:p>
            <a:pPr>
              <a:lnSpc>
                <a:spcPct val="90000"/>
              </a:lnSpc>
            </a:pPr>
            <a:r>
              <a:rPr lang="tr-TR" altLang="en-US" sz="2400"/>
              <a:t>Kafeslerin tabanı </a:t>
            </a:r>
            <a:r>
              <a:rPr lang="tr-TR" altLang="en-US" sz="2400">
                <a:solidFill>
                  <a:schemeClr val="folHlink"/>
                </a:solidFill>
              </a:rPr>
              <a:t>tel tabanlı ya da sert ve düz yapıda tek parçadan</a:t>
            </a:r>
            <a:r>
              <a:rPr lang="tr-TR" altLang="en-US" sz="2400"/>
              <a:t> yapılabilir. </a:t>
            </a:r>
          </a:p>
          <a:p>
            <a:pPr>
              <a:lnSpc>
                <a:spcPct val="90000"/>
              </a:lnSpc>
            </a:pPr>
            <a:r>
              <a:rPr lang="tr-TR" altLang="en-US" sz="2400"/>
              <a:t>Kobaylar ayaklarının ağırlıklarına oranla çok küçük olması nedeniyle ayak sağlığı bakımından </a:t>
            </a:r>
            <a:r>
              <a:rPr lang="tr-TR" altLang="en-US" sz="2400">
                <a:solidFill>
                  <a:schemeClr val="accent2"/>
                </a:solidFill>
              </a:rPr>
              <a:t>sert zeminli kafesler tel örgü tabanlı kafeslere göre daha iyidir.</a:t>
            </a:r>
            <a:r>
              <a:rPr lang="tr-TR" altLang="en-US" sz="2400"/>
              <a:t> </a:t>
            </a:r>
          </a:p>
        </p:txBody>
      </p:sp>
    </p:spTree>
    <p:extLst>
      <p:ext uri="{BB962C8B-B14F-4D97-AF65-F5344CB8AC3E}">
        <p14:creationId xmlns:p14="http://schemas.microsoft.com/office/powerpoint/2010/main" val="49025286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endParaRPr lang="en-US" altLang="en-US" smtClean="0"/>
          </a:p>
        </p:txBody>
      </p:sp>
      <p:sp>
        <p:nvSpPr>
          <p:cNvPr id="131075" name="Rectangle 3"/>
          <p:cNvSpPr>
            <a:spLocks noGrp="1" noChangeArrowheads="1"/>
          </p:cNvSpPr>
          <p:nvPr>
            <p:ph type="body" idx="1"/>
          </p:nvPr>
        </p:nvSpPr>
        <p:spPr/>
        <p:txBody>
          <a:bodyPr/>
          <a:lstStyle/>
          <a:p>
            <a:pPr algn="just">
              <a:lnSpc>
                <a:spcPct val="80000"/>
              </a:lnSpc>
            </a:pPr>
            <a:r>
              <a:rPr lang="tr-TR" altLang="en-US"/>
              <a:t>Kobaylar iyi tırmanamadığı için	kafeslerin yüksekliği </a:t>
            </a:r>
            <a:r>
              <a:rPr lang="tr-TR" altLang="en-US">
                <a:solidFill>
                  <a:schemeClr val="accent2"/>
                </a:solidFill>
              </a:rPr>
              <a:t>25 cm’den fazla olduğunda</a:t>
            </a:r>
            <a:r>
              <a:rPr lang="tr-TR" altLang="en-US"/>
              <a:t> üstlerinin kapakla kapatılması gerekmez. </a:t>
            </a:r>
          </a:p>
          <a:p>
            <a:pPr algn="just">
              <a:lnSpc>
                <a:spcPct val="80000"/>
              </a:lnSpc>
            </a:pPr>
            <a:r>
              <a:rPr lang="tr-TR" altLang="en-US"/>
              <a:t>Kapaklı kafeslerin yüksekliğinin kobayların kaprofaji yapabilmelerine imkân verecek şekilde </a:t>
            </a:r>
            <a:r>
              <a:rPr lang="tr-TR" altLang="en-US">
                <a:solidFill>
                  <a:schemeClr val="accent2"/>
                </a:solidFill>
              </a:rPr>
              <a:t>en az 23 cm olmalıdır.</a:t>
            </a:r>
            <a:r>
              <a:rPr lang="tr-TR" altLang="en-US"/>
              <a:t> </a:t>
            </a:r>
          </a:p>
          <a:p>
            <a:pPr algn="just">
              <a:lnSpc>
                <a:spcPct val="80000"/>
              </a:lnSpc>
            </a:pPr>
            <a:r>
              <a:rPr lang="tr-TR" altLang="en-US"/>
              <a:t>Kafeslerin, yemlik ve sulukların temizliği ve altlık değişimi kobayları strese sokmayacak ve hijyenik bir ortam sağlayacak şekilde yapılmalıdır. </a:t>
            </a:r>
          </a:p>
          <a:p>
            <a:pPr algn="just">
              <a:lnSpc>
                <a:spcPct val="80000"/>
              </a:lnSpc>
            </a:pPr>
            <a:r>
              <a:rPr lang="tr-TR" altLang="en-US"/>
              <a:t>Genel olarak kafesler haftada bir temizlenmelidir. </a:t>
            </a:r>
          </a:p>
        </p:txBody>
      </p:sp>
    </p:spTree>
    <p:extLst>
      <p:ext uri="{BB962C8B-B14F-4D97-AF65-F5344CB8AC3E}">
        <p14:creationId xmlns:p14="http://schemas.microsoft.com/office/powerpoint/2010/main" val="196720625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idx="4294967295"/>
          </p:nvPr>
        </p:nvSpPr>
        <p:spPr/>
        <p:txBody>
          <a:bodyPr/>
          <a:lstStyle/>
          <a:p>
            <a:pPr eaLnBrk="1" hangingPunct="1"/>
            <a:r>
              <a:rPr lang="tr-TR" altLang="en-US" u="sng" smtClean="0">
                <a:solidFill>
                  <a:schemeClr val="accent2"/>
                </a:solidFill>
              </a:rPr>
              <a:t>Çevre koşulları</a:t>
            </a:r>
          </a:p>
        </p:txBody>
      </p:sp>
      <p:sp>
        <p:nvSpPr>
          <p:cNvPr id="132099" name="Rectangle 3"/>
          <p:cNvSpPr>
            <a:spLocks noGrp="1" noChangeArrowheads="1"/>
          </p:cNvSpPr>
          <p:nvPr>
            <p:ph type="body" idx="4294967295"/>
          </p:nvPr>
        </p:nvSpPr>
        <p:spPr/>
        <p:txBody>
          <a:bodyPr/>
          <a:lstStyle/>
          <a:p>
            <a:pPr marL="838200" lvl="1" indent="-381000" algn="just">
              <a:buNone/>
            </a:pPr>
            <a:r>
              <a:rPr lang="tr-TR" altLang="en-US"/>
              <a:t>Kobaylar neme, sıcağa ve soğuğa karşı aşırı derecede duyarlıdırlar. </a:t>
            </a:r>
          </a:p>
          <a:p>
            <a:pPr marL="838200" lvl="1" indent="-381000" algn="just">
              <a:buNone/>
            </a:pPr>
            <a:r>
              <a:rPr lang="tr-TR" altLang="en-US"/>
              <a:t>Sıcaklık: En uygun çevre sıcaklığı </a:t>
            </a:r>
            <a:r>
              <a:rPr lang="tr-TR" altLang="en-US" u="sng">
                <a:solidFill>
                  <a:schemeClr val="accent2"/>
                </a:solidFill>
              </a:rPr>
              <a:t>20-24 °C arasındadır</a:t>
            </a:r>
            <a:r>
              <a:rPr lang="tr-TR" altLang="en-US"/>
              <a:t>.</a:t>
            </a:r>
          </a:p>
          <a:p>
            <a:pPr marL="838200" lvl="1" indent="-381000" algn="just">
              <a:buNone/>
            </a:pPr>
            <a:r>
              <a:rPr lang="tr-TR" altLang="en-US"/>
              <a:t>Nem: </a:t>
            </a:r>
            <a:r>
              <a:rPr lang="tr-TR" altLang="en-US" u="sng">
                <a:solidFill>
                  <a:schemeClr val="accent2"/>
                </a:solidFill>
              </a:rPr>
              <a:t>% 45-65</a:t>
            </a:r>
            <a:r>
              <a:rPr lang="tr-TR" altLang="en-US"/>
              <a:t> arasında olmalıdır. Havalandırma: Sürü yoğunluğuna bağlı olarak içerdeki hava saatte 8-10 kez yada 15-20 kez değiştirilmelidir.</a:t>
            </a:r>
          </a:p>
          <a:p>
            <a:pPr marL="838200" lvl="1" indent="-381000" algn="just">
              <a:buNone/>
            </a:pPr>
            <a:r>
              <a:rPr lang="tr-TR" altLang="en-US"/>
              <a:t>Karanlık/Aydınlık süre: Günde 12 saat karanlık/12 saat aydınlık şeklinde olmalıdır. </a:t>
            </a:r>
          </a:p>
          <a:p>
            <a:pPr marL="838200" lvl="1" indent="-381000" algn="just">
              <a:buNone/>
            </a:pPr>
            <a:r>
              <a:rPr lang="tr-TR" altLang="en-US"/>
              <a:t>Gürültüye karşı genelde donma reaksiyonu gösterirler. Hareketsizlik birkaç saniyeden 20 dakikaya kadar sürebilir. </a:t>
            </a:r>
          </a:p>
        </p:txBody>
      </p:sp>
    </p:spTree>
    <p:extLst>
      <p:ext uri="{BB962C8B-B14F-4D97-AF65-F5344CB8AC3E}">
        <p14:creationId xmlns:p14="http://schemas.microsoft.com/office/powerpoint/2010/main" val="218075040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idx="4294967295"/>
          </p:nvPr>
        </p:nvSpPr>
        <p:spPr/>
        <p:txBody>
          <a:bodyPr/>
          <a:lstStyle/>
          <a:p>
            <a:pPr eaLnBrk="1" hangingPunct="1"/>
            <a:r>
              <a:rPr lang="tr-TR" altLang="en-US" sz="4000"/>
              <a:t>Kobay için gerekli kafes koşulları</a:t>
            </a:r>
          </a:p>
        </p:txBody>
      </p:sp>
      <p:pic>
        <p:nvPicPr>
          <p:cNvPr id="133123" name="Picture 2"/>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2424114" y="1557338"/>
            <a:ext cx="7343775" cy="4464050"/>
          </a:xfrm>
          <a:noFill/>
        </p:spPr>
      </p:pic>
    </p:spTree>
    <p:extLst>
      <p:ext uri="{BB962C8B-B14F-4D97-AF65-F5344CB8AC3E}">
        <p14:creationId xmlns:p14="http://schemas.microsoft.com/office/powerpoint/2010/main" val="250797870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tr-TR" altLang="en-US" smtClean="0"/>
              <a:t>GERBİL</a:t>
            </a:r>
          </a:p>
        </p:txBody>
      </p:sp>
      <p:sp>
        <p:nvSpPr>
          <p:cNvPr id="134147" name="Rectangle 3"/>
          <p:cNvSpPr>
            <a:spLocks noGrp="1" noChangeArrowheads="1"/>
          </p:cNvSpPr>
          <p:nvPr>
            <p:ph type="body" idx="1"/>
          </p:nvPr>
        </p:nvSpPr>
        <p:spPr/>
        <p:txBody>
          <a:bodyPr/>
          <a:lstStyle/>
          <a:p>
            <a:r>
              <a:rPr lang="tr-TR" altLang="en-US" smtClean="0"/>
              <a:t>En çok kullanılan gerbil Moğol gerbilidir (Meriones unguiculatus) </a:t>
            </a:r>
          </a:p>
        </p:txBody>
      </p:sp>
    </p:spTree>
    <p:extLst>
      <p:ext uri="{BB962C8B-B14F-4D97-AF65-F5344CB8AC3E}">
        <p14:creationId xmlns:p14="http://schemas.microsoft.com/office/powerpoint/2010/main" val="222430290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endParaRPr lang="en-US" altLang="en-US" smtClean="0"/>
          </a:p>
        </p:txBody>
      </p:sp>
      <p:sp>
        <p:nvSpPr>
          <p:cNvPr id="135171" name="Rectangle 3"/>
          <p:cNvSpPr>
            <a:spLocks noGrp="1" noChangeArrowheads="1"/>
          </p:cNvSpPr>
          <p:nvPr>
            <p:ph type="body" idx="1"/>
          </p:nvPr>
        </p:nvSpPr>
        <p:spPr/>
        <p:txBody>
          <a:bodyPr/>
          <a:lstStyle/>
          <a:p>
            <a:pPr>
              <a:lnSpc>
                <a:spcPct val="80000"/>
              </a:lnSpc>
            </a:pPr>
            <a:r>
              <a:rPr lang="tr-TR" altLang="en-US" sz="2400"/>
              <a:t>Gerbil büyüklüğü iri bir fare ile küçük bir rat arasında bulunan ve değişik renklerde vücut örtüsüne sahip bir laboratuvar hayvanıdır. </a:t>
            </a:r>
          </a:p>
          <a:p>
            <a:pPr>
              <a:lnSpc>
                <a:spcPct val="80000"/>
              </a:lnSpc>
            </a:pPr>
            <a:r>
              <a:rPr lang="tr-TR" altLang="en-US" sz="2400"/>
              <a:t>Erişkin bir gerbilin vücut uzunluğu ortalama 11.0-13.5 cm boyutundadır. </a:t>
            </a:r>
          </a:p>
          <a:p>
            <a:pPr>
              <a:lnSpc>
                <a:spcPct val="80000"/>
              </a:lnSpc>
            </a:pPr>
            <a:r>
              <a:rPr lang="tr-TR" altLang="en-US" sz="2400"/>
              <a:t>Tüyle kaplı olan bir kuyruğa sahiptir ve kuyruk uzunluğu vücut uzunluğuna yakındır (9.5-12.0 cm). </a:t>
            </a:r>
          </a:p>
          <a:p>
            <a:pPr>
              <a:lnSpc>
                <a:spcPct val="80000"/>
              </a:lnSpc>
            </a:pPr>
            <a:r>
              <a:rPr lang="tr-TR" altLang="en-US" sz="2400"/>
              <a:t>Bedeni kısa ve sık kıllarla örtülüdür. </a:t>
            </a:r>
          </a:p>
          <a:p>
            <a:pPr>
              <a:lnSpc>
                <a:spcPct val="80000"/>
              </a:lnSpc>
            </a:pPr>
            <a:r>
              <a:rPr lang="tr-TR" altLang="en-US" sz="2400"/>
              <a:t>Baş kısa ve geniş yapıdadır. </a:t>
            </a:r>
          </a:p>
          <a:p>
            <a:pPr>
              <a:lnSpc>
                <a:spcPct val="80000"/>
              </a:lnSpc>
            </a:pPr>
            <a:r>
              <a:rPr lang="tr-TR" altLang="en-US" sz="2400"/>
              <a:t>Kemirgenlere ait diş yapısına sahiptir. Ağızlarında toplam 16 diş vardır. Her çenede diş formülü 3-0-0-2-0-0-3 (soldan sağa doğru sırasıyla molar-premolar-canin-insisiv-canin-premolar-molar dişler) şeklindedir. </a:t>
            </a:r>
          </a:p>
        </p:txBody>
      </p:sp>
    </p:spTree>
    <p:extLst>
      <p:ext uri="{BB962C8B-B14F-4D97-AF65-F5344CB8AC3E}">
        <p14:creationId xmlns:p14="http://schemas.microsoft.com/office/powerpoint/2010/main" val="89035924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endParaRPr lang="en-US" altLang="en-US" smtClean="0"/>
          </a:p>
        </p:txBody>
      </p:sp>
      <p:sp>
        <p:nvSpPr>
          <p:cNvPr id="136195" name="Rectangle 3"/>
          <p:cNvSpPr>
            <a:spLocks noGrp="1" noChangeArrowheads="1"/>
          </p:cNvSpPr>
          <p:nvPr>
            <p:ph type="body" idx="1"/>
          </p:nvPr>
        </p:nvSpPr>
        <p:spPr/>
        <p:txBody>
          <a:bodyPr/>
          <a:lstStyle/>
          <a:p>
            <a:pPr>
              <a:lnSpc>
                <a:spcPct val="90000"/>
              </a:lnSpc>
            </a:pPr>
            <a:r>
              <a:rPr lang="tr-TR" altLang="en-US" sz="2400"/>
              <a:t>Arka bacaklar ön bacaklara göre daha uzundur. </a:t>
            </a:r>
          </a:p>
          <a:p>
            <a:pPr>
              <a:lnSpc>
                <a:spcPct val="90000"/>
              </a:lnSpc>
            </a:pPr>
            <a:r>
              <a:rPr lang="tr-TR" altLang="en-US" sz="2400"/>
              <a:t>Diğer pek çok kemirgenin aksine gerbilin kulakları ve ayak taban yastıkları tüylerle kaplıdır. </a:t>
            </a:r>
          </a:p>
          <a:p>
            <a:pPr>
              <a:lnSpc>
                <a:spcPct val="90000"/>
              </a:lnSpc>
            </a:pPr>
            <a:r>
              <a:rPr lang="tr-TR" altLang="en-US" sz="2400"/>
              <a:t>Dört çift meme bezi bulunur. </a:t>
            </a:r>
          </a:p>
          <a:p>
            <a:pPr>
              <a:lnSpc>
                <a:spcPct val="90000"/>
              </a:lnSpc>
            </a:pPr>
            <a:r>
              <a:rPr lang="tr-TR" altLang="en-US" sz="2400"/>
              <a:t>Nokturnal hayvanlardır. </a:t>
            </a:r>
          </a:p>
          <a:p>
            <a:pPr>
              <a:lnSpc>
                <a:spcPct val="90000"/>
              </a:lnSpc>
            </a:pPr>
            <a:r>
              <a:rPr lang="tr-TR" altLang="en-US" sz="2400"/>
              <a:t>Gerbiller çöl koşullarına uyum sağladıkları için çok değişken sıcaklıkları (0 ile 35 0C)  tolere edebilirler. </a:t>
            </a:r>
          </a:p>
          <a:p>
            <a:pPr>
              <a:lnSpc>
                <a:spcPct val="90000"/>
              </a:lnSpc>
            </a:pPr>
            <a:r>
              <a:rPr lang="tr-TR" altLang="en-US" sz="2400"/>
              <a:t>Gün boyunca az su tüketirler ve idrar miktarları da azdır. </a:t>
            </a:r>
          </a:p>
          <a:p>
            <a:pPr>
              <a:lnSpc>
                <a:spcPct val="90000"/>
              </a:lnSpc>
            </a:pPr>
            <a:r>
              <a:rPr lang="tr-TR" altLang="en-US" sz="2400"/>
              <a:t>Ot oburdurlar. </a:t>
            </a:r>
          </a:p>
          <a:p>
            <a:pPr>
              <a:lnSpc>
                <a:spcPct val="90000"/>
              </a:lnSpc>
            </a:pPr>
            <a:r>
              <a:rPr lang="tr-TR" altLang="en-US" sz="2400"/>
              <a:t>Yaşam süresi 3-4 yıldır. </a:t>
            </a:r>
          </a:p>
          <a:p>
            <a:pPr>
              <a:lnSpc>
                <a:spcPct val="90000"/>
              </a:lnSpc>
            </a:pPr>
            <a:endParaRPr lang="tr-TR" altLang="en-US" sz="2400"/>
          </a:p>
        </p:txBody>
      </p:sp>
    </p:spTree>
    <p:extLst>
      <p:ext uri="{BB962C8B-B14F-4D97-AF65-F5344CB8AC3E}">
        <p14:creationId xmlns:p14="http://schemas.microsoft.com/office/powerpoint/2010/main" val="132529009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tr-TR" altLang="en-US" sz="4000" b="1"/>
              <a:t>Büyüme Ve Gelişme</a:t>
            </a:r>
            <a:r>
              <a:rPr lang="tr-TR" altLang="en-US" sz="4000"/>
              <a:t/>
            </a:r>
            <a:br>
              <a:rPr lang="tr-TR" altLang="en-US" sz="4000"/>
            </a:br>
            <a:endParaRPr lang="tr-TR" altLang="en-US" sz="4000"/>
          </a:p>
        </p:txBody>
      </p:sp>
      <p:sp>
        <p:nvSpPr>
          <p:cNvPr id="137219" name="Rectangle 3"/>
          <p:cNvSpPr>
            <a:spLocks noGrp="1" noChangeArrowheads="1"/>
          </p:cNvSpPr>
          <p:nvPr>
            <p:ph type="body" idx="1"/>
          </p:nvPr>
        </p:nvSpPr>
        <p:spPr/>
        <p:txBody>
          <a:bodyPr/>
          <a:lstStyle/>
          <a:p>
            <a:pPr>
              <a:lnSpc>
                <a:spcPct val="80000"/>
              </a:lnSpc>
            </a:pPr>
            <a:r>
              <a:rPr lang="tr-TR" altLang="en-US" sz="2400"/>
              <a:t>Yavruların doğum ağırlığı ananın yaşına, kondüsyonuna ve yavru sayısına göre değişmekle birlikte ortalama 2.5-3.5 g’ dır. </a:t>
            </a:r>
          </a:p>
          <a:p>
            <a:pPr>
              <a:lnSpc>
                <a:spcPct val="80000"/>
              </a:lnSpc>
            </a:pPr>
            <a:r>
              <a:rPr lang="tr-TR" altLang="en-US" sz="2400"/>
              <a:t>Erkek yavrular dişi yavrulardan % 5 daha ağırdır ve bu farklılık ilerde % 10 düzeyine kadar artar. </a:t>
            </a:r>
          </a:p>
          <a:p>
            <a:pPr>
              <a:lnSpc>
                <a:spcPct val="80000"/>
              </a:lnSpc>
            </a:pPr>
            <a:r>
              <a:rPr lang="tr-TR" altLang="en-US" sz="2400"/>
              <a:t>İlk gün dışında erkek gerbil yavruların bakımına yardımcı olur. </a:t>
            </a:r>
          </a:p>
          <a:p>
            <a:pPr>
              <a:lnSpc>
                <a:spcPct val="80000"/>
              </a:lnSpc>
            </a:pPr>
            <a:r>
              <a:rPr lang="tr-TR" altLang="en-US" sz="2400"/>
              <a:t>Yavru ölüm oranı % 20 civarındadır ve ölümlerin çoğu ilk 5 gün içinde görülür. Yavru sayısı fazla olan doğumlarda ölümler % 57 düzeyine kadar çıkabilmektedir. Doğumdaki cinsiyet oranı 1.03’dür ve erkek yavrularda erken dönem ölüm oranının yüksek olmasından dolayı sütten kesim yaşında cinsiyet oranı 1.0’e düşer. </a:t>
            </a:r>
          </a:p>
        </p:txBody>
      </p:sp>
    </p:spTree>
    <p:extLst>
      <p:ext uri="{BB962C8B-B14F-4D97-AF65-F5344CB8AC3E}">
        <p14:creationId xmlns:p14="http://schemas.microsoft.com/office/powerpoint/2010/main" val="1073716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idx="4294967295"/>
          </p:nvPr>
        </p:nvSpPr>
        <p:spPr/>
        <p:txBody>
          <a:bodyPr/>
          <a:lstStyle/>
          <a:p>
            <a:r>
              <a:rPr lang="tr-TR" altLang="en-US" b="1" smtClean="0">
                <a:solidFill>
                  <a:schemeClr val="tx1"/>
                </a:solidFill>
              </a:rPr>
              <a:t>5. HAVALANDIRMA</a:t>
            </a:r>
          </a:p>
        </p:txBody>
      </p:sp>
      <p:sp>
        <p:nvSpPr>
          <p:cNvPr id="70659" name="Rectangle 3"/>
          <p:cNvSpPr>
            <a:spLocks noGrp="1" noChangeArrowheads="1"/>
          </p:cNvSpPr>
          <p:nvPr>
            <p:ph type="body" idx="4294967295"/>
          </p:nvPr>
        </p:nvSpPr>
        <p:spPr/>
        <p:txBody>
          <a:bodyPr/>
          <a:lstStyle/>
          <a:p>
            <a:endParaRPr lang="tr-TR" altLang="en-US"/>
          </a:p>
        </p:txBody>
      </p:sp>
    </p:spTree>
    <p:extLst>
      <p:ext uri="{BB962C8B-B14F-4D97-AF65-F5344CB8AC3E}">
        <p14:creationId xmlns:p14="http://schemas.microsoft.com/office/powerpoint/2010/main" val="138541864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endParaRPr lang="en-US" altLang="en-US" smtClean="0"/>
          </a:p>
        </p:txBody>
      </p:sp>
      <p:sp>
        <p:nvSpPr>
          <p:cNvPr id="138243" name="Rectangle 3"/>
          <p:cNvSpPr>
            <a:spLocks noGrp="1" noChangeArrowheads="1"/>
          </p:cNvSpPr>
          <p:nvPr>
            <p:ph type="body" idx="1"/>
          </p:nvPr>
        </p:nvSpPr>
        <p:spPr/>
        <p:txBody>
          <a:bodyPr/>
          <a:lstStyle/>
          <a:p>
            <a:pPr>
              <a:lnSpc>
                <a:spcPct val="80000"/>
              </a:lnSpc>
            </a:pPr>
            <a:r>
              <a:rPr lang="tr-TR" altLang="en-US" sz="2400"/>
              <a:t>Gerbil yetiştiriciliğinde çevresel koşullarda değişiklik olmazsa ve ana laktasyon sırasında rahatsız edilmezse yeni doğan yavrular ana tarafından yenilmez. </a:t>
            </a:r>
          </a:p>
          <a:p>
            <a:pPr>
              <a:lnSpc>
                <a:spcPct val="80000"/>
              </a:lnSpc>
            </a:pPr>
            <a:r>
              <a:rPr lang="tr-TR" altLang="en-US" sz="2400"/>
              <a:t>Yavrular doğumda gelişmemiş olarak doğar. </a:t>
            </a:r>
          </a:p>
          <a:p>
            <a:pPr>
              <a:lnSpc>
                <a:spcPct val="80000"/>
              </a:lnSpc>
            </a:pPr>
            <a:r>
              <a:rPr lang="tr-TR" altLang="en-US" sz="2400"/>
              <a:t>3-7 günlük yaşta kulaklar gelişir ve </a:t>
            </a:r>
          </a:p>
          <a:p>
            <a:pPr>
              <a:lnSpc>
                <a:spcPct val="80000"/>
              </a:lnSpc>
            </a:pPr>
            <a:r>
              <a:rPr lang="tr-TR" altLang="en-US" sz="2400"/>
              <a:t>5-7 günlük yaşlarda kıllar çıkarak vücudu kaplar. </a:t>
            </a:r>
          </a:p>
          <a:p>
            <a:pPr>
              <a:lnSpc>
                <a:spcPct val="80000"/>
              </a:lnSpc>
            </a:pPr>
            <a:r>
              <a:rPr lang="tr-TR" altLang="en-US" sz="2400"/>
              <a:t>Göz kapakları 16-20 günlük yaşta açılır. </a:t>
            </a:r>
          </a:p>
          <a:p>
            <a:pPr>
              <a:lnSpc>
                <a:spcPct val="80000"/>
              </a:lnSpc>
            </a:pPr>
            <a:r>
              <a:rPr lang="tr-TR" altLang="en-US" sz="2400"/>
              <a:t>Göz kapaklarının açılması ve kesici dişlerin güçlenmesiyle yavrular kemirmeye ve katı yem tüketmeye başlar. </a:t>
            </a:r>
          </a:p>
          <a:p>
            <a:pPr>
              <a:lnSpc>
                <a:spcPct val="80000"/>
              </a:lnSpc>
            </a:pPr>
            <a:r>
              <a:rPr lang="tr-TR" altLang="en-US" sz="2400"/>
              <a:t>Gerbil yavruları gelişimlerine bağlı olarak 21-35 günlük yaşlarda sütten kesilebilir. </a:t>
            </a:r>
          </a:p>
          <a:p>
            <a:pPr>
              <a:lnSpc>
                <a:spcPct val="80000"/>
              </a:lnSpc>
            </a:pPr>
            <a:r>
              <a:rPr lang="tr-TR" altLang="en-US" sz="2400"/>
              <a:t>Sütten kesim ağırlığının 16-20 g olması tercih edilir. </a:t>
            </a:r>
          </a:p>
        </p:txBody>
      </p:sp>
    </p:spTree>
    <p:extLst>
      <p:ext uri="{BB962C8B-B14F-4D97-AF65-F5344CB8AC3E}">
        <p14:creationId xmlns:p14="http://schemas.microsoft.com/office/powerpoint/2010/main" val="314682507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tr-TR" altLang="en-US" sz="4000" b="1"/>
              <a:t>ÇEVRE KOŞULLARI</a:t>
            </a:r>
            <a:r>
              <a:rPr lang="tr-TR" altLang="en-US" sz="4000"/>
              <a:t/>
            </a:r>
            <a:br>
              <a:rPr lang="tr-TR" altLang="en-US" sz="4000"/>
            </a:br>
            <a:endParaRPr lang="tr-TR" altLang="en-US" sz="4000"/>
          </a:p>
        </p:txBody>
      </p:sp>
      <p:sp>
        <p:nvSpPr>
          <p:cNvPr id="139267" name="Rectangle 3"/>
          <p:cNvSpPr>
            <a:spLocks noGrp="1" noChangeArrowheads="1"/>
          </p:cNvSpPr>
          <p:nvPr>
            <p:ph type="body" idx="1"/>
          </p:nvPr>
        </p:nvSpPr>
        <p:spPr/>
        <p:txBody>
          <a:bodyPr/>
          <a:lstStyle/>
          <a:p>
            <a:pPr>
              <a:lnSpc>
                <a:spcPct val="80000"/>
              </a:lnSpc>
            </a:pPr>
            <a:r>
              <a:rPr lang="tr-TR" altLang="en-US" sz="2000"/>
              <a:t>Gerbillerin barındırıldığı kafesler tek parça ve sert tabanlı olmalıdır ve kafesler kemirmeye karşı dayanıklı polikarbon gibi malzemeden yapılmalıdır.</a:t>
            </a:r>
          </a:p>
          <a:p>
            <a:pPr>
              <a:lnSpc>
                <a:spcPct val="80000"/>
              </a:lnSpc>
            </a:pPr>
            <a:r>
              <a:rPr lang="tr-TR" altLang="en-US" sz="2000"/>
              <a:t> Tabanında kazmaya imkân sağlayan en az 5 cm kalınlığında altlık bulunmalıdır. </a:t>
            </a:r>
          </a:p>
          <a:p>
            <a:pPr>
              <a:lnSpc>
                <a:spcPct val="80000"/>
              </a:lnSpc>
            </a:pPr>
            <a:r>
              <a:rPr lang="tr-TR" altLang="en-US" sz="2000"/>
              <a:t>Kafes yüksekliğinin 18 cm olması gerbillerin arka ayakları üstünde durmalarına imkân sağlar. </a:t>
            </a:r>
          </a:p>
          <a:p>
            <a:pPr>
              <a:lnSpc>
                <a:spcPct val="80000"/>
              </a:lnSpc>
            </a:pPr>
            <a:r>
              <a:rPr lang="tr-TR" altLang="en-US" sz="2000"/>
              <a:t>Damızlık çift için gerekli taban alanı en az 1200 cm2 olmalı ve 40 g’dan daha hafif olan her bir hayvan için 150 cm2, 40 g’dan daha ağır olan her bir hayvan için de 250 cm2 taban alanı ayrılmalıdır. </a:t>
            </a:r>
          </a:p>
          <a:p>
            <a:pPr>
              <a:lnSpc>
                <a:spcPct val="80000"/>
              </a:lnSpc>
            </a:pPr>
            <a:r>
              <a:rPr lang="tr-TR" altLang="en-US" sz="2000"/>
              <a:t>Kafeslerde yuvaya ulaşan bir tünelin olması onların doğal davranışlarını göstermelerine yardımcı olur. Uzunluğu 15-20 cm ve çapı 5 cm olan bir tünelin açıldığı 13 cm X 13 cm X 13 cm ölçülerine sahip yuva kutusu gerbiller için idealdir.</a:t>
            </a:r>
          </a:p>
        </p:txBody>
      </p:sp>
    </p:spTree>
    <p:extLst>
      <p:ext uri="{BB962C8B-B14F-4D97-AF65-F5344CB8AC3E}">
        <p14:creationId xmlns:p14="http://schemas.microsoft.com/office/powerpoint/2010/main" val="274381870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3"/>
          <p:cNvSpPr>
            <a:spLocks noGrp="1" noChangeArrowheads="1"/>
          </p:cNvSpPr>
          <p:nvPr>
            <p:ph type="body" idx="1"/>
          </p:nvPr>
        </p:nvSpPr>
        <p:spPr>
          <a:xfrm>
            <a:off x="1774825" y="549275"/>
            <a:ext cx="8229600" cy="5759450"/>
          </a:xfrm>
        </p:spPr>
        <p:txBody>
          <a:bodyPr/>
          <a:lstStyle/>
          <a:p>
            <a:pPr>
              <a:lnSpc>
                <a:spcPct val="90000"/>
              </a:lnSpc>
            </a:pPr>
            <a:r>
              <a:rPr lang="tr-TR" altLang="en-US" sz="2400"/>
              <a:t>Moğol gerbilinin çevre koşullarına adaptasyonu diğer kemirgenlere göre daha yüksektir. Gerbiller kurak bölgelerden köken aldıkları için çok değişken sıcaklıkları tolere edebilir. </a:t>
            </a:r>
          </a:p>
          <a:p>
            <a:pPr>
              <a:lnSpc>
                <a:spcPct val="90000"/>
              </a:lnSpc>
            </a:pPr>
            <a:r>
              <a:rPr lang="tr-TR" altLang="en-US" sz="2400"/>
              <a:t>Gerbil yavruları 12 günlük yaştan önce ısı dengesini sağlayamaz. </a:t>
            </a:r>
          </a:p>
          <a:p>
            <a:pPr>
              <a:lnSpc>
                <a:spcPct val="90000"/>
              </a:lnSpc>
            </a:pPr>
            <a:r>
              <a:rPr lang="tr-TR" altLang="en-US" sz="2400"/>
              <a:t>Sıcaklık 20-24 C </a:t>
            </a:r>
          </a:p>
          <a:p>
            <a:pPr>
              <a:lnSpc>
                <a:spcPct val="90000"/>
              </a:lnSpc>
            </a:pPr>
            <a:r>
              <a:rPr lang="tr-TR" altLang="en-US" sz="2400"/>
              <a:t>Ortamdaki nemin diğer laboratuvar hayvanlarına göre daha düşük (% 35-55) olması önerilmektedir. </a:t>
            </a:r>
          </a:p>
          <a:p>
            <a:pPr>
              <a:lnSpc>
                <a:spcPct val="90000"/>
              </a:lnSpc>
            </a:pPr>
            <a:r>
              <a:rPr lang="tr-TR" altLang="en-US" sz="2400"/>
              <a:t>Yüksek nemde gerbillerde harder bezinin aktivasyonundan dolayı kıllarda keçeleşme ve kabarma oluşur. Bu salgı normalde gerbilin kıllarını düzeltmesi sırasında tüm vücut örtüsüne yayılır ve buharlaşarak vücudun serin tutulmasını sağlar. Ortamdaki nem yükselirse bu madde kıl örtüsünden buharlaşamayacağı için kürkte kalır ve keçeleşmeye neden olur. </a:t>
            </a:r>
          </a:p>
        </p:txBody>
      </p:sp>
    </p:spTree>
    <p:extLst>
      <p:ext uri="{BB962C8B-B14F-4D97-AF65-F5344CB8AC3E}">
        <p14:creationId xmlns:p14="http://schemas.microsoft.com/office/powerpoint/2010/main" val="391615821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3"/>
          <p:cNvSpPr>
            <a:spLocks noGrp="1" noChangeArrowheads="1"/>
          </p:cNvSpPr>
          <p:nvPr>
            <p:ph type="body" idx="1"/>
          </p:nvPr>
        </p:nvSpPr>
        <p:spPr>
          <a:xfrm>
            <a:off x="1703388" y="476250"/>
            <a:ext cx="8445500" cy="6192838"/>
          </a:xfrm>
        </p:spPr>
        <p:txBody>
          <a:bodyPr/>
          <a:lstStyle/>
          <a:p>
            <a:pPr>
              <a:lnSpc>
                <a:spcPct val="90000"/>
              </a:lnSpc>
            </a:pPr>
            <a:endParaRPr lang="tr-TR" altLang="en-US" smtClean="0"/>
          </a:p>
          <a:p>
            <a:pPr>
              <a:lnSpc>
                <a:spcPct val="90000"/>
              </a:lnSpc>
            </a:pPr>
            <a:r>
              <a:rPr lang="tr-TR" altLang="en-US" smtClean="0"/>
              <a:t>Gün içerisinde 12 saat aydınlık ve 12 saat karanlık süre uygulanır. </a:t>
            </a:r>
          </a:p>
          <a:p>
            <a:pPr>
              <a:lnSpc>
                <a:spcPct val="90000"/>
              </a:lnSpc>
            </a:pPr>
            <a:r>
              <a:rPr lang="tr-TR" altLang="en-US" smtClean="0"/>
              <a:t>havalandırma hızı sürü yoğunluğuna göre saatte 8-10 veya 15-20 kez değişmelidir</a:t>
            </a:r>
          </a:p>
          <a:p>
            <a:pPr>
              <a:lnSpc>
                <a:spcPct val="90000"/>
              </a:lnSpc>
            </a:pPr>
            <a:r>
              <a:rPr lang="tr-TR" altLang="en-US" smtClean="0"/>
              <a:t>Gerbiller gün boyunca diğer kemirgenlere göre daha az idrar yaptıkları için kafes temizliği hayvan sayısına bağlı olarak 2 haftada bir yapılabilir. </a:t>
            </a:r>
          </a:p>
          <a:p>
            <a:pPr>
              <a:lnSpc>
                <a:spcPct val="90000"/>
              </a:lnSpc>
            </a:pPr>
            <a:r>
              <a:rPr lang="tr-TR" altLang="en-US" smtClean="0"/>
              <a:t>Eğer kafeste laktasyon döneminde olan bir dişi varsa bu kafeslerin temizliği daha dikkatli bir şekilde yapılmalıdır. Su ve yem adlibitum olarak verilir.</a:t>
            </a:r>
          </a:p>
          <a:p>
            <a:pPr>
              <a:lnSpc>
                <a:spcPct val="90000"/>
              </a:lnSpc>
            </a:pPr>
            <a:endParaRPr lang="tr-TR" altLang="en-US" smtClean="0"/>
          </a:p>
          <a:p>
            <a:pPr>
              <a:lnSpc>
                <a:spcPct val="90000"/>
              </a:lnSpc>
            </a:pPr>
            <a:endParaRPr lang="tr-TR" altLang="en-US" smtClean="0"/>
          </a:p>
          <a:p>
            <a:pPr>
              <a:lnSpc>
                <a:spcPct val="90000"/>
              </a:lnSpc>
            </a:pPr>
            <a:endParaRPr lang="tr-TR" altLang="en-US" smtClean="0"/>
          </a:p>
          <a:p>
            <a:pPr>
              <a:lnSpc>
                <a:spcPct val="90000"/>
              </a:lnSpc>
            </a:pPr>
            <a:endParaRPr lang="tr-TR" altLang="en-US" smtClean="0"/>
          </a:p>
        </p:txBody>
      </p:sp>
    </p:spTree>
    <p:extLst>
      <p:ext uri="{BB962C8B-B14F-4D97-AF65-F5344CB8AC3E}">
        <p14:creationId xmlns:p14="http://schemas.microsoft.com/office/powerpoint/2010/main" val="78091897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idx="4294967295"/>
          </p:nvPr>
        </p:nvSpPr>
        <p:spPr/>
        <p:txBody>
          <a:bodyPr/>
          <a:lstStyle/>
          <a:p>
            <a:pPr eaLnBrk="1" hangingPunct="1"/>
            <a:r>
              <a:rPr lang="tr-TR" altLang="en-US" smtClean="0"/>
              <a:t>HAMSTER</a:t>
            </a:r>
          </a:p>
        </p:txBody>
      </p:sp>
      <p:sp>
        <p:nvSpPr>
          <p:cNvPr id="142339" name="Rectangle 3"/>
          <p:cNvSpPr>
            <a:spLocks noGrp="1" noChangeArrowheads="1"/>
          </p:cNvSpPr>
          <p:nvPr>
            <p:ph type="body" idx="4294967295"/>
          </p:nvPr>
        </p:nvSpPr>
        <p:spPr>
          <a:xfrm>
            <a:off x="1847850" y="1773239"/>
            <a:ext cx="8229600" cy="4929187"/>
          </a:xfrm>
        </p:spPr>
        <p:txBody>
          <a:bodyPr/>
          <a:lstStyle/>
          <a:p>
            <a:pPr eaLnBrk="1" hangingPunct="1">
              <a:lnSpc>
                <a:spcPct val="80000"/>
              </a:lnSpc>
            </a:pPr>
            <a:r>
              <a:rPr lang="tr-TR" altLang="en-US" sz="2000" b="1"/>
              <a:t>Çalışmalarda en çok Suriye hamsteri kullanılmaktadır. Biyomedikal çalışmalarda kullanılan hamster sayısı çok azdır. </a:t>
            </a:r>
          </a:p>
          <a:p>
            <a:pPr eaLnBrk="1" hangingPunct="1">
              <a:lnSpc>
                <a:spcPct val="80000"/>
              </a:lnSpc>
            </a:pPr>
            <a:r>
              <a:rPr lang="tr-TR" altLang="en-US" sz="2000" b="1"/>
              <a:t>Kullanılanların çoğu </a:t>
            </a:r>
            <a:r>
              <a:rPr lang="tr-TR" altLang="en-US" sz="2000"/>
              <a:t>outbred</a:t>
            </a:r>
            <a:r>
              <a:rPr lang="tr-TR" altLang="en-US" sz="2000" b="1"/>
              <a:t> sürülerdir.</a:t>
            </a:r>
          </a:p>
          <a:p>
            <a:pPr eaLnBrk="1" hangingPunct="1">
              <a:lnSpc>
                <a:spcPct val="80000"/>
              </a:lnSpc>
            </a:pPr>
            <a:r>
              <a:rPr lang="tr-TR" altLang="en-US" sz="2000" b="1"/>
              <a:t> </a:t>
            </a:r>
            <a:r>
              <a:rPr lang="tr-TR" altLang="en-US" sz="2000"/>
              <a:t>İnbred </a:t>
            </a:r>
            <a:r>
              <a:rPr lang="tr-TR" altLang="en-US" sz="2000" b="1"/>
              <a:t>sürüler ise epilepsi, kas distrofisi ve kalp yetmezliği çalışmalarında hayvan modeli olarak kullanılmaktadır. </a:t>
            </a:r>
          </a:p>
          <a:p>
            <a:pPr eaLnBrk="1" hangingPunct="1">
              <a:lnSpc>
                <a:spcPct val="80000"/>
              </a:lnSpc>
            </a:pPr>
            <a:r>
              <a:rPr lang="tr-TR" altLang="en-US" sz="2000" b="1"/>
              <a:t>Hamsterler davranış, doku uyuşum ve genetik çalışmalarında, paraziter, viral ve bakteriyel hastalıklarda ve kış uykusuna yatmaları nedeniyle hipoterminin vücuda olan etkilerinin araştırılmasında laboratuvar hayvanı olarak kullanılmaktadır. </a:t>
            </a:r>
          </a:p>
          <a:p>
            <a:pPr eaLnBrk="1" hangingPunct="1">
              <a:lnSpc>
                <a:spcPct val="80000"/>
              </a:lnSpc>
            </a:pPr>
            <a:r>
              <a:rPr lang="tr-TR" altLang="en-US" sz="2000" b="1"/>
              <a:t>Ayrıca Suriye hamsterlerin molar diş yapısı insan diş yapısına çok benzediği için diş çalışmalarında model hayvandır.</a:t>
            </a:r>
          </a:p>
          <a:p>
            <a:pPr eaLnBrk="1" hangingPunct="1">
              <a:lnSpc>
                <a:spcPct val="80000"/>
              </a:lnSpc>
            </a:pPr>
            <a:r>
              <a:rPr lang="tr-TR" altLang="en-US" sz="2000" b="1"/>
              <a:t> Çin hamsteri ise şeker hastalığı ile ilgili çalışmalarda tercih edilmektedir.</a:t>
            </a:r>
            <a:r>
              <a:rPr lang="tr-TR" altLang="en-US" sz="2000"/>
              <a:t> </a:t>
            </a:r>
          </a:p>
        </p:txBody>
      </p:sp>
      <p:pic>
        <p:nvPicPr>
          <p:cNvPr id="142340" name="Picture 31" descr="hamster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
            <a:ext cx="1835150" cy="166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251187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tr-TR" altLang="en-US" sz="4000" b="1"/>
              <a:t>Anatomik Ve Fizyolojik Özellikleri</a:t>
            </a:r>
          </a:p>
        </p:txBody>
      </p:sp>
      <p:sp>
        <p:nvSpPr>
          <p:cNvPr id="143363" name="Rectangle 3"/>
          <p:cNvSpPr>
            <a:spLocks noGrp="1" noChangeArrowheads="1"/>
          </p:cNvSpPr>
          <p:nvPr>
            <p:ph type="body" idx="1"/>
          </p:nvPr>
        </p:nvSpPr>
        <p:spPr/>
        <p:txBody>
          <a:bodyPr/>
          <a:lstStyle/>
          <a:p>
            <a:pPr>
              <a:lnSpc>
                <a:spcPct val="80000"/>
              </a:lnSpc>
            </a:pPr>
            <a:endParaRPr lang="tr-TR" altLang="en-US" sz="2000"/>
          </a:p>
          <a:p>
            <a:pPr>
              <a:lnSpc>
                <a:spcPct val="80000"/>
              </a:lnSpc>
            </a:pPr>
            <a:r>
              <a:rPr lang="tr-TR" altLang="en-US" sz="2000"/>
              <a:t>Hamsterler geniş kafalı, tıknaz vücutlu, kısa ve kalın kuyruklu hayvanlardır. </a:t>
            </a:r>
          </a:p>
          <a:p>
            <a:pPr>
              <a:lnSpc>
                <a:spcPct val="80000"/>
              </a:lnSpc>
            </a:pPr>
            <a:r>
              <a:rPr lang="tr-TR" altLang="en-US" sz="2000"/>
              <a:t>Yanaklarında omuzlarına kadar uzanan ve genişleyebilen keseler vardır. Bu keselerde herhangi bir salgı bezi yoktur ve keseleri besin maddelerini depolamak veya yavrularını taşımak için kullanırlar. </a:t>
            </a:r>
          </a:p>
          <a:p>
            <a:pPr>
              <a:lnSpc>
                <a:spcPct val="80000"/>
              </a:lnSpc>
            </a:pPr>
            <a:r>
              <a:rPr lang="tr-TR" altLang="en-US" sz="2000"/>
              <a:t>Ağızlarında toplam 16 diş vardır. Her çenede diş formülü 3-0-0-2-0-0-3 (soldan sağa doğru sırasıyla molar-premolar-canin-insisiv-canin-premolar-molar dişler) şeklindedir. </a:t>
            </a:r>
          </a:p>
          <a:p>
            <a:pPr>
              <a:lnSpc>
                <a:spcPct val="80000"/>
              </a:lnSpc>
            </a:pPr>
            <a:r>
              <a:rPr lang="tr-TR" altLang="en-US" sz="2000"/>
              <a:t>Hamsterlerde idrar pH’sı 8 civarındadır ve bulanık bir görünümdedir. </a:t>
            </a:r>
          </a:p>
          <a:p>
            <a:pPr>
              <a:lnSpc>
                <a:spcPct val="80000"/>
              </a:lnSpc>
            </a:pPr>
            <a:r>
              <a:rPr lang="tr-TR" altLang="en-US" sz="2000"/>
              <a:t>Laboratuvar koşullarında yaşam süresi 1- 3 yıldır. </a:t>
            </a:r>
          </a:p>
          <a:p>
            <a:pPr>
              <a:lnSpc>
                <a:spcPct val="80000"/>
              </a:lnSpc>
            </a:pPr>
            <a:r>
              <a:rPr lang="tr-TR" altLang="en-US" sz="2000"/>
              <a:t>Avrupa, Çin ve Suriye hamsterleri bulunmaktadır ve özellikleri farklıdır.</a:t>
            </a:r>
          </a:p>
        </p:txBody>
      </p:sp>
    </p:spTree>
    <p:extLst>
      <p:ext uri="{BB962C8B-B14F-4D97-AF65-F5344CB8AC3E}">
        <p14:creationId xmlns:p14="http://schemas.microsoft.com/office/powerpoint/2010/main" val="213145718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endParaRPr lang="en-US" altLang="en-US" smtClean="0"/>
          </a:p>
        </p:txBody>
      </p:sp>
      <p:sp>
        <p:nvSpPr>
          <p:cNvPr id="144387" name="Rectangle 3"/>
          <p:cNvSpPr>
            <a:spLocks noGrp="1" noChangeArrowheads="1"/>
          </p:cNvSpPr>
          <p:nvPr>
            <p:ph type="body" idx="1"/>
          </p:nvPr>
        </p:nvSpPr>
        <p:spPr/>
        <p:txBody>
          <a:bodyPr/>
          <a:lstStyle/>
          <a:p>
            <a:pPr algn="just">
              <a:lnSpc>
                <a:spcPct val="90000"/>
              </a:lnSpc>
            </a:pPr>
            <a:r>
              <a:rPr lang="tr-TR" altLang="en-US" sz="2400"/>
              <a:t>Avrupa hamsterinin boyu 34 cm kuyruk uzunluğu ise 6 cm’dir. Ergin canlı ağırlıkları 500 g’dır. Vücut örtüsü beyazdan siyaha kadar çok değişik renklerde olabilir. Kuyrukta kıl yoktur. </a:t>
            </a:r>
          </a:p>
          <a:p>
            <a:pPr algn="just">
              <a:lnSpc>
                <a:spcPct val="90000"/>
              </a:lnSpc>
            </a:pPr>
            <a:r>
              <a:rPr lang="tr-TR" altLang="en-US" sz="2400"/>
              <a:t>Çin hamsterinin vücut örtüsü gri renktedir ve sırt üzerinde beyaz bir çizgi vardır. Çok yaygın olarak kullanılmamaktadır.</a:t>
            </a:r>
          </a:p>
          <a:p>
            <a:pPr algn="just">
              <a:lnSpc>
                <a:spcPct val="90000"/>
              </a:lnSpc>
            </a:pPr>
            <a:r>
              <a:rPr lang="tr-TR" altLang="en-US" sz="2400"/>
              <a:t>Suriye (Golden) hamsterinin boyu 15-20 cm kuyruk uzunluğu ise 1.5 cm’dir. Ergin canlı ağırlık dişilerde 95-150 g, erkeklerde ise 85-130 g’dır. Vücut örtüsü altın sarısı rengindedir. Laboratuvar hayvanı olarak Avrupa ve Çin hamsterine göre daha çok tercih edilir. </a:t>
            </a:r>
          </a:p>
        </p:txBody>
      </p:sp>
    </p:spTree>
    <p:extLst>
      <p:ext uri="{BB962C8B-B14F-4D97-AF65-F5344CB8AC3E}">
        <p14:creationId xmlns:p14="http://schemas.microsoft.com/office/powerpoint/2010/main" val="20282127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r>
              <a:rPr lang="tr-TR" altLang="en-US" sz="4000" b="1"/>
              <a:t>Büyüme ve Gelişme</a:t>
            </a:r>
            <a:r>
              <a:rPr lang="tr-TR" altLang="en-US" sz="4000"/>
              <a:t/>
            </a:r>
            <a:br>
              <a:rPr lang="tr-TR" altLang="en-US" sz="4000"/>
            </a:br>
            <a:endParaRPr lang="tr-TR" altLang="en-US" sz="4000"/>
          </a:p>
        </p:txBody>
      </p:sp>
      <p:sp>
        <p:nvSpPr>
          <p:cNvPr id="145411" name="Rectangle 3"/>
          <p:cNvSpPr>
            <a:spLocks noGrp="1" noChangeArrowheads="1"/>
          </p:cNvSpPr>
          <p:nvPr>
            <p:ph type="body" idx="1"/>
          </p:nvPr>
        </p:nvSpPr>
        <p:spPr/>
        <p:txBody>
          <a:bodyPr/>
          <a:lstStyle/>
          <a:p>
            <a:pPr>
              <a:lnSpc>
                <a:spcPct val="80000"/>
              </a:lnSpc>
            </a:pPr>
            <a:r>
              <a:rPr lang="tr-TR" altLang="en-US" sz="2000"/>
              <a:t>Yavrular kısa gebelik süresine bağlı olarak gelişmemiş olarak doğar. </a:t>
            </a:r>
          </a:p>
          <a:p>
            <a:pPr>
              <a:lnSpc>
                <a:spcPct val="80000"/>
              </a:lnSpc>
            </a:pPr>
            <a:r>
              <a:rPr lang="tr-TR" altLang="en-US" sz="2000"/>
              <a:t>Göz kapakları kapalı, kulakları gelişmemiş ve kıllar çıkmamış halledir. </a:t>
            </a:r>
          </a:p>
          <a:p>
            <a:pPr>
              <a:lnSpc>
                <a:spcPct val="80000"/>
              </a:lnSpc>
            </a:pPr>
            <a:r>
              <a:rPr lang="tr-TR" altLang="en-US" sz="2000"/>
              <a:t>Doğum ağırlığı yavru sayısına, ananın kondüsyonuna ve ananın yaşına göre değişmekle birlikte ortalama 2 g’dır. </a:t>
            </a:r>
          </a:p>
          <a:p>
            <a:pPr>
              <a:lnSpc>
                <a:spcPct val="80000"/>
              </a:lnSpc>
            </a:pPr>
            <a:r>
              <a:rPr lang="tr-TR" altLang="en-US" sz="2000"/>
              <a:t>Kulaklar 4 günlük yaşta gelişir, </a:t>
            </a:r>
          </a:p>
          <a:p>
            <a:pPr>
              <a:lnSpc>
                <a:spcPct val="80000"/>
              </a:lnSpc>
            </a:pPr>
            <a:r>
              <a:rPr lang="tr-TR" altLang="en-US" sz="2000"/>
              <a:t>7 günlük yaşta kıllar çıkar ve </a:t>
            </a:r>
          </a:p>
          <a:p>
            <a:pPr>
              <a:lnSpc>
                <a:spcPct val="80000"/>
              </a:lnSpc>
            </a:pPr>
            <a:r>
              <a:rPr lang="tr-TR" altLang="en-US" sz="2000"/>
              <a:t>7-10 günlük yaşta katı gıdaları tüketmeye başlarlar. </a:t>
            </a:r>
          </a:p>
          <a:p>
            <a:pPr>
              <a:lnSpc>
                <a:spcPct val="80000"/>
              </a:lnSpc>
            </a:pPr>
            <a:r>
              <a:rPr lang="tr-TR" altLang="en-US" sz="2000"/>
              <a:t>Göz kapakları 14-16 günlük yaşta açılır. </a:t>
            </a:r>
          </a:p>
          <a:p>
            <a:pPr>
              <a:lnSpc>
                <a:spcPct val="80000"/>
              </a:lnSpc>
            </a:pPr>
            <a:r>
              <a:rPr lang="tr-TR" altLang="en-US" sz="2000"/>
              <a:t>Sütten kesim yaşı 21 gün ve sütten kesim ağırlığı 30-40 g’dır. </a:t>
            </a:r>
          </a:p>
          <a:p>
            <a:pPr>
              <a:lnSpc>
                <a:spcPct val="80000"/>
              </a:lnSpc>
            </a:pPr>
            <a:r>
              <a:rPr lang="tr-TR" altLang="en-US" sz="2000"/>
              <a:t>Yavrular 32-42 günlük yaşta pubertaya ulaşır. Su ve yem adlibitum olarak verilir. </a:t>
            </a:r>
          </a:p>
        </p:txBody>
      </p:sp>
    </p:spTree>
    <p:extLst>
      <p:ext uri="{BB962C8B-B14F-4D97-AF65-F5344CB8AC3E}">
        <p14:creationId xmlns:p14="http://schemas.microsoft.com/office/powerpoint/2010/main" val="241552868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tr-TR" altLang="en-US" sz="4000" b="1"/>
              <a:t>ÇEVRE KOŞULLARI</a:t>
            </a:r>
            <a:r>
              <a:rPr lang="tr-TR" altLang="en-US" sz="4000"/>
              <a:t/>
            </a:r>
            <a:br>
              <a:rPr lang="tr-TR" altLang="en-US" sz="4000"/>
            </a:br>
            <a:endParaRPr lang="tr-TR" altLang="en-US" sz="4000"/>
          </a:p>
        </p:txBody>
      </p:sp>
      <p:sp>
        <p:nvSpPr>
          <p:cNvPr id="146435" name="Rectangle 3"/>
          <p:cNvSpPr>
            <a:spLocks noGrp="1" noChangeArrowheads="1"/>
          </p:cNvSpPr>
          <p:nvPr>
            <p:ph type="body" idx="1"/>
          </p:nvPr>
        </p:nvSpPr>
        <p:spPr/>
        <p:txBody>
          <a:bodyPr/>
          <a:lstStyle/>
          <a:p>
            <a:r>
              <a:rPr lang="tr-TR" altLang="en-US" smtClean="0"/>
              <a:t>Hamsterler tek parça ve sert zeminli kafeslerde barındırılmalıdır. </a:t>
            </a:r>
          </a:p>
          <a:p>
            <a:r>
              <a:rPr lang="tr-TR" altLang="en-US" smtClean="0"/>
              <a:t>Suriye hamsterleri kazıcı ve yuva yapma özelliğinde olduğu için kafes içinde mutlaka altlık bulundurulmalıdır </a:t>
            </a:r>
          </a:p>
          <a:p>
            <a:r>
              <a:rPr lang="tr-TR" altLang="en-US" smtClean="0"/>
              <a:t>Kafes yüksekliği 14 cm olmalıdır. </a:t>
            </a:r>
          </a:p>
        </p:txBody>
      </p:sp>
    </p:spTree>
    <p:extLst>
      <p:ext uri="{BB962C8B-B14F-4D97-AF65-F5344CB8AC3E}">
        <p14:creationId xmlns:p14="http://schemas.microsoft.com/office/powerpoint/2010/main" val="364220059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idx="4294967295"/>
          </p:nvPr>
        </p:nvSpPr>
        <p:spPr/>
        <p:txBody>
          <a:bodyPr/>
          <a:lstStyle/>
          <a:p>
            <a:pPr eaLnBrk="1" hangingPunct="1"/>
            <a:r>
              <a:rPr lang="tr-TR" altLang="en-US" sz="4000"/>
              <a:t>Hamster için gerekli kafes koşulları</a:t>
            </a:r>
          </a:p>
        </p:txBody>
      </p:sp>
      <p:pic>
        <p:nvPicPr>
          <p:cNvPr id="147459" name="Picture 2"/>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2351089" y="1700213"/>
            <a:ext cx="7489825" cy="4392612"/>
          </a:xfrm>
          <a:noFill/>
        </p:spPr>
      </p:pic>
    </p:spTree>
    <p:extLst>
      <p:ext uri="{BB962C8B-B14F-4D97-AF65-F5344CB8AC3E}">
        <p14:creationId xmlns:p14="http://schemas.microsoft.com/office/powerpoint/2010/main" val="19282233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idx="4294967295"/>
          </p:nvPr>
        </p:nvSpPr>
        <p:spPr/>
        <p:txBody>
          <a:bodyPr/>
          <a:lstStyle/>
          <a:p>
            <a:r>
              <a:rPr lang="tr-TR" altLang="en-US" b="1" smtClean="0">
                <a:solidFill>
                  <a:schemeClr val="tx1"/>
                </a:solidFill>
              </a:rPr>
              <a:t>6. GÜRÜLTÜ</a:t>
            </a:r>
          </a:p>
        </p:txBody>
      </p:sp>
      <p:sp>
        <p:nvSpPr>
          <p:cNvPr id="72707" name="Rectangle 3"/>
          <p:cNvSpPr>
            <a:spLocks noGrp="1" noChangeArrowheads="1"/>
          </p:cNvSpPr>
          <p:nvPr>
            <p:ph type="body" idx="4294967295"/>
          </p:nvPr>
        </p:nvSpPr>
        <p:spPr/>
        <p:txBody>
          <a:bodyPr/>
          <a:lstStyle/>
          <a:p>
            <a:pPr>
              <a:buFontTx/>
              <a:buNone/>
            </a:pPr>
            <a:endParaRPr lang="tr-TR" altLang="en-US" smtClean="0"/>
          </a:p>
        </p:txBody>
      </p:sp>
    </p:spTree>
    <p:extLst>
      <p:ext uri="{BB962C8B-B14F-4D97-AF65-F5344CB8AC3E}">
        <p14:creationId xmlns:p14="http://schemas.microsoft.com/office/powerpoint/2010/main" val="66672095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endParaRPr lang="en-US" altLang="en-US" smtClean="0"/>
          </a:p>
        </p:txBody>
      </p:sp>
      <p:sp>
        <p:nvSpPr>
          <p:cNvPr id="148483" name="Rectangle 3"/>
          <p:cNvSpPr>
            <a:spLocks noGrp="1" noChangeArrowheads="1"/>
          </p:cNvSpPr>
          <p:nvPr>
            <p:ph type="body" idx="1"/>
          </p:nvPr>
        </p:nvSpPr>
        <p:spPr/>
        <p:txBody>
          <a:bodyPr/>
          <a:lstStyle/>
          <a:p>
            <a:pPr>
              <a:lnSpc>
                <a:spcPct val="90000"/>
              </a:lnSpc>
            </a:pPr>
            <a:r>
              <a:rPr lang="tr-TR" altLang="en-US" sz="2400"/>
              <a:t>Ortamdaki ses seviyesi 85 dB’i geçmemelidir. </a:t>
            </a:r>
          </a:p>
          <a:p>
            <a:pPr>
              <a:lnSpc>
                <a:spcPct val="90000"/>
              </a:lnSpc>
            </a:pPr>
            <a:r>
              <a:rPr lang="tr-TR" altLang="en-US" sz="2400"/>
              <a:t>20-24 0C sıcaklık ve % 45-65 nispi nem hamsterler için idealdir (Tablo 2). </a:t>
            </a:r>
          </a:p>
          <a:p>
            <a:pPr>
              <a:lnSpc>
                <a:spcPct val="90000"/>
              </a:lnSpc>
            </a:pPr>
            <a:r>
              <a:rPr lang="tr-TR" altLang="en-US" sz="2400"/>
              <a:t>Hamsterler sıcak bölgelerden köken aldıkları için sıcağa toleransları yüksektir. </a:t>
            </a:r>
          </a:p>
          <a:p>
            <a:pPr>
              <a:lnSpc>
                <a:spcPct val="90000"/>
              </a:lnSpc>
            </a:pPr>
            <a:r>
              <a:rPr lang="tr-TR" altLang="en-US" sz="2400"/>
              <a:t>Sıcaklık 5 </a:t>
            </a:r>
            <a:r>
              <a:rPr lang="tr-TR" altLang="en-US" sz="2400" baseline="30000"/>
              <a:t>0</a:t>
            </a:r>
            <a:r>
              <a:rPr lang="tr-TR" altLang="en-US" sz="2400"/>
              <a:t>C’nin altına düştüğünde kış uykusuna yatarlar.</a:t>
            </a:r>
          </a:p>
          <a:p>
            <a:pPr>
              <a:lnSpc>
                <a:spcPct val="90000"/>
              </a:lnSpc>
            </a:pPr>
            <a:r>
              <a:rPr lang="tr-TR" altLang="en-US" sz="2400"/>
              <a:t>Hava değişim hızı sürü yoğunluğuna ve çevre sıcaklığına bağlı olarak saatte 8-10 veya15-20 devir olmalıdır. </a:t>
            </a:r>
          </a:p>
          <a:p>
            <a:pPr>
              <a:lnSpc>
                <a:spcPct val="90000"/>
              </a:lnSpc>
            </a:pPr>
            <a:r>
              <a:rPr lang="tr-TR" altLang="en-US" sz="2400"/>
              <a:t>Gün boyunca 12 saat aydınlık süre uygulanmalıdır. </a:t>
            </a:r>
          </a:p>
        </p:txBody>
      </p:sp>
    </p:spTree>
    <p:extLst>
      <p:ext uri="{BB962C8B-B14F-4D97-AF65-F5344CB8AC3E}">
        <p14:creationId xmlns:p14="http://schemas.microsoft.com/office/powerpoint/2010/main" val="105304722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idx="4294967295"/>
          </p:nvPr>
        </p:nvSpPr>
        <p:spPr/>
        <p:txBody>
          <a:bodyPr/>
          <a:lstStyle/>
          <a:p>
            <a:pPr eaLnBrk="1" hangingPunct="1"/>
            <a:r>
              <a:rPr lang="tr-TR" altLang="en-US" smtClean="0"/>
              <a:t>TAVŞAN</a:t>
            </a:r>
          </a:p>
        </p:txBody>
      </p:sp>
      <p:sp>
        <p:nvSpPr>
          <p:cNvPr id="149507" name="Rectangle 3"/>
          <p:cNvSpPr>
            <a:spLocks noGrp="1" noChangeArrowheads="1"/>
          </p:cNvSpPr>
          <p:nvPr>
            <p:ph type="body" idx="4294967295"/>
          </p:nvPr>
        </p:nvSpPr>
        <p:spPr/>
        <p:txBody>
          <a:bodyPr/>
          <a:lstStyle/>
          <a:p>
            <a:pPr eaLnBrk="1" hangingPunct="1">
              <a:lnSpc>
                <a:spcPct val="80000"/>
              </a:lnSpc>
            </a:pPr>
            <a:r>
              <a:rPr lang="tr-TR" altLang="en-US"/>
              <a:t>Üst çenedeki kesici dişlerin 2 çift olması nedeniyle rodentlerden ayrılır. </a:t>
            </a:r>
          </a:p>
          <a:p>
            <a:pPr eaLnBrk="1" hangingPunct="1">
              <a:lnSpc>
                <a:spcPct val="80000"/>
              </a:lnSpc>
            </a:pPr>
            <a:r>
              <a:rPr lang="tr-TR" altLang="en-US"/>
              <a:t>Antiserum üretimi, biyolojik etkinliği olan maddelerin ölçümlendirilmesinde, göz ve deri irritasyon testlerinde, damar sertliği ile ilgili çalışmalarda kullanılır. </a:t>
            </a:r>
          </a:p>
          <a:p>
            <a:pPr eaLnBrk="1" hangingPunct="1">
              <a:lnSpc>
                <a:spcPct val="80000"/>
              </a:lnSpc>
            </a:pPr>
            <a:r>
              <a:rPr lang="tr-TR" altLang="en-US"/>
              <a:t>Kuyrukları küçük ve uzun kıllarla örtülüdür. </a:t>
            </a:r>
          </a:p>
          <a:p>
            <a:pPr eaLnBrk="1" hangingPunct="1">
              <a:lnSpc>
                <a:spcPct val="80000"/>
              </a:lnSpc>
            </a:pPr>
            <a:r>
              <a:rPr lang="tr-TR" altLang="en-US"/>
              <a:t>Ön ve arka ayaklarında beşer parmak vardır. </a:t>
            </a:r>
          </a:p>
          <a:p>
            <a:pPr eaLnBrk="1" hangingPunct="1">
              <a:lnSpc>
                <a:spcPct val="80000"/>
              </a:lnSpc>
            </a:pPr>
            <a:r>
              <a:rPr lang="tr-TR" altLang="en-US"/>
              <a:t>Ayaklarının tabanı kıllarla örtülüdür.</a:t>
            </a:r>
          </a:p>
          <a:p>
            <a:pPr eaLnBrk="1" hangingPunct="1">
              <a:lnSpc>
                <a:spcPct val="80000"/>
              </a:lnSpc>
            </a:pPr>
            <a:r>
              <a:rPr lang="tr-TR" altLang="en-US"/>
              <a:t>Kulakları uzundur.</a:t>
            </a:r>
          </a:p>
          <a:p>
            <a:pPr eaLnBrk="1" hangingPunct="1">
              <a:lnSpc>
                <a:spcPct val="80000"/>
              </a:lnSpc>
            </a:pPr>
            <a:r>
              <a:rPr lang="tr-TR" altLang="en-US"/>
              <a:t>İşitme ve koku duyusu iyi gelişmiştir. </a:t>
            </a:r>
          </a:p>
        </p:txBody>
      </p:sp>
      <p:pic>
        <p:nvPicPr>
          <p:cNvPr id="149508" name="Picture 4" descr="100-0016_IM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59826" y="-100013"/>
            <a:ext cx="2232025" cy="1822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780466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idx="4294967295"/>
          </p:nvPr>
        </p:nvSpPr>
        <p:spPr/>
        <p:txBody>
          <a:bodyPr/>
          <a:lstStyle/>
          <a:p>
            <a:pPr eaLnBrk="1" hangingPunct="1"/>
            <a:endParaRPr lang="en-US" altLang="en-US" smtClean="0"/>
          </a:p>
        </p:txBody>
      </p:sp>
      <p:sp>
        <p:nvSpPr>
          <p:cNvPr id="150531" name="Rectangle 3"/>
          <p:cNvSpPr>
            <a:spLocks noGrp="1" noChangeArrowheads="1"/>
          </p:cNvSpPr>
          <p:nvPr>
            <p:ph type="body" idx="4294967295"/>
          </p:nvPr>
        </p:nvSpPr>
        <p:spPr/>
        <p:txBody>
          <a:bodyPr/>
          <a:lstStyle/>
          <a:p>
            <a:pPr eaLnBrk="1" hangingPunct="1"/>
            <a:r>
              <a:rPr lang="tr-TR" altLang="en-US" smtClean="0"/>
              <a:t>Dişiler erkeklerden daha ağırdır. </a:t>
            </a:r>
          </a:p>
          <a:p>
            <a:pPr eaLnBrk="1" hangingPunct="1"/>
            <a:r>
              <a:rPr lang="tr-TR" altLang="en-US" smtClean="0"/>
              <a:t>Meraklı ve aktif hayvanlardır. </a:t>
            </a:r>
          </a:p>
          <a:p>
            <a:pPr eaLnBrk="1" hangingPunct="1"/>
            <a:r>
              <a:rPr lang="tr-TR" altLang="en-US" smtClean="0"/>
              <a:t>Arka ayaklarla yere vurma tavşanlarda genel bir alarm durumudur. </a:t>
            </a:r>
          </a:p>
          <a:p>
            <a:pPr eaLnBrk="1" hangingPunct="1"/>
            <a:r>
              <a:rPr lang="tr-TR" altLang="en-US" smtClean="0"/>
              <a:t>4 çift meme bezi vardır</a:t>
            </a:r>
          </a:p>
          <a:p>
            <a:pPr eaLnBrk="1" hangingPunct="1"/>
            <a:r>
              <a:rPr lang="tr-TR" altLang="en-US" smtClean="0"/>
              <a:t>Herbivordurlar.</a:t>
            </a:r>
          </a:p>
          <a:p>
            <a:pPr eaLnBrk="1" hangingPunct="1"/>
            <a:r>
              <a:rPr lang="tr-TR" altLang="en-US" smtClean="0"/>
              <a:t>Kanibalizm kemirgenlerde olduğu kadar yaygın değildir. </a:t>
            </a:r>
          </a:p>
          <a:p>
            <a:pPr eaLnBrk="1" hangingPunct="1"/>
            <a:endParaRPr lang="tr-TR" altLang="en-US" smtClean="0"/>
          </a:p>
        </p:txBody>
      </p:sp>
    </p:spTree>
    <p:extLst>
      <p:ext uri="{BB962C8B-B14F-4D97-AF65-F5344CB8AC3E}">
        <p14:creationId xmlns:p14="http://schemas.microsoft.com/office/powerpoint/2010/main" val="253571252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idx="4294967295"/>
          </p:nvPr>
        </p:nvSpPr>
        <p:spPr/>
        <p:txBody>
          <a:bodyPr/>
          <a:lstStyle/>
          <a:p>
            <a:pPr eaLnBrk="1" hangingPunct="1"/>
            <a:r>
              <a:rPr lang="tr-TR" altLang="en-US" smtClean="0"/>
              <a:t>Kafesler </a:t>
            </a:r>
          </a:p>
        </p:txBody>
      </p:sp>
      <p:sp>
        <p:nvSpPr>
          <p:cNvPr id="151555" name="Rectangle 3"/>
          <p:cNvSpPr>
            <a:spLocks noGrp="1" noChangeArrowheads="1"/>
          </p:cNvSpPr>
          <p:nvPr>
            <p:ph type="body" sz="half" idx="4294967295"/>
          </p:nvPr>
        </p:nvSpPr>
        <p:spPr>
          <a:xfrm>
            <a:off x="1981201" y="1600201"/>
            <a:ext cx="4037013" cy="4525963"/>
          </a:xfrm>
        </p:spPr>
        <p:txBody>
          <a:bodyPr/>
          <a:lstStyle/>
          <a:p>
            <a:pPr eaLnBrk="1" hangingPunct="1">
              <a:lnSpc>
                <a:spcPct val="90000"/>
              </a:lnSpc>
            </a:pPr>
            <a:r>
              <a:rPr lang="tr-TR" altLang="en-US"/>
              <a:t>Tavşanlar tabanı tel örgü, paslanmaz çelik  yada plastik kafeslerde barındırılabilir.</a:t>
            </a:r>
          </a:p>
          <a:p>
            <a:pPr eaLnBrk="1" hangingPunct="1">
              <a:lnSpc>
                <a:spcPct val="90000"/>
              </a:lnSpc>
            </a:pPr>
            <a:r>
              <a:rPr lang="tr-TR" altLang="en-US"/>
              <a:t>Her iki kafes tipinde de altlık kullanılmaz.</a:t>
            </a:r>
          </a:p>
          <a:p>
            <a:pPr eaLnBrk="1" hangingPunct="1">
              <a:lnSpc>
                <a:spcPct val="90000"/>
              </a:lnSpc>
            </a:pPr>
            <a:r>
              <a:rPr lang="tr-TR" altLang="en-US">
                <a:solidFill>
                  <a:schemeClr val="accent2"/>
                </a:solidFill>
              </a:rPr>
              <a:t>Düz zeminli kafesler bacak gelişim problemlerine yol açabilir</a:t>
            </a:r>
          </a:p>
        </p:txBody>
      </p:sp>
    </p:spTree>
    <p:extLst>
      <p:ext uri="{BB962C8B-B14F-4D97-AF65-F5344CB8AC3E}">
        <p14:creationId xmlns:p14="http://schemas.microsoft.com/office/powerpoint/2010/main" val="356196110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endParaRPr lang="en-US" altLang="en-US" smtClean="0"/>
          </a:p>
        </p:txBody>
      </p:sp>
      <p:sp>
        <p:nvSpPr>
          <p:cNvPr id="152579" name="Rectangle 3"/>
          <p:cNvSpPr>
            <a:spLocks noGrp="1" noChangeArrowheads="1"/>
          </p:cNvSpPr>
          <p:nvPr>
            <p:ph type="body" idx="1"/>
          </p:nvPr>
        </p:nvSpPr>
        <p:spPr/>
        <p:txBody>
          <a:bodyPr/>
          <a:lstStyle/>
          <a:p>
            <a:pPr>
              <a:lnSpc>
                <a:spcPct val="90000"/>
              </a:lnSpc>
            </a:pPr>
            <a:r>
              <a:rPr lang="tr-TR" altLang="en-US" smtClean="0"/>
              <a:t>Tel örgü tabanlı kafeslerde altlık kullanılmaz.</a:t>
            </a:r>
          </a:p>
          <a:p>
            <a:pPr>
              <a:lnSpc>
                <a:spcPct val="90000"/>
              </a:lnSpc>
            </a:pPr>
            <a:r>
              <a:rPr lang="tr-TR" altLang="en-US" smtClean="0"/>
              <a:t>Eğer tabanı tek parça olan kafesler kullanılıyorsa bu kafeslerde ve özellikle damızlık hayvanların tutulduğu kafeslerde altlık malzemesi bulunabilir.</a:t>
            </a:r>
          </a:p>
          <a:p>
            <a:pPr>
              <a:lnSpc>
                <a:spcPct val="90000"/>
              </a:lnSpc>
            </a:pPr>
            <a:r>
              <a:rPr lang="tr-TR" altLang="en-US" smtClean="0"/>
              <a:t>Yer bölmeleri kullanıyorsak duvarları en az 50 cm yüksekliğinde olmalıdır ve yere mutlaka altlık malzemesi serilmelidir. </a:t>
            </a:r>
          </a:p>
        </p:txBody>
      </p:sp>
    </p:spTree>
    <p:extLst>
      <p:ext uri="{BB962C8B-B14F-4D97-AF65-F5344CB8AC3E}">
        <p14:creationId xmlns:p14="http://schemas.microsoft.com/office/powerpoint/2010/main" val="308963065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idx="4294967295"/>
          </p:nvPr>
        </p:nvSpPr>
        <p:spPr/>
        <p:txBody>
          <a:bodyPr/>
          <a:lstStyle/>
          <a:p>
            <a:pPr eaLnBrk="1" hangingPunct="1"/>
            <a:r>
              <a:rPr lang="tr-TR" altLang="en-US" smtClean="0"/>
              <a:t>Çevre koşulları</a:t>
            </a:r>
          </a:p>
        </p:txBody>
      </p:sp>
      <p:sp>
        <p:nvSpPr>
          <p:cNvPr id="153603" name="Rectangle 3"/>
          <p:cNvSpPr>
            <a:spLocks noGrp="1" noChangeArrowheads="1"/>
          </p:cNvSpPr>
          <p:nvPr>
            <p:ph type="body" idx="4294967295"/>
          </p:nvPr>
        </p:nvSpPr>
        <p:spPr/>
        <p:txBody>
          <a:bodyPr/>
          <a:lstStyle/>
          <a:p>
            <a:pPr eaLnBrk="1" hangingPunct="1">
              <a:lnSpc>
                <a:spcPct val="90000"/>
              </a:lnSpc>
            </a:pPr>
            <a:r>
              <a:rPr lang="tr-TR" altLang="en-US" sz="2400"/>
              <a:t>Sıcaklık 15-21 ˚C</a:t>
            </a:r>
          </a:p>
          <a:p>
            <a:pPr eaLnBrk="1" hangingPunct="1">
              <a:lnSpc>
                <a:spcPct val="90000"/>
              </a:lnSpc>
            </a:pPr>
            <a:r>
              <a:rPr lang="tr-TR" altLang="en-US" sz="2400"/>
              <a:t>Nem en az % 45</a:t>
            </a:r>
          </a:p>
          <a:p>
            <a:pPr eaLnBrk="1" hangingPunct="1">
              <a:lnSpc>
                <a:spcPct val="90000"/>
              </a:lnSpc>
            </a:pPr>
            <a:r>
              <a:rPr lang="tr-TR" altLang="en-US" sz="2400"/>
              <a:t>Ortamdaki hava sürü yoğunluğuna bağlı olarak saatte 8-10 veya15-20 kez değişmelidir.</a:t>
            </a:r>
          </a:p>
          <a:p>
            <a:pPr eaLnBrk="1" hangingPunct="1">
              <a:lnSpc>
                <a:spcPct val="90000"/>
              </a:lnSpc>
            </a:pPr>
            <a:r>
              <a:rPr lang="tr-TR" altLang="en-US" sz="2400"/>
              <a:t>Diğer laboratuvar hayvanlarında olduğu gibi ışığın tavşanların döl verimi ve büyüme performansları üzerinde önemli etkileri vardır. </a:t>
            </a:r>
          </a:p>
          <a:p>
            <a:pPr eaLnBrk="1" hangingPunct="1">
              <a:lnSpc>
                <a:spcPct val="90000"/>
              </a:lnSpc>
            </a:pPr>
            <a:r>
              <a:rPr lang="tr-TR" altLang="en-US" sz="2400"/>
              <a:t>Tavşanlar için önerilen fotoperiyod 12 saat aydınlık 12 saat karanlıktır. </a:t>
            </a:r>
          </a:p>
          <a:p>
            <a:pPr eaLnBrk="1" hangingPunct="1">
              <a:lnSpc>
                <a:spcPct val="90000"/>
              </a:lnSpc>
            </a:pPr>
            <a:r>
              <a:rPr lang="tr-TR" altLang="en-US" sz="2400"/>
              <a:t>Tavşanlar gürültüye diğer laboratuvar hayvanlarına göre daha az duyarlıdırlar. Fakat ani hareketlerden kaçınılmalıdır. </a:t>
            </a:r>
          </a:p>
          <a:p>
            <a:pPr eaLnBrk="1" hangingPunct="1">
              <a:lnSpc>
                <a:spcPct val="90000"/>
              </a:lnSpc>
            </a:pPr>
            <a:endParaRPr lang="tr-TR" altLang="en-US" sz="2400"/>
          </a:p>
        </p:txBody>
      </p:sp>
    </p:spTree>
    <p:extLst>
      <p:ext uri="{BB962C8B-B14F-4D97-AF65-F5344CB8AC3E}">
        <p14:creationId xmlns:p14="http://schemas.microsoft.com/office/powerpoint/2010/main" val="226912227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idx="4294967295"/>
          </p:nvPr>
        </p:nvSpPr>
        <p:spPr/>
        <p:txBody>
          <a:bodyPr/>
          <a:lstStyle/>
          <a:p>
            <a:pPr eaLnBrk="1" hangingPunct="1"/>
            <a:r>
              <a:rPr lang="tr-TR" altLang="en-US" sz="4000"/>
              <a:t>Tavşan için gerekli kafes koşulları</a:t>
            </a:r>
            <a:br>
              <a:rPr lang="tr-TR" altLang="en-US" sz="4000"/>
            </a:br>
            <a:r>
              <a:rPr lang="tr-TR" altLang="en-US" sz="4000"/>
              <a:t>10 haftalıktan büyük tavşanlar</a:t>
            </a:r>
          </a:p>
        </p:txBody>
      </p:sp>
      <p:pic>
        <p:nvPicPr>
          <p:cNvPr id="154627" name="Picture 2"/>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2495550" y="2060576"/>
            <a:ext cx="7200900" cy="3673475"/>
          </a:xfrm>
          <a:noFill/>
        </p:spPr>
      </p:pic>
    </p:spTree>
    <p:extLst>
      <p:ext uri="{BB962C8B-B14F-4D97-AF65-F5344CB8AC3E}">
        <p14:creationId xmlns:p14="http://schemas.microsoft.com/office/powerpoint/2010/main" val="249267526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idx="4294967295"/>
          </p:nvPr>
        </p:nvSpPr>
        <p:spPr/>
        <p:txBody>
          <a:bodyPr/>
          <a:lstStyle/>
          <a:p>
            <a:pPr eaLnBrk="1" hangingPunct="1"/>
            <a:r>
              <a:rPr lang="tr-TR" altLang="en-US" smtClean="0"/>
              <a:t>Dişi tavşan ve yuva kutusu</a:t>
            </a:r>
          </a:p>
        </p:txBody>
      </p:sp>
      <p:pic>
        <p:nvPicPr>
          <p:cNvPr id="155651" name="Picture 2"/>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2351088" y="1916114"/>
            <a:ext cx="7632700" cy="4105275"/>
          </a:xfrm>
          <a:noFill/>
        </p:spPr>
      </p:pic>
    </p:spTree>
    <p:extLst>
      <p:ext uri="{BB962C8B-B14F-4D97-AF65-F5344CB8AC3E}">
        <p14:creationId xmlns:p14="http://schemas.microsoft.com/office/powerpoint/2010/main" val="193289458"/>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idx="4294967295"/>
          </p:nvPr>
        </p:nvSpPr>
        <p:spPr/>
        <p:txBody>
          <a:bodyPr/>
          <a:lstStyle/>
          <a:p>
            <a:pPr eaLnBrk="1" hangingPunct="1"/>
            <a:r>
              <a:rPr lang="tr-TR" altLang="en-US" smtClean="0"/>
              <a:t>10 haftalıktan küçük tavşanlar</a:t>
            </a:r>
          </a:p>
        </p:txBody>
      </p:sp>
      <p:pic>
        <p:nvPicPr>
          <p:cNvPr id="156675" name="Picture 2"/>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2424114" y="1484313"/>
            <a:ext cx="7488237" cy="4176712"/>
          </a:xfrm>
          <a:noFill/>
        </p:spPr>
      </p:pic>
    </p:spTree>
    <p:extLst>
      <p:ext uri="{BB962C8B-B14F-4D97-AF65-F5344CB8AC3E}">
        <p14:creationId xmlns:p14="http://schemas.microsoft.com/office/powerpoint/2010/main" val="18365428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idx="4294967295"/>
          </p:nvPr>
        </p:nvSpPr>
        <p:spPr/>
        <p:txBody>
          <a:bodyPr/>
          <a:lstStyle/>
          <a:p>
            <a:r>
              <a:rPr lang="tr-TR" altLang="en-US" sz="4000" b="1"/>
              <a:t>7. BESLEME</a:t>
            </a:r>
            <a:br>
              <a:rPr lang="tr-TR" altLang="en-US" sz="4000" b="1"/>
            </a:br>
            <a:endParaRPr lang="tr-TR" altLang="en-US" sz="4000" b="1"/>
          </a:p>
        </p:txBody>
      </p:sp>
      <p:sp>
        <p:nvSpPr>
          <p:cNvPr id="74755" name="Rectangle 3"/>
          <p:cNvSpPr>
            <a:spLocks noGrp="1" noChangeArrowheads="1"/>
          </p:cNvSpPr>
          <p:nvPr>
            <p:ph type="body" idx="4294967295"/>
          </p:nvPr>
        </p:nvSpPr>
        <p:spPr/>
        <p:txBody>
          <a:bodyPr/>
          <a:lstStyle/>
          <a:p>
            <a:pPr lvl="1"/>
            <a:endParaRPr lang="tr-TR" altLang="en-US" smtClean="0"/>
          </a:p>
        </p:txBody>
      </p:sp>
    </p:spTree>
    <p:extLst>
      <p:ext uri="{BB962C8B-B14F-4D97-AF65-F5344CB8AC3E}">
        <p14:creationId xmlns:p14="http://schemas.microsoft.com/office/powerpoint/2010/main" val="14552175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3401</Words>
  <Application>Microsoft Office PowerPoint</Application>
  <PresentationFormat>Geniş ekran</PresentationFormat>
  <Paragraphs>316</Paragraphs>
  <Slides>88</Slides>
  <Notes>8</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88</vt:i4>
      </vt:variant>
    </vt:vector>
  </HeadingPairs>
  <TitlesOfParts>
    <vt:vector size="93" baseType="lpstr">
      <vt:lpstr>Arial</vt:lpstr>
      <vt:lpstr>Calibri</vt:lpstr>
      <vt:lpstr>Calibri Light</vt:lpstr>
      <vt:lpstr>Wingdings</vt:lpstr>
      <vt:lpstr>Office Teması</vt:lpstr>
      <vt:lpstr>PowerPoint Sunusu</vt:lpstr>
      <vt:lpstr>Bunlar;</vt:lpstr>
      <vt:lpstr>1. Kafesin biçimi ve hayvan başına ayrılacak alan</vt:lpstr>
      <vt:lpstr>2. SICAKLIK</vt:lpstr>
      <vt:lpstr>3. NEM</vt:lpstr>
      <vt:lpstr>4. AYDINLATMA </vt:lpstr>
      <vt:lpstr>5. HAVALANDIRMA</vt:lpstr>
      <vt:lpstr>6. GÜRÜLTÜ</vt:lpstr>
      <vt:lpstr>7. BESLEME </vt:lpstr>
      <vt:lpstr>PowerPoint Sunusu</vt:lpstr>
      <vt:lpstr>SAĞLIK KORUMA KURALLARI</vt:lpstr>
      <vt:lpstr>PowerPoint Sunusu</vt:lpstr>
      <vt:lpstr>PowerPoint Sunusu</vt:lpstr>
      <vt:lpstr>PowerPoint Sunusu</vt:lpstr>
      <vt:lpstr>1. Kalıcı çiftleştirme grupları</vt:lpstr>
      <vt:lpstr>2. Düzenli Çiftleştirme Grupları</vt:lpstr>
      <vt:lpstr>PowerPoint Sunusu</vt:lpstr>
      <vt:lpstr>Genetik yönden tanımlanmış hayvanlar</vt:lpstr>
      <vt:lpstr>Randombred (rastgele yetiştirilen) koloniler ve  Outbred (akraba dışı yetiştirilmiş) soylar</vt:lpstr>
      <vt:lpstr>2. Mutant sürüler</vt:lpstr>
      <vt:lpstr>3. Inbred soylar (Yakın akrabalı yetiştirilen soylar)</vt:lpstr>
      <vt:lpstr>4. F1 Hibritler</vt:lpstr>
      <vt:lpstr>5. Ko-izojenik soylar</vt:lpstr>
      <vt:lpstr>6. Konjenik soylar</vt:lpstr>
      <vt:lpstr>7. Rekombinant İnbred Soylar</vt:lpstr>
      <vt:lpstr>8. Rekombinant Konjenik soylar</vt:lpstr>
      <vt:lpstr>9. Transjenik hayvanlar </vt:lpstr>
      <vt:lpstr>MİKROBİYOLOJİK YÖNDEN TANIMLANMIŞ HAYVANLAR</vt:lpstr>
      <vt:lpstr>PowerPoint Sunusu</vt:lpstr>
      <vt:lpstr>1. Konvensiyonel hayvanlar</vt:lpstr>
      <vt:lpstr>2. Kendi türüne özgü patojen taşımayan (SPF) hayvanlar</vt:lpstr>
      <vt:lpstr>3. Germ Free (GF) Hayvanlar</vt:lpstr>
      <vt:lpstr>4. Gnotobiyot Hayvanlar</vt:lpstr>
      <vt:lpstr>Konvensiyonel hayvan üretim barınakları</vt:lpstr>
      <vt:lpstr>Tanımlanmış hayvan barınakları (Bariyer sistemleri)</vt:lpstr>
      <vt:lpstr>Amaçlarına göre çeşitli izolatör tipleri geliştirilmiştir.</vt:lpstr>
      <vt:lpstr>PowerPoint Sunusu</vt:lpstr>
      <vt:lpstr>PowerPoint Sunusu</vt:lpstr>
      <vt:lpstr>PowerPoint Sunusu</vt:lpstr>
      <vt:lpstr>PowerPoint Sunusu</vt:lpstr>
      <vt:lpstr>Model hayvan</vt:lpstr>
      <vt:lpstr>Model hayvan seçimi</vt:lpstr>
      <vt:lpstr>PowerPoint Sunusu</vt:lpstr>
      <vt:lpstr>PowerPoint Sunusu</vt:lpstr>
      <vt:lpstr>PowerPoint Sunusu</vt:lpstr>
      <vt:lpstr>Fare</vt:lpstr>
      <vt:lpstr>PowerPoint Sunusu</vt:lpstr>
      <vt:lpstr>PowerPoint Sunusu</vt:lpstr>
      <vt:lpstr>Davranış</vt:lpstr>
      <vt:lpstr>Yetiştirme</vt:lpstr>
      <vt:lpstr>PowerPoint Sunusu</vt:lpstr>
      <vt:lpstr>PowerPoint Sunusu</vt:lpstr>
      <vt:lpstr>PowerPoint Sunusu</vt:lpstr>
      <vt:lpstr>PowerPoint Sunusu</vt:lpstr>
      <vt:lpstr>Fare için gerekli kafes koşulları</vt:lpstr>
      <vt:lpstr>Sıçan (Rat)</vt:lpstr>
      <vt:lpstr>Sıçan için gerekli kafes koşulları</vt:lpstr>
      <vt:lpstr>Çevre koşulları</vt:lpstr>
      <vt:lpstr>KOBAY</vt:lpstr>
      <vt:lpstr>Anatomik Ve Fizyolojik Özellikleri</vt:lpstr>
      <vt:lpstr>Büyüme Ve Gelişme </vt:lpstr>
      <vt:lpstr>ÇEVRE KOŞULLARI </vt:lpstr>
      <vt:lpstr>PowerPoint Sunusu</vt:lpstr>
      <vt:lpstr>Çevre koşulları</vt:lpstr>
      <vt:lpstr>Kobay için gerekli kafes koşulları</vt:lpstr>
      <vt:lpstr>GERBİL</vt:lpstr>
      <vt:lpstr>PowerPoint Sunusu</vt:lpstr>
      <vt:lpstr>PowerPoint Sunusu</vt:lpstr>
      <vt:lpstr>Büyüme Ve Gelişme </vt:lpstr>
      <vt:lpstr>PowerPoint Sunusu</vt:lpstr>
      <vt:lpstr>ÇEVRE KOŞULLARI </vt:lpstr>
      <vt:lpstr>PowerPoint Sunusu</vt:lpstr>
      <vt:lpstr>PowerPoint Sunusu</vt:lpstr>
      <vt:lpstr>HAMSTER</vt:lpstr>
      <vt:lpstr>Anatomik Ve Fizyolojik Özellikleri</vt:lpstr>
      <vt:lpstr>PowerPoint Sunusu</vt:lpstr>
      <vt:lpstr>Büyüme ve Gelişme </vt:lpstr>
      <vt:lpstr>ÇEVRE KOŞULLARI </vt:lpstr>
      <vt:lpstr>Hamster için gerekli kafes koşulları</vt:lpstr>
      <vt:lpstr>PowerPoint Sunusu</vt:lpstr>
      <vt:lpstr>TAVŞAN</vt:lpstr>
      <vt:lpstr>PowerPoint Sunusu</vt:lpstr>
      <vt:lpstr>Kafesler </vt:lpstr>
      <vt:lpstr>PowerPoint Sunusu</vt:lpstr>
      <vt:lpstr>Çevre koşulları</vt:lpstr>
      <vt:lpstr>Tavşan için gerekli kafes koşulları 10 haftalıktan büyük tavşanlar</vt:lpstr>
      <vt:lpstr>Dişi tavşan ve yuva kutusu</vt:lpstr>
      <vt:lpstr>10 haftalıktan küçük tavşanlar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cp:revision>
  <dcterms:created xsi:type="dcterms:W3CDTF">2017-11-15T09:23:54Z</dcterms:created>
  <dcterms:modified xsi:type="dcterms:W3CDTF">2017-11-15T09:24:06Z</dcterms:modified>
</cp:coreProperties>
</file>