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3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8B274-406E-4DE1-BE04-11261882D66A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41AE4-8C97-4148-8DE5-5C67A4A6FD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024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8B274-406E-4DE1-BE04-11261882D66A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41AE4-8C97-4148-8DE5-5C67A4A6FD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0212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8B274-406E-4DE1-BE04-11261882D66A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41AE4-8C97-4148-8DE5-5C67A4A6FD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02054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676400"/>
            <a:ext cx="10363200" cy="1828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tr-TR" noProof="0" smtClean="0"/>
              <a:t>Asıl başlık stili için tıklatın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tr-TR" noProof="0" smtClean="0"/>
              <a:t>Asıl alt başlık stilini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261D9-0117-4DE0-97DA-442857D5A2F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612749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43E74D-74E7-48E4-9CDF-2F5792865A8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2636130"/>
      </p:ext>
    </p:extLst>
  </p:cSld>
  <p:clrMapOvr>
    <a:masterClrMapping/>
  </p:clrMapOvr>
  <p:transition>
    <p:wipe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71B111-360C-45B7-8F5E-4AA7286A5F3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8026173"/>
      </p:ext>
    </p:extLst>
  </p:cSld>
  <p:clrMapOvr>
    <a:masterClrMapping/>
  </p:clrMapOvr>
  <p:transition>
    <p:wipe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53848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343221-3AD9-46ED-B5C0-6F9E7DB87B0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7343072"/>
      </p:ext>
    </p:extLst>
  </p:cSld>
  <p:clrMapOvr>
    <a:masterClrMapping/>
  </p:clrMapOvr>
  <p:transition>
    <p:wipe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2DE1D-6BE7-47C2-950F-07A3867A495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280787"/>
      </p:ext>
    </p:extLst>
  </p:cSld>
  <p:clrMapOvr>
    <a:masterClrMapping/>
  </p:clrMapOvr>
  <p:transition>
    <p:wipe dir="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8F3B68-BB14-4590-AF5E-9E6F78B279A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0271022"/>
      </p:ext>
    </p:extLst>
  </p:cSld>
  <p:clrMapOvr>
    <a:masterClrMapping/>
  </p:clrMapOvr>
  <p:transition>
    <p:wipe dir="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4DE800-C9D3-43C2-AC2C-A05E9FC3003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2108698"/>
      </p:ext>
    </p:extLst>
  </p:cSld>
  <p:clrMapOvr>
    <a:masterClrMapping/>
  </p:clrMapOvr>
  <p:transition>
    <p:wipe dir="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CBBC6F-A9D9-4707-8FB6-0C179F838A0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6618873"/>
      </p:ext>
    </p:extLst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8B274-406E-4DE1-BE04-11261882D66A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41AE4-8C97-4148-8DE5-5C67A4A6FD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29525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639C1F-9D4F-475B-8F04-7D596BC9CC8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4297705"/>
      </p:ext>
    </p:extLst>
  </p:cSld>
  <p:clrMapOvr>
    <a:masterClrMapping/>
  </p:clrMapOvr>
  <p:transition>
    <p:wipe dir="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D7763E-48DF-424D-AB1A-D144316F0BB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4487950"/>
      </p:ext>
    </p:extLst>
  </p:cSld>
  <p:clrMapOvr>
    <a:masterClrMapping/>
  </p:clrMapOvr>
  <p:transition>
    <p:wipe dir="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381000"/>
            <a:ext cx="2743200" cy="5715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026400" cy="57150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CE0A93-40CB-4F05-8ADD-FE7D8F97609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2527099"/>
      </p:ext>
    </p:extLst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8B274-406E-4DE1-BE04-11261882D66A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41AE4-8C97-4148-8DE5-5C67A4A6FD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5720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8B274-406E-4DE1-BE04-11261882D66A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41AE4-8C97-4148-8DE5-5C67A4A6FD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3621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8B274-406E-4DE1-BE04-11261882D66A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41AE4-8C97-4148-8DE5-5C67A4A6FD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2597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8B274-406E-4DE1-BE04-11261882D66A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41AE4-8C97-4148-8DE5-5C67A4A6FD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9088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8B274-406E-4DE1-BE04-11261882D66A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41AE4-8C97-4148-8DE5-5C67A4A6FD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1196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8B274-406E-4DE1-BE04-11261882D66A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41AE4-8C97-4148-8DE5-5C67A4A6FD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2241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8B274-406E-4DE1-BE04-11261882D66A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41AE4-8C97-4148-8DE5-5C67A4A6FD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2550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38B274-406E-4DE1-BE04-11261882D66A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341AE4-8C97-4148-8DE5-5C67A4A6FD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0162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81000"/>
            <a:ext cx="109728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81200"/>
            <a:ext cx="109728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9F1DA08-4F9A-4CD1-B2F8-61B91954D32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57747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98" decel="100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98" decel="100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98" decel="100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>
        <p:tmplLst>
          <p:tmpl lvl="1">
            <p:tnLst>
              <p:par>
                <p:cTn presetID="3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17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1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17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1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17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1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17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1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17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1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anose="05000000000000000000" pitchFamily="2" charset="2"/>
        <a:buChar char="n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anose="05000000000000000000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6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Kronik valvuler hastalıklar</a:t>
            </a:r>
          </a:p>
        </p:txBody>
      </p:sp>
      <p:sp>
        <p:nvSpPr>
          <p:cNvPr id="84997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987461857"/>
      </p:ext>
    </p:extLst>
  </p:cSld>
  <p:clrMapOvr>
    <a:masterClrMapping/>
  </p:clrMapOvr>
  <p:transition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zh-CN" sz="4000"/>
              <a:t>MİTRAL KAPAK ENDOKARDİYOZU </a:t>
            </a:r>
            <a:endParaRPr lang="tr-TR" sz="4000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Köpeklerin en yaygın kalp ve kalp kapağı hastalığıdır. Kalp kapağı hastalıları kedilerde nadirdir.</a:t>
            </a:r>
          </a:p>
          <a:p>
            <a:pPr eaLnBrk="1" hangingPunct="1">
              <a:defRPr/>
            </a:pPr>
            <a:r>
              <a:rPr lang="tr-TR" smtClean="0"/>
              <a:t>Mitral kapak yetmezliği genellikle endokardiyozdan oluşur. Diğer kalp hastalıkları (dilate veya hipertrofik kardiyomiyopati, endokarditis ) ile birlikte olabilir</a:t>
            </a:r>
          </a:p>
        </p:txBody>
      </p:sp>
    </p:spTree>
    <p:extLst>
      <p:ext uri="{BB962C8B-B14F-4D97-AF65-F5344CB8AC3E}">
        <p14:creationId xmlns:p14="http://schemas.microsoft.com/office/powerpoint/2010/main" val="1574962893"/>
      </p:ext>
    </p:extLst>
  </p:cSld>
  <p:clrMapOvr>
    <a:masterClrMapping/>
  </p:clrMapOvr>
  <p:transition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zh-CN" smtClean="0"/>
              <a:t>Patofizyoloji: </a:t>
            </a:r>
            <a:endParaRPr lang="tr-TR" smtClean="0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981201"/>
            <a:ext cx="8229600" cy="45434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altLang="zh-CN" smtClean="0"/>
              <a:t>Mitral kapağın orta kısmında fibroblastik üremeler ve glikozaminoglikan yapısındaki maddelerin toplanması ile oluşur.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zh-CN" smtClean="0"/>
              <a:t>Kapakçığın serbest kenarında nodül formasyonu oluşur. Kapakçıkta kalınlaşma, düzensizlik, kısalma veya küçük yaprakçık oluşumu şeklinde yapısal bozulmalar yaratır.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zh-CN" smtClean="0"/>
              <a:t>Yangısal bir gelişim yoktur. </a:t>
            </a: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446042097"/>
      </p:ext>
    </p:extLst>
  </p:cSld>
  <p:clrMapOvr>
    <a:masterClrMapping/>
  </p:clrMapOvr>
  <p:transition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pic>
        <p:nvPicPr>
          <p:cNvPr id="57347" name="Picture 4" descr="mitral kapakta kalınlaşma-dejenerasyon-köpek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00376" y="1468438"/>
            <a:ext cx="5688013" cy="4722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9991420"/>
      </p:ext>
    </p:extLst>
  </p:cSld>
  <p:clrMapOvr>
    <a:masterClrMapping/>
  </p:clrMapOvr>
  <p:transition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/>
              <a:t>Mitral kapak en fazla etkilenen kapaktır (</a:t>
            </a:r>
            <a:r>
              <a:rPr lang="tr-TR" dirty="0" err="1" smtClean="0"/>
              <a:t>endokardiozlu</a:t>
            </a:r>
            <a:r>
              <a:rPr lang="tr-TR" dirty="0" smtClean="0"/>
              <a:t> köpeklerin %62 sinde). %33 ünde hem mitral hem de </a:t>
            </a:r>
            <a:r>
              <a:rPr lang="tr-TR" dirty="0" err="1" smtClean="0"/>
              <a:t>triküspital</a:t>
            </a:r>
            <a:r>
              <a:rPr lang="tr-TR" dirty="0" smtClean="0"/>
              <a:t> kapakta gözlenirken sadece % 1 inde sadece </a:t>
            </a:r>
            <a:r>
              <a:rPr lang="tr-TR" dirty="0" err="1" smtClean="0"/>
              <a:t>triküspital</a:t>
            </a:r>
            <a:r>
              <a:rPr lang="tr-TR" dirty="0" smtClean="0"/>
              <a:t> kapakta lezyon saptanmıştır.</a:t>
            </a:r>
          </a:p>
        </p:txBody>
      </p:sp>
    </p:spTree>
    <p:extLst>
      <p:ext uri="{BB962C8B-B14F-4D97-AF65-F5344CB8AC3E}">
        <p14:creationId xmlns:p14="http://schemas.microsoft.com/office/powerpoint/2010/main" val="2460178224"/>
      </p:ext>
    </p:extLst>
  </p:cSld>
  <p:clrMapOvr>
    <a:masterClrMapping/>
  </p:clrMapOvr>
  <p:transition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381000"/>
            <a:ext cx="8229600" cy="311150"/>
          </a:xfrm>
        </p:spPr>
        <p:txBody>
          <a:bodyPr/>
          <a:lstStyle/>
          <a:p>
            <a:pPr eaLnBrk="1" hangingPunct="1">
              <a:defRPr/>
            </a:pPr>
            <a:endParaRPr lang="tr-TR" sz="4000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052514"/>
            <a:ext cx="8229600" cy="55451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Sistol sırasında mitral kapak iyi kapanamadığından kan sol atriuma kaçar ve sistolik üfürüm oluşur.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Sol atriumda basınç artar ve sonuçta atriumda dilatasyon şekillenir. Aynı zamanda akciğer venlerinde konjesyon ve ödem ( konjestif kalp yetmezliği ) oluşur.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Köpeklerdeki konjestif kalp yetmezliklerinin % 75 inden mitral kapak yetmezlikleri sorumludur. Bu oran küçük ırklarda % 95 e  çıkar.</a:t>
            </a:r>
          </a:p>
        </p:txBody>
      </p:sp>
    </p:spTree>
    <p:extLst>
      <p:ext uri="{BB962C8B-B14F-4D97-AF65-F5344CB8AC3E}">
        <p14:creationId xmlns:p14="http://schemas.microsoft.com/office/powerpoint/2010/main" val="560005674"/>
      </p:ext>
    </p:extLst>
  </p:cSld>
  <p:clrMapOvr>
    <a:masterClrMapping/>
  </p:clrMapOvr>
  <p:transition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981200"/>
            <a:ext cx="8229600" cy="44719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Mitral kapak yetmezliği sonucu K.K.Yetmezliği oluşumu arasında birkaç yıl geçebilir.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Bozukluğun oluşumunu belirleyen temel etki regurgite olan kan miktarı ve sol atrial basınçtır.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Zamanla pulmoner arterlerde de hipertansiyon, sağ ventriküler hipertrofi sağ kalp yetmezliği  şekillenir.</a:t>
            </a:r>
          </a:p>
        </p:txBody>
      </p:sp>
    </p:spTree>
    <p:extLst>
      <p:ext uri="{BB962C8B-B14F-4D97-AF65-F5344CB8AC3E}">
        <p14:creationId xmlns:p14="http://schemas.microsoft.com/office/powerpoint/2010/main" val="3264417335"/>
      </p:ext>
    </p:extLst>
  </p:cSld>
  <p:clrMapOvr>
    <a:masterClrMapping/>
  </p:clrMapOvr>
  <p:transition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KLİNİK BULGULAR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Öksürük: derin ekzersiz ile veya geceleri artan tarzdadır.</a:t>
            </a:r>
          </a:p>
          <a:p>
            <a:pPr eaLnBrk="1" hangingPunct="1">
              <a:defRPr/>
            </a:pPr>
            <a:r>
              <a:rPr lang="tr-TR" smtClean="0"/>
              <a:t>Dispne</a:t>
            </a:r>
          </a:p>
          <a:p>
            <a:pPr eaLnBrk="1" hangingPunct="1">
              <a:defRPr/>
            </a:pPr>
            <a:r>
              <a:rPr lang="tr-TR" smtClean="0"/>
              <a:t>Ekzersiz intolerans</a:t>
            </a:r>
          </a:p>
          <a:p>
            <a:pPr eaLnBrk="1" hangingPunct="1">
              <a:defRPr/>
            </a:pPr>
            <a:r>
              <a:rPr lang="tr-TR" smtClean="0"/>
              <a:t>Zayıflık, halsizlik, iştahsızlık görülür</a:t>
            </a:r>
          </a:p>
          <a:p>
            <a:pPr eaLnBrk="1" hangingPunct="1">
              <a:defRPr/>
            </a:pPr>
            <a:r>
              <a:rPr lang="tr-TR" smtClean="0"/>
              <a:t>Bayılma- öksürme nöbetleri sonrası</a:t>
            </a:r>
          </a:p>
        </p:txBody>
      </p:sp>
    </p:spTree>
    <p:extLst>
      <p:ext uri="{BB962C8B-B14F-4D97-AF65-F5344CB8AC3E}">
        <p14:creationId xmlns:p14="http://schemas.microsoft.com/office/powerpoint/2010/main" val="4069194020"/>
      </p:ext>
    </p:extLst>
  </p:cSld>
  <p:clrMapOvr>
    <a:masterClrMapping/>
  </p:clrMapOvr>
  <p:transition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Fiziksel muayenede,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484313"/>
            <a:ext cx="8229600" cy="5040312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Zayıf ve hızlı nabız, ekstrasistol</a:t>
            </a:r>
          </a:p>
          <a:p>
            <a:pPr eaLnBrk="1" hangingPunct="1">
              <a:defRPr/>
            </a:pPr>
            <a:r>
              <a:rPr lang="tr-TR" smtClean="0"/>
              <a:t>Asites, vena jugulariste dolgunluk</a:t>
            </a:r>
          </a:p>
          <a:p>
            <a:pPr eaLnBrk="1" hangingPunct="1">
              <a:defRPr/>
            </a:pPr>
            <a:r>
              <a:rPr lang="tr-TR" smtClean="0"/>
              <a:t>Ekokardiyografide- sol atrial dilatasyon, mitral kapaktaki değişimler görülebilir.</a:t>
            </a:r>
          </a:p>
          <a:p>
            <a:pPr eaLnBrk="1" hangingPunct="1">
              <a:defRPr/>
            </a:pPr>
            <a:r>
              <a:rPr lang="tr-TR" smtClean="0"/>
              <a:t>TEDAVİ semptomatik olarak ACE inhibitörleri. Furosemid ve tuz kısıtlaması uygulamaları yapılır.</a:t>
            </a:r>
          </a:p>
        </p:txBody>
      </p:sp>
    </p:spTree>
    <p:extLst>
      <p:ext uri="{BB962C8B-B14F-4D97-AF65-F5344CB8AC3E}">
        <p14:creationId xmlns:p14="http://schemas.microsoft.com/office/powerpoint/2010/main" val="1189634041"/>
      </p:ext>
    </p:extLst>
  </p:cSld>
  <p:clrMapOvr>
    <a:masterClrMapping/>
  </p:clrMapOvr>
  <p:transition>
    <p:wipe dir="d"/>
  </p:transition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oku">
  <a:themeElements>
    <a:clrScheme name="Doku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Doku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oku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ku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ku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ku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ku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ku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ku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ku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279</Words>
  <Application>Microsoft Office PowerPoint</Application>
  <PresentationFormat>Geniş ekran</PresentationFormat>
  <Paragraphs>26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Tahoma</vt:lpstr>
      <vt:lpstr>Wingdings</vt:lpstr>
      <vt:lpstr>Office Teması</vt:lpstr>
      <vt:lpstr>Doku</vt:lpstr>
      <vt:lpstr>Kronik valvuler hastalıklar</vt:lpstr>
      <vt:lpstr>MİTRAL KAPAK ENDOKARDİYOZU </vt:lpstr>
      <vt:lpstr>Patofizyoloji: </vt:lpstr>
      <vt:lpstr>PowerPoint Sunusu</vt:lpstr>
      <vt:lpstr>PowerPoint Sunusu</vt:lpstr>
      <vt:lpstr>PowerPoint Sunusu</vt:lpstr>
      <vt:lpstr>PowerPoint Sunusu</vt:lpstr>
      <vt:lpstr>KLİNİK BULGULAR</vt:lpstr>
      <vt:lpstr>Fiziksel muayenede,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Kronik valvuler hastalıklar</dc:title>
  <dc:creator>Esra</dc:creator>
  <cp:lastModifiedBy>Esra</cp:lastModifiedBy>
  <cp:revision>1</cp:revision>
  <dcterms:created xsi:type="dcterms:W3CDTF">2020-05-12T07:47:23Z</dcterms:created>
  <dcterms:modified xsi:type="dcterms:W3CDTF">2020-05-12T07:47:47Z</dcterms:modified>
</cp:coreProperties>
</file>