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  <p:sldId id="256" r:id="rId3"/>
    <p:sldId id="257" r:id="rId4"/>
    <p:sldId id="304" r:id="rId5"/>
    <p:sldId id="258" r:id="rId6"/>
    <p:sldId id="260" r:id="rId7"/>
    <p:sldId id="316" r:id="rId8"/>
    <p:sldId id="261" r:id="rId9"/>
    <p:sldId id="317" r:id="rId10"/>
    <p:sldId id="305" r:id="rId11"/>
    <p:sldId id="319" r:id="rId12"/>
    <p:sldId id="320" r:id="rId13"/>
    <p:sldId id="306" r:id="rId14"/>
    <p:sldId id="307" r:id="rId15"/>
    <p:sldId id="308" r:id="rId16"/>
    <p:sldId id="309" r:id="rId17"/>
    <p:sldId id="311" r:id="rId18"/>
    <p:sldId id="310" r:id="rId19"/>
    <p:sldId id="318" r:id="rId20"/>
    <p:sldId id="33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7888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797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1166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857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877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86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540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3096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60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5653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114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31F07-632F-4A92-9241-3A5E19E56A57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30AEC-B8EE-4C1B-B3B1-77516B0732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5168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B08A76-3B5B-AF93-B9E4-35EC52D27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İRAN’DA SAFEVİLER VE KAÇARLAR DÖNEMİ </a:t>
            </a:r>
            <a:br>
              <a:rPr lang="tr-T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SANATI VE KÜLTÜRÜ </a:t>
            </a:r>
            <a:endParaRPr lang="tr-T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4CE3979-3C68-18DF-1D77-080342211A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İslam Sanatları ve Estetiği Dersi</a:t>
            </a:r>
          </a:p>
          <a:p>
            <a:r>
              <a:rPr lang="tr-TR" dirty="0"/>
              <a:t>Doç. Dr. Ayşe ERSAY YÜKSEL</a:t>
            </a:r>
          </a:p>
        </p:txBody>
      </p:sp>
    </p:spTree>
    <p:extLst>
      <p:ext uri="{BB962C8B-B14F-4D97-AF65-F5344CB8AC3E}">
        <p14:creationId xmlns:p14="http://schemas.microsoft.com/office/powerpoint/2010/main" val="1586749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DAD4539-42AA-41AD-451A-52D4B9287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Isfahan Şah </a:t>
            </a:r>
            <a:r>
              <a:rPr lang="tr-TR" dirty="0" err="1"/>
              <a:t>Mescid</a:t>
            </a:r>
            <a:endParaRPr lang="tr-TR" dirty="0"/>
          </a:p>
        </p:txBody>
      </p:sp>
      <p:pic>
        <p:nvPicPr>
          <p:cNvPr id="4" name="Isfahan MShah aerial" descr="Isfahan MShah aerial">
            <a:extLst>
              <a:ext uri="{FF2B5EF4-FFF2-40B4-BE49-F238E27FC236}">
                <a16:creationId xmlns:a16="http://schemas.microsoft.com/office/drawing/2014/main" id="{92B59349-6C99-82C2-7E80-EA9416FE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86" r="14324"/>
          <a:stretch>
            <a:fillRect/>
          </a:stretch>
        </p:blipFill>
        <p:spPr>
          <a:xfrm>
            <a:off x="5820175" y="0"/>
            <a:ext cx="6371825" cy="418619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5" name="Isfahan Masjid-i Shah axon" descr="Isfahan Masjid-i Shah axon">
            <a:extLst>
              <a:ext uri="{FF2B5EF4-FFF2-40B4-BE49-F238E27FC236}">
                <a16:creationId xmlns:a16="http://schemas.microsoft.com/office/drawing/2014/main" id="{68CC9320-C3F2-80FB-2501-710BE42C8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3985" y="2141537"/>
            <a:ext cx="3733718" cy="435133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482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1817D18-A587-74E5-18D3-CC820F350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5B10857-4F30-E0BA-F89F-ED9080C38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6A9DA33-AB74-8AD6-932A-B472331D9688}"/>
              </a:ext>
            </a:extLst>
          </p:cNvPr>
          <p:cNvSpPr txBox="1"/>
          <p:nvPr/>
        </p:nvSpPr>
        <p:spPr>
          <a:xfrm>
            <a:off x="534256" y="1345915"/>
            <a:ext cx="861231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 err="1">
                <a:latin typeface="Fd300487-Identity-H"/>
              </a:rPr>
              <a:t>lsfahan'daki</a:t>
            </a:r>
            <a:r>
              <a:rPr lang="tr-TR" sz="2400" b="0" i="0" u="none" strike="noStrike" baseline="0" dirty="0">
                <a:latin typeface="Fd300487-Identity-H"/>
              </a:rPr>
              <a:t> Şah Camisi'nin</a:t>
            </a:r>
          </a:p>
          <a:p>
            <a:pPr algn="l"/>
            <a:r>
              <a:rPr lang="de-DE" sz="2400" b="0" i="0" u="none" strike="noStrike" baseline="0" dirty="0" err="1">
                <a:latin typeface="Fd300487-Identity-H"/>
              </a:rPr>
              <a:t>zemin</a:t>
            </a:r>
            <a:r>
              <a:rPr lang="de-DE" sz="2400" b="0" i="0" u="none" strike="noStrike" baseline="0" dirty="0">
                <a:latin typeface="Fd300487-Identity-H"/>
              </a:rPr>
              <a:t> </a:t>
            </a:r>
            <a:r>
              <a:rPr lang="de-DE" sz="2400" b="0" i="0" u="none" strike="noStrike" baseline="0" dirty="0" err="1">
                <a:latin typeface="Fd300487-Identity-H"/>
              </a:rPr>
              <a:t>planı</a:t>
            </a:r>
            <a:r>
              <a:rPr lang="de-DE" sz="2400" b="0" i="0" u="none" strike="noStrike" baseline="0" dirty="0">
                <a:latin typeface="Fd300487-Identity-H"/>
              </a:rPr>
              <a:t>, </a:t>
            </a:r>
            <a:r>
              <a:rPr lang="de-DE" sz="2400" b="0" i="0" u="none" strike="noStrike" baseline="0" dirty="0">
                <a:latin typeface="Fd356996-Identity-H"/>
              </a:rPr>
              <a:t>1 6 1 1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Şah Abbas'ın </a:t>
            </a:r>
            <a:r>
              <a:rPr lang="tr-TR" sz="2400" b="0" i="0" u="none" strike="noStrike" baseline="0" dirty="0" err="1">
                <a:latin typeface="Fd356996-Identity-H"/>
              </a:rPr>
              <a:t>lsfahan'da</a:t>
            </a:r>
            <a:r>
              <a:rPr lang="tr-TR" sz="2400" b="0" i="0" u="none" strike="noStrike" baseline="0" dirty="0">
                <a:latin typeface="Fd356996-Identity-H"/>
              </a:rPr>
              <a:t> kurduğu yeni Meydan-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ı Şah'taki en büyük yapı bir cuma camisidir.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İki yanında minareler yükselen büyük</a:t>
            </a:r>
          </a:p>
          <a:p>
            <a:pPr algn="l"/>
            <a:r>
              <a:rPr lang="tr-TR" sz="2400" b="0" i="0" u="none" strike="noStrike" baseline="0" dirty="0" err="1">
                <a:latin typeface="Fd356996-Identity-H"/>
              </a:rPr>
              <a:t>taçkapısı</a:t>
            </a:r>
            <a:r>
              <a:rPr lang="tr-TR" sz="2400" b="0" i="0" u="none" strike="noStrike" baseline="0" dirty="0">
                <a:latin typeface="Fd356996-Identity-H"/>
              </a:rPr>
              <a:t>, Meydan-ı Şah'ın güney kenarının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ortasında yer alır. Mihrabın kıbleyi göstermesi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açısından Mekke'ye bakması gereken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cami, </a:t>
            </a:r>
            <a:r>
              <a:rPr lang="tr-TR" sz="2400" b="0" i="0" u="none" strike="noStrike" baseline="0" dirty="0" err="1">
                <a:latin typeface="Fd356996-Identity-H"/>
              </a:rPr>
              <a:t>taçkapıya</a:t>
            </a:r>
            <a:r>
              <a:rPr lang="tr-TR" sz="2400" b="0" i="0" u="none" strike="noStrike" baseline="0" dirty="0">
                <a:latin typeface="Fd356996-Identity-H"/>
              </a:rPr>
              <a:t> 45 derecelik açı oluşturan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bir konumdadır. Dört eyvanlı şemaya uygun</a:t>
            </a:r>
          </a:p>
          <a:p>
            <a:pPr algn="l"/>
            <a:r>
              <a:rPr lang="nn-NO" sz="2400" b="0" i="0" u="none" strike="noStrike" baseline="0" dirty="0">
                <a:latin typeface="Fd356996-Identity-H"/>
              </a:rPr>
              <a:t>olarak, ortadaki avlu dört eyvanı birbirine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bağlayan iki katlı revaklarla çevrilidir.</a:t>
            </a:r>
            <a:endParaRPr lang="tr-TR" sz="24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741885D-9F7E-2398-97B7-9A76E0BFB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586" y="45241"/>
            <a:ext cx="5465851" cy="681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96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61B90A-3EB3-263E-5576-E81EDE21C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1DCE45-C759-9F18-CFAC-A330BCA93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0E935DE-F03D-1D2C-CFCE-9F4BD0908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372" y="2642477"/>
            <a:ext cx="6296628" cy="395664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A93E7F6-A9A0-DC7D-86DB-0EBBDC950AB6}"/>
              </a:ext>
            </a:extLst>
          </p:cNvPr>
          <p:cNvSpPr txBox="1"/>
          <p:nvPr/>
        </p:nvSpPr>
        <p:spPr>
          <a:xfrm>
            <a:off x="410966" y="482885"/>
            <a:ext cx="87356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 err="1">
                <a:latin typeface="Fd300487-Identity-H"/>
              </a:rPr>
              <a:t>lsfahan'daki</a:t>
            </a:r>
            <a:r>
              <a:rPr lang="tr-TR" sz="2400" b="0" i="0" u="none" strike="noStrike" baseline="0" dirty="0">
                <a:latin typeface="Fd300487-Identity-H"/>
              </a:rPr>
              <a:t> Şah Camisi'nin kışlık</a:t>
            </a:r>
          </a:p>
          <a:p>
            <a:pPr algn="l"/>
            <a:r>
              <a:rPr lang="tr-TR" sz="2400" b="0" i="0" u="none" strike="noStrike" baseline="0" dirty="0">
                <a:latin typeface="Fd300487-Identity-H"/>
              </a:rPr>
              <a:t>namaz bölmesi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Kötü hava koşulları nedeniyle namaz bölmelerinin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üstü kapalıdır. Kıble tarafındaki eyvanın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ve kubbeli bölmenin iki yanında dikdörtgen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namaz bölmeleri vardır; bunları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payandalarla taşınan sekiz tane küçük kubbe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örter. Caminin </a:t>
            </a:r>
            <a:r>
              <a:rPr lang="tr-TR" sz="2400" b="0" i="0" u="none" strike="noStrike" baseline="0" dirty="0" err="1">
                <a:latin typeface="Fd356996-Identity-H"/>
              </a:rPr>
              <a:t>taçkapısı</a:t>
            </a:r>
            <a:r>
              <a:rPr lang="tr-TR" sz="2400" b="0" i="0" u="none" strike="noStrike" baseline="0" dirty="0">
                <a:latin typeface="Fd356996-Identity-H"/>
              </a:rPr>
              <a:t> pahalı bir tekniğe</a:t>
            </a:r>
          </a:p>
          <a:p>
            <a:pPr algn="l"/>
            <a:r>
              <a:rPr lang="sv-SE" sz="2400" b="0" i="0" u="none" strike="noStrike" baseline="0" dirty="0">
                <a:latin typeface="Fd356996-Identity-H"/>
              </a:rPr>
              <a:t>dayanan çini mozaiklerle kaplıyken, namaz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bölmelerinin yukarıdaki yüzeylerine </a:t>
            </a:r>
            <a:r>
              <a:rPr lang="tr-TR" sz="2400" b="0" i="0" u="none" strike="noStrike" baseline="0" dirty="0">
                <a:latin typeface="Fd38693-Identity-H"/>
              </a:rPr>
              <a:t>he􀀱</a:t>
            </a:r>
          </a:p>
          <a:p>
            <a:pPr algn="l"/>
            <a:r>
              <a:rPr lang="tr-TR" sz="2400" b="0" i="0" u="none" strike="noStrike" baseline="0" dirty="0" err="1">
                <a:latin typeface="Fd38693-Identity-H"/>
              </a:rPr>
              <a:t>reng</a:t>
            </a:r>
            <a:r>
              <a:rPr lang="tr-TR" sz="2400" b="0" i="0" u="none" strike="noStrike" baseline="0" dirty="0">
                <a:latin typeface="Fd38693-Identity-H"/>
              </a:rPr>
              <a:t> (</a:t>
            </a:r>
            <a:r>
              <a:rPr lang="tr-TR" sz="2400" b="0" i="0" u="none" strike="noStrike" baseline="0" dirty="0" err="1">
                <a:latin typeface="Fd38693-Identity-H"/>
              </a:rPr>
              <a:t>cuerda</a:t>
            </a:r>
            <a:r>
              <a:rPr lang="tr-TR" sz="2400" b="0" i="0" u="none" strike="noStrike" baseline="0" dirty="0">
                <a:latin typeface="Fd38693-Identity-H"/>
              </a:rPr>
              <a:t> </a:t>
            </a:r>
            <a:r>
              <a:rPr lang="tr-TR" sz="2400" b="0" i="0" u="none" strike="noStrike" baseline="0" dirty="0" err="1">
                <a:latin typeface="Fd38693-Identity-H"/>
              </a:rPr>
              <a:t>seca</a:t>
            </a:r>
            <a:r>
              <a:rPr lang="tr-TR" sz="2400" b="0" i="0" u="none" strike="noStrike" baseline="0" dirty="0">
                <a:latin typeface="Fd38693-Identity-H"/>
              </a:rPr>
              <a:t>) </a:t>
            </a:r>
            <a:r>
              <a:rPr lang="tr-TR" sz="2400" b="0" i="0" u="none" strike="noStrike" baseline="0" dirty="0">
                <a:latin typeface="Fd356996-Identity-H"/>
              </a:rPr>
              <a:t>çiniler (yukarıda) döşenmiştir.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Bu yönteme büyük yüzeyleri kaplamak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üzere başvurulurdu.</a:t>
            </a:r>
            <a:endParaRPr lang="tr-TR" sz="2400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6128D93A-46B3-7854-C40F-980287264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882" y="391296"/>
            <a:ext cx="2847372" cy="202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40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EB8D90-4CA4-7F1D-BB0F-255917EBB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sfahan MShah from Lotfallah.jpeg" descr="Isfahan MShah from Lotfallah.jpeg">
            <a:extLst>
              <a:ext uri="{FF2B5EF4-FFF2-40B4-BE49-F238E27FC236}">
                <a16:creationId xmlns:a16="http://schemas.microsoft.com/office/drawing/2014/main" id="{DDE6F330-370E-C5B3-7156-FFC957B4A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89" b="589"/>
          <a:stretch>
            <a:fillRect/>
          </a:stretch>
        </p:blipFill>
        <p:spPr>
          <a:xfrm>
            <a:off x="7373927" y="-54088"/>
            <a:ext cx="4608027" cy="6912088"/>
          </a:xfrm>
          <a:prstGeom prst="rect">
            <a:avLst/>
          </a:prstGeom>
        </p:spPr>
      </p:pic>
      <p:pic>
        <p:nvPicPr>
          <p:cNvPr id="5" name="Imam_khomeini_mosque,_isfahan_october_2007.jpg" descr="Imam_khomeini_mosque,_isfahan_october_2007.jpg">
            <a:extLst>
              <a:ext uri="{FF2B5EF4-FFF2-40B4-BE49-F238E27FC236}">
                <a16:creationId xmlns:a16="http://schemas.microsoft.com/office/drawing/2014/main" id="{0F0E726E-1C15-B714-AB03-612DBB106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16466" cy="408980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6" name="Isfahan MShah portal det" descr="Isfahan MShah portal det">
            <a:extLst>
              <a:ext uri="{FF2B5EF4-FFF2-40B4-BE49-F238E27FC236}">
                <a16:creationId xmlns:a16="http://schemas.microsoft.com/office/drawing/2014/main" id="{879DEBCB-F88A-CFDD-29CC-835D86259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534" y="3897538"/>
            <a:ext cx="2154558" cy="296046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022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48E7F6-B8B2-0582-C639-4B3BFAEE9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IR0014.jpg" descr="IIR0014.jpg">
            <a:extLst>
              <a:ext uri="{FF2B5EF4-FFF2-40B4-BE49-F238E27FC236}">
                <a16:creationId xmlns:a16="http://schemas.microsoft.com/office/drawing/2014/main" id="{719F120E-D2E4-124B-46A3-28D2696E2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29" y="0"/>
            <a:ext cx="6177515" cy="409291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5" name="212818.jpg" descr="212818.jpg">
            <a:extLst>
              <a:ext uri="{FF2B5EF4-FFF2-40B4-BE49-F238E27FC236}">
                <a16:creationId xmlns:a16="http://schemas.microsoft.com/office/drawing/2014/main" id="{535D7E8A-079F-A231-5039-905BE0C37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256" y="2645633"/>
            <a:ext cx="6350000" cy="41402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9548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0FC618-52D2-EE68-D020-6673E63C1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sfahan MShah side of sanctuary" descr="Isfahan MShah side of sanctuary">
            <a:extLst>
              <a:ext uri="{FF2B5EF4-FFF2-40B4-BE49-F238E27FC236}">
                <a16:creationId xmlns:a16="http://schemas.microsoft.com/office/drawing/2014/main" id="{D5A95181-7265-BB9F-5EF9-4681F3064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667" y="0"/>
            <a:ext cx="6172333" cy="4105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sfahan MShah sanctuary minbar" descr="Isfahan MShah sanctuary minbar">
            <a:extLst>
              <a:ext uri="{FF2B5EF4-FFF2-40B4-BE49-F238E27FC236}">
                <a16:creationId xmlns:a16="http://schemas.microsoft.com/office/drawing/2014/main" id="{81F61FBA-5CF2-60B2-8128-494C6BDF9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506662"/>
            <a:ext cx="6521911" cy="43513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8973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5DDAF7-ED85-FF30-C031-BAD25A9CB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Şeyh Lütfullah Mescidi, 1603-1619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F56B7F-EBF1-72E1-8F33-BBF2E5C5E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sfahan Lotfallah plan.jpg" descr="Isfahan Lotfallah plan.jpg">
            <a:extLst>
              <a:ext uri="{FF2B5EF4-FFF2-40B4-BE49-F238E27FC236}">
                <a16:creationId xmlns:a16="http://schemas.microsoft.com/office/drawing/2014/main" id="{ACB61BFD-5158-7DF7-F63A-3E0E8C341E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07" b="14926"/>
          <a:stretch>
            <a:fillRect/>
          </a:stretch>
        </p:blipFill>
        <p:spPr>
          <a:xfrm>
            <a:off x="7479587" y="1210067"/>
            <a:ext cx="4556259" cy="555152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5" name="Isfahan Lotfallah portal and dome" descr="Isfahan Lotfallah portal and dome">
            <a:extLst>
              <a:ext uri="{FF2B5EF4-FFF2-40B4-BE49-F238E27FC236}">
                <a16:creationId xmlns:a16="http://schemas.microsoft.com/office/drawing/2014/main" id="{2DDC8665-19B0-1FE1-4C15-61CF6A5E5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98" y="1491671"/>
            <a:ext cx="3301942" cy="501924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8196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EDA344-3831-7B60-3D40-3741097F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FFD1802-CFAB-9C04-17D1-348CF8068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3463DE7-E0D7-44E8-C07C-4DFE984972B5}"/>
              </a:ext>
            </a:extLst>
          </p:cNvPr>
          <p:cNvSpPr txBox="1"/>
          <p:nvPr/>
        </p:nvSpPr>
        <p:spPr>
          <a:xfrm>
            <a:off x="838200" y="1407560"/>
            <a:ext cx="83083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 err="1">
                <a:latin typeface="Fd300487-Identity-H"/>
              </a:rPr>
              <a:t>lsfahan'daki</a:t>
            </a:r>
            <a:r>
              <a:rPr lang="tr-TR" sz="2400" b="0" i="0" u="none" strike="noStrike" baseline="0" dirty="0">
                <a:latin typeface="Fd300487-Identity-H"/>
              </a:rPr>
              <a:t> Lütfullah Camisi, </a:t>
            </a:r>
            <a:r>
              <a:rPr lang="tr-TR" sz="2400" b="0" i="0" u="none" strike="noStrike" baseline="0" dirty="0">
                <a:latin typeface="Fd356996-Identity-H"/>
              </a:rPr>
              <a:t>1603- 1619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Meydan-ı Şah'ın doğu kenarındaki ana yapı adını tasavvuf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şeyhi Lütfullah </a:t>
            </a:r>
            <a:r>
              <a:rPr lang="tr-TR" sz="2400" b="0" i="0" u="none" strike="noStrike" baseline="0" dirty="0" err="1">
                <a:latin typeface="Fd356996-Identity-H"/>
              </a:rPr>
              <a:t>Meysiyü'l-Amili'den</a:t>
            </a:r>
            <a:r>
              <a:rPr lang="tr-TR" sz="2400" b="0" i="0" u="none" strike="noStrike" baseline="0" dirty="0">
                <a:latin typeface="Fd356996-Identity-H"/>
              </a:rPr>
              <a:t> alır. Kapı girişinin yukarısındaki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kuruluş yazıtında bir cami olarak nitelendirilmesine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karşın, tam işlevi açık değildir. Aşağıdaki resimde, mavi ve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beyaz renkte bir sarmal arabeskle bezenmiş olan ve döneminin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en güzel örnekleri arasında yer alan kubbenin yüzey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kaplamasından bir detay görülüyor.</a:t>
            </a:r>
            <a:endParaRPr lang="tr-TR" sz="2400" dirty="0"/>
          </a:p>
        </p:txBody>
      </p:sp>
      <p:pic>
        <p:nvPicPr>
          <p:cNvPr id="7" name="NBROT05.jpeg" descr="NBROT05.jpeg">
            <a:extLst>
              <a:ext uri="{FF2B5EF4-FFF2-40B4-BE49-F238E27FC236}">
                <a16:creationId xmlns:a16="http://schemas.microsoft.com/office/drawing/2014/main" id="{BC6D715E-C385-4D4A-7AD8-653DE6935E9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6696" t="382" r="38922" b="382"/>
          <a:stretch>
            <a:fillRect/>
          </a:stretch>
        </p:blipFill>
        <p:spPr>
          <a:xfrm>
            <a:off x="7694253" y="55690"/>
            <a:ext cx="4497747" cy="6746620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284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84492F-4D16-16CF-0F45-4AD7878B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sfahan Lotfallah portal det" descr="Isfahan Lotfallah portal det">
            <a:extLst>
              <a:ext uri="{FF2B5EF4-FFF2-40B4-BE49-F238E27FC236}">
                <a16:creationId xmlns:a16="http://schemas.microsoft.com/office/drawing/2014/main" id="{5A647BCD-3477-2B76-C3A9-DD741B799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560" y="69351"/>
            <a:ext cx="4266896" cy="664010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6" name="NBROT04.jpeg" descr="NBROT04.jpeg">
            <a:extLst>
              <a:ext uri="{FF2B5EF4-FFF2-40B4-BE49-F238E27FC236}">
                <a16:creationId xmlns:a16="http://schemas.microsoft.com/office/drawing/2014/main" id="{F13F7D86-D2C7-EB02-59E7-5E296152D1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18" b="1718"/>
          <a:stretch>
            <a:fillRect/>
          </a:stretch>
        </p:blipFill>
        <p:spPr>
          <a:xfrm>
            <a:off x="7392038" y="184335"/>
            <a:ext cx="4326219" cy="648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2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4557B0-0B9F-5E45-B3A0-2DC0EDA6F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0360284-4894-5273-AC71-8D02D8A12826}"/>
              </a:ext>
            </a:extLst>
          </p:cNvPr>
          <p:cNvSpPr txBox="1"/>
          <p:nvPr/>
        </p:nvSpPr>
        <p:spPr>
          <a:xfrm>
            <a:off x="244549" y="808074"/>
            <a:ext cx="890201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 err="1">
                <a:latin typeface="Fd300487-Identity-H"/>
              </a:rPr>
              <a:t>lsfahan'daki</a:t>
            </a:r>
            <a:r>
              <a:rPr lang="tr-TR" sz="2400" b="0" i="0" u="none" strike="noStrike" baseline="0" dirty="0">
                <a:latin typeface="Fd300487-Identity-H"/>
              </a:rPr>
              <a:t> Lütfullah Camisi'nin</a:t>
            </a:r>
          </a:p>
          <a:p>
            <a:pPr algn="l"/>
            <a:r>
              <a:rPr lang="tr-TR" sz="2400" b="0" i="0" u="none" strike="noStrike" baseline="0" dirty="0">
                <a:latin typeface="Fd300487-Identity-H"/>
              </a:rPr>
              <a:t>kubbesi, </a:t>
            </a:r>
            <a:r>
              <a:rPr lang="tr-TR" sz="2400" b="0" i="0" u="none" strike="noStrike" baseline="0" dirty="0">
                <a:latin typeface="Fd356996-Identity-H"/>
              </a:rPr>
              <a:t>1 603- 1 6 1 9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Caminin </a:t>
            </a:r>
            <a:r>
              <a:rPr lang="tr-TR" sz="2400" b="0" i="0" u="none" strike="noStrike" baseline="0" dirty="0" err="1">
                <a:latin typeface="Fd356996-Identity-H"/>
              </a:rPr>
              <a:t>taçkapısının</a:t>
            </a:r>
            <a:r>
              <a:rPr lang="tr-TR" sz="2400" b="0" i="0" u="none" strike="noStrike" baseline="0" dirty="0">
                <a:latin typeface="Fd356996-Identity-H"/>
              </a:rPr>
              <a:t> 20. yüzyılda restore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edilmesine karşın, iç kısmı neredeyse hiç 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dokunulmamış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haldedir ve </a:t>
            </a:r>
            <a:r>
              <a:rPr lang="tr-TR" sz="2400" b="0" i="0" u="none" strike="noStrike" baseline="0" dirty="0" err="1">
                <a:latin typeface="Fd356996-Identity-H"/>
              </a:rPr>
              <a:t>Safevi</a:t>
            </a:r>
            <a:r>
              <a:rPr lang="tr-TR" sz="2400" b="0" i="0" u="none" strike="noStrike" baseline="0" dirty="0">
                <a:latin typeface="Fd356996-Identity-H"/>
              </a:rPr>
              <a:t> çini işçiliğinin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şahane örneklerini yansıtır. Kubbenin tepe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noktasındaki ışın saçıcı güneş kursundan aşağıya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inen sivri kemer biçimli madalyon katmanları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kubbe yüzeyindeki kıvrımla birlikte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kabarıklaşıp büyür. Madalyonlar tek renkli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zemin üstünde oynaşır gibi duran bitki motifleriyle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bezenmiştir. İçeriye saçılan ışık,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kompozisyonun girdaplı bir gökyüzü izlenimi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uyandırmasını sağlar.</a:t>
            </a:r>
            <a:endParaRPr lang="tr-TR" sz="2400" dirty="0"/>
          </a:p>
        </p:txBody>
      </p:sp>
      <p:pic>
        <p:nvPicPr>
          <p:cNvPr id="2050" name="Picture 2" descr="Mimarisiyle Akıllara Durgunluk Veren İran Camileri">
            <a:extLst>
              <a:ext uri="{FF2B5EF4-FFF2-40B4-BE49-F238E27FC236}">
                <a16:creationId xmlns:a16="http://schemas.microsoft.com/office/drawing/2014/main" id="{5C8DF9B7-A954-747C-D373-9FA2C85FD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76" y="1325895"/>
            <a:ext cx="5771724" cy="461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632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85359C-EF4E-6DCE-3130-C5244AD4EE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06056E2-1424-877D-E894-8CCA64E733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CB4AE4-F770-7483-7D47-C5A47248A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39" y="972727"/>
            <a:ext cx="7116305" cy="49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7E7951F-548F-B020-FDF1-A019203916BD}"/>
              </a:ext>
            </a:extLst>
          </p:cNvPr>
          <p:cNvSpPr txBox="1"/>
          <p:nvPr/>
        </p:nvSpPr>
        <p:spPr>
          <a:xfrm>
            <a:off x="575353" y="2321959"/>
            <a:ext cx="38733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0" dirty="0">
                <a:solidFill>
                  <a:srgbClr val="E16328"/>
                </a:solidFill>
                <a:effectLst/>
                <a:latin typeface="Calibri" panose="020F0502020204030204" pitchFamily="34" charset="0"/>
              </a:rPr>
              <a:t>İran’da 1501-1736 yılları arasında hüküm süren bir </a:t>
            </a:r>
            <a:r>
              <a:rPr lang="tr-TR" b="0" i="0" dirty="0" err="1">
                <a:solidFill>
                  <a:srgbClr val="E16328"/>
                </a:solidFill>
                <a:effectLst/>
                <a:latin typeface="Calibri" panose="020F0502020204030204" pitchFamily="34" charset="0"/>
              </a:rPr>
              <a:t>hânedan</a:t>
            </a:r>
            <a:r>
              <a:rPr lang="tr-TR" dirty="0">
                <a:solidFill>
                  <a:srgbClr val="E16328"/>
                </a:solidFill>
                <a:latin typeface="Calibri" panose="020F0502020204030204" pitchFamily="34" charset="0"/>
              </a:rPr>
              <a:t> olan Safevilerin hakimiyet coğrafyası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6993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F65DF5-E3FF-61CC-1EC2-100E7356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Temel Kaynaklar (sunuya ait)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CE3827-52AC-8078-C21E-DACC02C43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Hattstein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Markus, Peter </a:t>
            </a:r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Delius</a:t>
            </a:r>
            <a:r>
              <a:rPr lang="tr-TR" dirty="0"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İslam: Sanatı ve Mimarisi, Literatür, İstanbul, 2005.</a:t>
            </a:r>
            <a:endParaRPr lang="tr-TR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/>
              <a:t>Archnet.org</a:t>
            </a:r>
          </a:p>
          <a:p>
            <a:r>
              <a:rPr lang="tr-TR" dirty="0" err="1"/>
              <a:t>Metropolian</a:t>
            </a:r>
            <a:r>
              <a:rPr lang="tr-TR" dirty="0"/>
              <a:t> </a:t>
            </a:r>
            <a:r>
              <a:rPr lang="tr-TR" dirty="0" err="1"/>
              <a:t>Museum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2053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42C64B-ED87-498C-011F-0237ED6B9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5ADB0EF-B993-EE40-77CA-9AC840EA7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F2F6758-B8C4-5857-9353-8D717E176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7" t="19476" r="39916" b="17075"/>
          <a:stretch/>
        </p:blipFill>
        <p:spPr>
          <a:xfrm>
            <a:off x="647272" y="591424"/>
            <a:ext cx="7514233" cy="564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4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creenshot.png" descr="screenshot.png">
            <a:extLst>
              <a:ext uri="{FF2B5EF4-FFF2-40B4-BE49-F238E27FC236}">
                <a16:creationId xmlns:a16="http://schemas.microsoft.com/office/drawing/2014/main" id="{C1865380-5A5E-D0C9-9A95-087A6EF01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31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1E7FD1-A386-EA5F-1D67-694B9DD3E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6F74C9E-7E26-98BA-FCEC-83DC3E7D33BC}"/>
              </a:ext>
            </a:extLst>
          </p:cNvPr>
          <p:cNvSpPr txBox="1"/>
          <p:nvPr/>
        </p:nvSpPr>
        <p:spPr>
          <a:xfrm>
            <a:off x="287676" y="2178121"/>
            <a:ext cx="885889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000" b="0" i="0" u="none" strike="noStrike" baseline="0" dirty="0">
                <a:latin typeface="Fd1366326-Identity-H"/>
              </a:rPr>
              <a:t>Isfahan yakınında güvercinlikler</a:t>
            </a:r>
          </a:p>
          <a:p>
            <a:pPr algn="l"/>
            <a:r>
              <a:rPr lang="tr-TR" sz="2000" b="0" i="0" u="none" strike="noStrike" baseline="0" dirty="0">
                <a:latin typeface="Fd1366323-Identity-H"/>
              </a:rPr>
              <a:t>Muhammed'in Medine'ye hicret ederken yanında</a:t>
            </a:r>
          </a:p>
          <a:p>
            <a:pPr algn="l"/>
            <a:r>
              <a:rPr lang="tr-TR" sz="2000" b="0" i="0" u="none" strike="noStrike" baseline="0" dirty="0">
                <a:latin typeface="Fd1366323-Identity-H"/>
              </a:rPr>
              <a:t>götürdüğü bir kuş olmasından dolayı,</a:t>
            </a:r>
          </a:p>
          <a:p>
            <a:pPr algn="l"/>
            <a:r>
              <a:rPr lang="tr-TR" sz="2000" b="0" i="0" u="none" strike="noStrike" baseline="0" dirty="0">
                <a:latin typeface="Fd1366323-Identity-H"/>
              </a:rPr>
              <a:t>güvercin Müslümanların gözünde mübarektir.</a:t>
            </a:r>
          </a:p>
          <a:p>
            <a:pPr algn="l"/>
            <a:r>
              <a:rPr lang="tr-TR" sz="2000" b="0" i="0" u="none" strike="noStrike" baseline="0" dirty="0">
                <a:latin typeface="Fd1366323-Identity-H"/>
              </a:rPr>
              <a:t>Ayrıca, Eski Yunan' da olduğu gibi, İslam dünyasında</a:t>
            </a:r>
          </a:p>
          <a:p>
            <a:pPr algn="l"/>
            <a:r>
              <a:rPr lang="tr-TR" sz="2000" b="0" i="0" u="none" strike="noStrike" baseline="0" dirty="0">
                <a:latin typeface="Fd1366323-Identity-H"/>
              </a:rPr>
              <a:t>bir erotizm sembolü sayılır. </a:t>
            </a:r>
            <a:r>
              <a:rPr lang="tr-TR" sz="2000" b="0" i="0" u="none" strike="noStrike" baseline="0" dirty="0" err="1">
                <a:latin typeface="Fd1366323-Identity-H"/>
              </a:rPr>
              <a:t>Safevi</a:t>
            </a:r>
            <a:endParaRPr lang="tr-TR" sz="2000" b="0" i="0" u="none" strike="noStrike" baseline="0" dirty="0">
              <a:latin typeface="Fd1366323-Identity-H"/>
            </a:endParaRPr>
          </a:p>
          <a:p>
            <a:pPr algn="l"/>
            <a:r>
              <a:rPr lang="tr-TR" sz="2000" b="0" i="0" u="none" strike="noStrike" baseline="0" dirty="0">
                <a:latin typeface="Fd1366323-Identity-H"/>
              </a:rPr>
              <a:t>toplumunun kültürel bakımdan daha rafine</a:t>
            </a:r>
          </a:p>
          <a:p>
            <a:pPr algn="l"/>
            <a:r>
              <a:rPr lang="tr-TR" sz="2000" b="0" i="0" u="none" strike="noStrike" baseline="0" dirty="0">
                <a:latin typeface="Fd1366323-Identity-H"/>
              </a:rPr>
              <a:t>kesimleri arasında güvercin yetiştirmek çok</a:t>
            </a:r>
          </a:p>
          <a:p>
            <a:pPr algn="l"/>
            <a:r>
              <a:rPr lang="tr-TR" sz="2000" b="0" i="0" u="none" strike="noStrike" baseline="0" dirty="0">
                <a:latin typeface="Fd1366323-Identity-H"/>
              </a:rPr>
              <a:t>popüler bir uğraştı ve çoğu kez gösterişli bir</a:t>
            </a:r>
          </a:p>
          <a:p>
            <a:pPr algn="l"/>
            <a:r>
              <a:rPr lang="tr-TR" sz="2000" b="0" i="0" u="none" strike="noStrike" baseline="0" dirty="0">
                <a:latin typeface="Fd1366323-Identity-H"/>
              </a:rPr>
              <a:t>tarzda yürütülürdü. Kasaba ve kentlerin yakınında</a:t>
            </a:r>
          </a:p>
          <a:p>
            <a:pPr algn="l"/>
            <a:r>
              <a:rPr lang="tr-TR" sz="2000" b="0" i="0" u="none" strike="noStrike" baseline="0" dirty="0">
                <a:latin typeface="Fd1366323-Identity-H"/>
              </a:rPr>
              <a:t>kule biçimli büyük güvercinlikler inşa</a:t>
            </a:r>
          </a:p>
          <a:p>
            <a:pPr algn="l"/>
            <a:r>
              <a:rPr lang="tr-TR" sz="2000" b="0" i="0" u="none" strike="noStrike" baseline="0" dirty="0">
                <a:latin typeface="Fd1366323-Identity-H"/>
              </a:rPr>
              <a:t>edilir ve kuşlara özel olarak yetiştirilmiş kişiler</a:t>
            </a:r>
          </a:p>
          <a:p>
            <a:pPr algn="l"/>
            <a:r>
              <a:rPr lang="tr-TR" sz="2000" b="0" i="0" u="none" strike="noStrike" baseline="0" dirty="0">
                <a:latin typeface="Fd1366323-Identity-H"/>
              </a:rPr>
              <a:t>bakardı.</a:t>
            </a:r>
            <a:endParaRPr lang="tr-TR" sz="20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9A8E7FF-18C0-AE89-AF5B-2A8BE82A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780" y="53147"/>
            <a:ext cx="6389225" cy="424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39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C166CC-D3DD-38E9-9BC4-BBCAA140A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41A8727-B838-6E94-4FA6-B4F42699F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sfahan Maydan aerial" descr="Isfahan Maydan aerial">
            <a:extLst>
              <a:ext uri="{FF2B5EF4-FFF2-40B4-BE49-F238E27FC236}">
                <a16:creationId xmlns:a16="http://schemas.microsoft.com/office/drawing/2014/main" id="{C21F5BB5-4D9F-A4BD-A1E2-F97193114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577" y="2698297"/>
            <a:ext cx="6640170" cy="40746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6809C50-2DE8-32C7-463A-82D7E6442B35}"/>
              </a:ext>
            </a:extLst>
          </p:cNvPr>
          <p:cNvSpPr txBox="1"/>
          <p:nvPr/>
        </p:nvSpPr>
        <p:spPr>
          <a:xfrm>
            <a:off x="96253" y="143838"/>
            <a:ext cx="90503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 err="1">
                <a:latin typeface="Fd300487-Identity-H"/>
              </a:rPr>
              <a:t>lsfahan'daki</a:t>
            </a:r>
            <a:r>
              <a:rPr lang="tr-TR" sz="2400" b="0" i="0" u="none" strike="noStrike" baseline="0" dirty="0">
                <a:latin typeface="Fd300487-Identity-H"/>
              </a:rPr>
              <a:t> Meydan-ı Şah'ın</a:t>
            </a:r>
          </a:p>
          <a:p>
            <a:pPr algn="l"/>
            <a:r>
              <a:rPr lang="tr-TR" sz="2400" b="0" i="0" u="none" strike="noStrike" baseline="0" dirty="0">
                <a:latin typeface="Fd300487-Identity-H"/>
              </a:rPr>
              <a:t>havadan görünüşü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Şah Abbas'ın başkent </a:t>
            </a:r>
            <a:r>
              <a:rPr lang="tr-TR" sz="2400" b="0" i="0" u="none" strike="noStrike" baseline="0" dirty="0" err="1">
                <a:latin typeface="Fd356996-Identity-H"/>
              </a:rPr>
              <a:t>lsfahan'ı</a:t>
            </a:r>
            <a:r>
              <a:rPr lang="tr-TR" sz="2400" b="0" i="0" u="none" strike="noStrike" baseline="0" dirty="0">
                <a:latin typeface="Fd356996-Identity-H"/>
              </a:rPr>
              <a:t> yeniden düzenlerken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eklediği ana süs Meydan-ı Şah'tı.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Halka açık bu büyük alanın kuzey kenarında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(üstte) yeni kenti eski kente bağlayan çarşının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girişindeki </a:t>
            </a:r>
            <a:r>
              <a:rPr lang="tr-TR" sz="2400" b="0" i="0" u="none" strike="noStrike" baseline="0" dirty="0" err="1">
                <a:latin typeface="Fd356996-Identity-H"/>
              </a:rPr>
              <a:t>taçkapı</a:t>
            </a:r>
            <a:r>
              <a:rPr lang="tr-TR" sz="2400" b="0" i="0" u="none" strike="noStrike" baseline="0" dirty="0">
                <a:latin typeface="Fd356996-Identity-H"/>
              </a:rPr>
              <a:t> yer alır. Saray alanının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girişindeki Ali Kapı (solda) batıya düşer. Doğudaki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küçük Şeyh Lütfullah Camisi (sağda)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saraya bakar. En büyük yapı ise güneyde kalır:</a:t>
            </a:r>
          </a:p>
          <a:p>
            <a:pPr algn="l"/>
            <a:r>
              <a:rPr lang="fi-FI" sz="2400" b="0" i="0" u="none" strike="noStrike" baseline="0" dirty="0">
                <a:latin typeface="Fd356996-Identity-H"/>
              </a:rPr>
              <a:t>Şah (İmam) Camisi olarak bilinen harika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cuma camisi.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784533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821CA0-4F3E-46DD-EE7E-57C946A98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F592A597-33E2-1B24-288E-5B850CCA3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9703" y="-38463"/>
            <a:ext cx="5441879" cy="6932151"/>
          </a:xfr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CA8D7ED-8B3D-10C4-E0F8-9715317C82E9}"/>
              </a:ext>
            </a:extLst>
          </p:cNvPr>
          <p:cNvSpPr txBox="1"/>
          <p:nvPr/>
        </p:nvSpPr>
        <p:spPr>
          <a:xfrm>
            <a:off x="1" y="-38463"/>
            <a:ext cx="48596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 err="1">
                <a:latin typeface="Fd300487-Identity-H"/>
              </a:rPr>
              <a:t>lsfahan'daki</a:t>
            </a:r>
            <a:r>
              <a:rPr lang="tr-TR" sz="2400" b="0" i="0" u="none" strike="noStrike" baseline="0" dirty="0">
                <a:latin typeface="Fd300487-Identity-H"/>
              </a:rPr>
              <a:t> </a:t>
            </a:r>
            <a:r>
              <a:rPr lang="tr-TR" sz="2400" b="0" i="0" u="none" strike="noStrike" baseline="0" dirty="0" err="1">
                <a:latin typeface="Fd300487-Identity-H"/>
              </a:rPr>
              <a:t>Safevi</a:t>
            </a:r>
            <a:r>
              <a:rPr lang="tr-TR" sz="2400" b="0" i="0" u="none" strike="noStrike" baseline="0" dirty="0">
                <a:latin typeface="Fd300487-Identity-H"/>
              </a:rPr>
              <a:t> yapılarının haritası, </a:t>
            </a:r>
            <a:r>
              <a:rPr lang="tr-TR" sz="2400" b="0" i="0" u="none" strike="noStrike" baseline="0" dirty="0">
                <a:latin typeface="Fd356996-Identity-H"/>
              </a:rPr>
              <a:t>1590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Şah Abbas başkenti </a:t>
            </a:r>
            <a:r>
              <a:rPr lang="tr-TR" sz="2400" b="0" i="0" u="none" strike="noStrike" baseline="0" dirty="0" err="1">
                <a:latin typeface="Fd356996-Identity-H"/>
              </a:rPr>
              <a:t>Kazvin'den</a:t>
            </a:r>
            <a:r>
              <a:rPr lang="tr-TR" sz="2400" b="0" i="0" u="none" strike="noStrike" baseline="0" dirty="0">
                <a:latin typeface="Fd356996-Identity-H"/>
              </a:rPr>
              <a:t> </a:t>
            </a:r>
            <a:r>
              <a:rPr lang="tr-TR" sz="2400" b="0" i="0" u="none" strike="noStrike" baseline="0" dirty="0" err="1">
                <a:latin typeface="Fd356996-Identity-H"/>
              </a:rPr>
              <a:t>lsfahan'a</a:t>
            </a:r>
            <a:r>
              <a:rPr lang="tr-TR" sz="2400" b="0" i="0" u="none" strike="noStrike" baseline="0" dirty="0">
                <a:latin typeface="Fd356996-Identity-H"/>
              </a:rPr>
              <a:t> taşıyınca, eski kentin güneyinde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yeni bir kent alanı düzenledi. Eski kent uzun bir çarşıyla yeni kurulan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Meydan-ı Şah'a bağlandı. Meydan-ı Şah'ın batısına düşen saray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alanında (solda), kuzey-güney doğrultusuyla ırmağa ulaşan Çar Bağ</a:t>
            </a:r>
          </a:p>
          <a:p>
            <a:pPr algn="l"/>
            <a:r>
              <a:rPr lang="tr-TR" sz="2400" b="0" i="0" u="none" strike="noStrike" baseline="0" dirty="0">
                <a:latin typeface="Fd356996-Identity-H"/>
              </a:rPr>
              <a:t>adlı anayola kadar yapılar inşa edildi.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547473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4FBFEC-B5F7-3976-79D9-CB63DD4B0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828DCD9-2F9B-4FF6-C9A7-67908E8A4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sfahan Maydan from bazaar.jpeg" descr="Isfahan Maydan from bazaar.jpeg">
            <a:extLst>
              <a:ext uri="{FF2B5EF4-FFF2-40B4-BE49-F238E27FC236}">
                <a16:creationId xmlns:a16="http://schemas.microsoft.com/office/drawing/2014/main" id="{6834AFFE-297A-0964-D953-2A564487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93" b="11793"/>
          <a:stretch>
            <a:fillRect/>
          </a:stretch>
        </p:blipFill>
        <p:spPr>
          <a:xfrm>
            <a:off x="368300" y="444500"/>
            <a:ext cx="12268200" cy="6324600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6651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5D5C10-5B37-1C5E-5081-CE3D7DEAE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E699ADF6-C919-105D-EED2-769C5FD75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2174" y="869324"/>
            <a:ext cx="6199826" cy="5623551"/>
          </a:xfr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6ADADD2-3E95-B9C4-5AF0-D1FED948C9CD}"/>
              </a:ext>
            </a:extLst>
          </p:cNvPr>
          <p:cNvSpPr txBox="1"/>
          <p:nvPr/>
        </p:nvSpPr>
        <p:spPr>
          <a:xfrm>
            <a:off x="462336" y="1592494"/>
            <a:ext cx="8437651" cy="354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 err="1">
                <a:latin typeface="Fd300487-Identity-H"/>
              </a:rPr>
              <a:t>lsfahan'daki</a:t>
            </a:r>
            <a:endParaRPr lang="tr-TR" sz="1800" b="0" i="0" u="none" strike="noStrike" baseline="0" dirty="0">
              <a:latin typeface="Fd300487-Identity-H"/>
            </a:endParaRPr>
          </a:p>
          <a:p>
            <a:pPr algn="l"/>
            <a:r>
              <a:rPr lang="tr-TR" sz="1800" b="0" i="0" u="none" strike="noStrike" baseline="0" dirty="0">
                <a:latin typeface="Fd300487-Identity-H"/>
              </a:rPr>
              <a:t>Meydan-ı Şah'ın revakları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l600'den kalma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Ticaret </a:t>
            </a:r>
            <a:r>
              <a:rPr lang="tr-TR" sz="1800" b="0" i="0" u="none" strike="noStrike" baseline="0" dirty="0" err="1">
                <a:latin typeface="Fd356996-Identity-H"/>
              </a:rPr>
              <a:t>Safevi</a:t>
            </a:r>
            <a:r>
              <a:rPr lang="tr-TR" sz="1800" b="0" i="0" u="none" strike="noStrike" baseline="0" dirty="0">
                <a:latin typeface="Fd356996-Identity-H"/>
              </a:rPr>
              <a:t> yaşamının ekonomik temeliydi.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Bunun önemi yeni başkent </a:t>
            </a:r>
            <a:r>
              <a:rPr lang="tr-TR" sz="1800" b="0" i="0" u="none" strike="noStrike" baseline="0" dirty="0" err="1">
                <a:latin typeface="Fd356996-Identity-H"/>
              </a:rPr>
              <a:t>lsfahan'a</a:t>
            </a:r>
            <a:r>
              <a:rPr lang="tr-TR" sz="1800" b="0" i="0" u="none" strike="noStrike" baseline="0" dirty="0">
                <a:latin typeface="Fd356996-Identity-H"/>
              </a:rPr>
              <a:t> büyük bir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meydanın kurulmasından açıkça anlaşılır. Meydan-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ı Şah başlangıçta devlet törenleri ve spor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oyunları için tasarlanmıştı; ama kuruluşunu izleyen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on yıl içinde çevresine iki katlı dükkanlar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eklendi. Gönülsüz tüccarları eski kent merkezinden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buraya taşınmaya özendirmek için kira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bedelleri düşük tutuldu.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91539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41</TotalTime>
  <Words>628</Words>
  <Application>Microsoft Office PowerPoint</Application>
  <PresentationFormat>Geniş ekran</PresentationFormat>
  <Paragraphs>101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Fd1366323-Identity-H</vt:lpstr>
      <vt:lpstr>Fd1366326-Identity-H</vt:lpstr>
      <vt:lpstr>Fd300487-Identity-H</vt:lpstr>
      <vt:lpstr>Fd356996-Identity-H</vt:lpstr>
      <vt:lpstr>Fd38693-Identity-H</vt:lpstr>
      <vt:lpstr>Times New Roman</vt:lpstr>
      <vt:lpstr>Verdana</vt:lpstr>
      <vt:lpstr>Office Teması</vt:lpstr>
      <vt:lpstr>İRAN’DA SAFEVİLER VE KAÇARLAR DÖNEMİ  SANATI VE KÜLTÜRÜ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Isfahan Şah Mescid</vt:lpstr>
      <vt:lpstr>PowerPoint Sunusu</vt:lpstr>
      <vt:lpstr>PowerPoint Sunusu</vt:lpstr>
      <vt:lpstr>PowerPoint Sunusu</vt:lpstr>
      <vt:lpstr>PowerPoint Sunusu</vt:lpstr>
      <vt:lpstr>PowerPoint Sunusu</vt:lpstr>
      <vt:lpstr>Şeyh Lütfullah Mescidi, 1603-1619</vt:lpstr>
      <vt:lpstr>PowerPoint Sunusu</vt:lpstr>
      <vt:lpstr>PowerPoint Sunusu</vt:lpstr>
      <vt:lpstr>PowerPoint Sunusu</vt:lpstr>
      <vt:lpstr>Temel Kaynaklar (sunuya ait)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İRAN’DA SAFEVİLER VE KAÇARLAR DÖNEMİ  SANATI VE KÜLTÜRÜ </dc:title>
  <dc:creator>ayse ersay</dc:creator>
  <cp:lastModifiedBy>ayse ersay</cp:lastModifiedBy>
  <cp:revision>23</cp:revision>
  <dcterms:created xsi:type="dcterms:W3CDTF">2023-01-22T08:40:18Z</dcterms:created>
  <dcterms:modified xsi:type="dcterms:W3CDTF">2023-01-22T11:31:10Z</dcterms:modified>
</cp:coreProperties>
</file>