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331" r:id="rId12"/>
    <p:sldId id="332" r:id="rId13"/>
    <p:sldId id="270" r:id="rId14"/>
    <p:sldId id="333" r:id="rId15"/>
    <p:sldId id="271" r:id="rId16"/>
    <p:sldId id="279" r:id="rId17"/>
    <p:sldId id="264" r:id="rId18"/>
    <p:sldId id="272" r:id="rId19"/>
    <p:sldId id="280" r:id="rId20"/>
    <p:sldId id="273" r:id="rId21"/>
    <p:sldId id="274" r:id="rId22"/>
    <p:sldId id="281" r:id="rId23"/>
    <p:sldId id="275" r:id="rId24"/>
    <p:sldId id="282" r:id="rId25"/>
    <p:sldId id="276" r:id="rId26"/>
    <p:sldId id="284" r:id="rId27"/>
    <p:sldId id="283" r:id="rId28"/>
    <p:sldId id="334" r:id="rId29"/>
    <p:sldId id="278" r:id="rId30"/>
    <p:sldId id="277" r:id="rId31"/>
    <p:sldId id="285" r:id="rId32"/>
    <p:sldId id="286" r:id="rId33"/>
    <p:sldId id="288" r:id="rId34"/>
    <p:sldId id="287" r:id="rId35"/>
    <p:sldId id="290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2" r:id="rId47"/>
    <p:sldId id="303" r:id="rId48"/>
    <p:sldId id="304" r:id="rId49"/>
    <p:sldId id="305" r:id="rId50"/>
    <p:sldId id="306" r:id="rId51"/>
    <p:sldId id="299" r:id="rId52"/>
    <p:sldId id="313" r:id="rId53"/>
    <p:sldId id="300" r:id="rId54"/>
    <p:sldId id="307" r:id="rId55"/>
    <p:sldId id="308" r:id="rId56"/>
    <p:sldId id="309" r:id="rId57"/>
    <p:sldId id="310" r:id="rId58"/>
    <p:sldId id="311" r:id="rId59"/>
    <p:sldId id="314" r:id="rId60"/>
    <p:sldId id="312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47A0-5ED0-4861-B280-49A63BA44214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51A2-E06D-4A4A-BD80-8A8D5F8EF1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051A2-E06D-4A4A-BD80-8A8D5F8EF145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A4DA-5D41-48E8-B7C9-7C923AD05B42}" type="datetimeFigureOut">
              <a:rPr lang="tr-TR" smtClean="0"/>
              <a:pPr/>
              <a:t>02.04.2020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388B-E2E0-4DD4-9070-E48BBA17169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uiyem.ku.edu.tr/wp-content/uploads/2016/12/American-College-of-Emergency-Physicians-ACEP-First-Aid-Manual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iyem.ku.edu.tr/wp-content/uploads/2016/12/American-College-of-Emergency-Physicians-ACEP-First-Aid-Manua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uiyem.ku.edu.tr/wp-content/uploads/2016/12/American-College-of-Emergency-Physicians-ACEP-First-Aid-Manual.pdf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iyem.ku.edu.tr/wp-content/uploads/2016/12/American-College-of-Emergency-Physicians-ACEP-First-Aid-Manua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uiyem.ku.edu.tr/wp-content/uploads/2016/12/American-College-of-Emergency-Physicians-ACEP-First-Aid-Manual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2592288"/>
          </a:xfrm>
        </p:spPr>
        <p:txBody>
          <a:bodyPr>
            <a:noAutofit/>
          </a:bodyPr>
          <a:lstStyle/>
          <a:p>
            <a:r>
              <a:rPr lang="tr-TR" sz="6600" dirty="0" smtClean="0"/>
              <a:t>WOUNDS AND HEALING</a:t>
            </a:r>
            <a:endParaRPr lang="tr-TR" sz="6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6588224" y="6309320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Ebru Arioglu </a:t>
            </a:r>
            <a:r>
              <a:rPr lang="tr-TR" dirty="0" err="1" smtClean="0"/>
              <a:t>Inan</a:t>
            </a:r>
            <a:r>
              <a:rPr lang="tr-TR" dirty="0" smtClean="0"/>
              <a:t>, </a:t>
            </a:r>
            <a:r>
              <a:rPr lang="tr-TR" dirty="0" err="1" smtClean="0"/>
              <a:t>PhD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Types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bleeding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arteries</a:t>
            </a:r>
            <a:endParaRPr lang="tr-TR" dirty="0" smtClean="0"/>
          </a:p>
          <a:p>
            <a:r>
              <a:rPr lang="tr-TR" dirty="0" err="1" smtClean="0"/>
              <a:t>Profuse</a:t>
            </a:r>
            <a:r>
              <a:rPr lang="tr-TR" dirty="0" smtClean="0"/>
              <a:t>,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lost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heart</a:t>
            </a:r>
            <a:r>
              <a:rPr lang="tr-TR" dirty="0" smtClean="0"/>
              <a:t> </a:t>
            </a:r>
            <a:r>
              <a:rPr lang="tr-TR" dirty="0" err="1" smtClean="0"/>
              <a:t>beat</a:t>
            </a:r>
            <a:endParaRPr lang="tr-TR" dirty="0" smtClean="0"/>
          </a:p>
          <a:p>
            <a:r>
              <a:rPr lang="tr-TR" dirty="0" err="1" smtClean="0"/>
              <a:t>If</a:t>
            </a:r>
            <a:r>
              <a:rPr lang="tr-TR" dirty="0" smtClean="0"/>
              <a:t> a </a:t>
            </a:r>
            <a:r>
              <a:rPr lang="tr-TR" dirty="0" err="1" smtClean="0"/>
              <a:t>main</a:t>
            </a:r>
            <a:r>
              <a:rPr lang="tr-TR" dirty="0" smtClean="0"/>
              <a:t> </a:t>
            </a:r>
            <a:r>
              <a:rPr lang="tr-TR" dirty="0" err="1" smtClean="0"/>
              <a:t>artery</a:t>
            </a:r>
            <a:r>
              <a:rPr lang="tr-TR" dirty="0" smtClean="0"/>
              <a:t> is </a:t>
            </a:r>
            <a:r>
              <a:rPr lang="tr-TR" dirty="0" err="1" smtClean="0"/>
              <a:t>injured</a:t>
            </a:r>
            <a:r>
              <a:rPr lang="tr-TR" dirty="0" smtClean="0"/>
              <a:t>, </a:t>
            </a:r>
            <a:r>
              <a:rPr lang="tr-TR" dirty="0" err="1" smtClean="0"/>
              <a:t>circulating</a:t>
            </a:r>
            <a:r>
              <a:rPr lang="tr-TR" dirty="0" smtClean="0"/>
              <a:t> </a:t>
            </a:r>
            <a:r>
              <a:rPr lang="tr-TR" u="sng" dirty="0" err="1" smtClean="0"/>
              <a:t>blood</a:t>
            </a:r>
            <a:r>
              <a:rPr lang="tr-TR" u="sng" dirty="0" smtClean="0"/>
              <a:t> </a:t>
            </a:r>
            <a:r>
              <a:rPr lang="tr-TR" u="sng" dirty="0" err="1" smtClean="0"/>
              <a:t>volume</a:t>
            </a:r>
            <a:r>
              <a:rPr lang="tr-TR" u="sng" dirty="0" smtClean="0"/>
              <a:t> </a:t>
            </a:r>
            <a:r>
              <a:rPr lang="tr-TR" u="sng" dirty="0" err="1" smtClean="0"/>
              <a:t>will</a:t>
            </a:r>
            <a:r>
              <a:rPr lang="tr-TR" u="sng" dirty="0" smtClean="0"/>
              <a:t> </a:t>
            </a:r>
            <a:r>
              <a:rPr lang="tr-TR" u="sng" dirty="0" err="1" smtClean="0"/>
              <a:t>fall</a:t>
            </a:r>
            <a:r>
              <a:rPr lang="tr-TR" u="sng" dirty="0" smtClean="0"/>
              <a:t> </a:t>
            </a:r>
            <a:r>
              <a:rPr lang="tr-TR" u="sng" dirty="0" err="1" smtClean="0"/>
              <a:t>rapidly</a:t>
            </a:r>
            <a:endParaRPr lang="tr-TR" u="sng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veins</a:t>
            </a:r>
            <a:endParaRPr lang="tr-TR" dirty="0" smtClean="0"/>
          </a:p>
          <a:p>
            <a:r>
              <a:rPr lang="tr-TR" dirty="0" err="1" smtClean="0"/>
              <a:t>Blood</a:t>
            </a:r>
            <a:r>
              <a:rPr lang="tr-TR" dirty="0" smtClean="0"/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darker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en-US" dirty="0" smtClean="0"/>
              <a:t>pressure than arterial blood, but vein walls can</a:t>
            </a:r>
            <a:r>
              <a:rPr lang="tr-TR" dirty="0" smtClean="0"/>
              <a:t> </a:t>
            </a:r>
            <a:r>
              <a:rPr lang="en-US" dirty="0" smtClean="0"/>
              <a:t>widen greatly and the blood can “pool” inside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(</a:t>
            </a:r>
            <a:r>
              <a:rPr lang="tr-TR" dirty="0" err="1" smtClean="0"/>
              <a:t>varicose</a:t>
            </a:r>
            <a:r>
              <a:rPr lang="tr-TR" dirty="0" smtClean="0"/>
              <a:t> </a:t>
            </a:r>
            <a:r>
              <a:rPr lang="tr-TR" dirty="0" err="1" smtClean="0"/>
              <a:t>vein</a:t>
            </a:r>
            <a:r>
              <a:rPr lang="tr-TR" dirty="0" smtClean="0"/>
              <a:t>).</a:t>
            </a:r>
          </a:p>
          <a:p>
            <a:r>
              <a:rPr lang="en-US" dirty="0" smtClean="0"/>
              <a:t>If a large or varicose vein</a:t>
            </a:r>
            <a:r>
              <a:rPr lang="tr-TR" dirty="0" smtClean="0"/>
              <a:t> </a:t>
            </a:r>
            <a:r>
              <a:rPr lang="en-US" dirty="0" smtClean="0"/>
              <a:t>is damaged, blood will gush from it profusely.</a:t>
            </a:r>
            <a:endParaRPr lang="tr-T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capillaries</a:t>
            </a:r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occurs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endParaRPr lang="tr-TR" dirty="0" smtClean="0"/>
          </a:p>
          <a:p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loss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brisk</a:t>
            </a:r>
            <a:r>
              <a:rPr lang="tr-TR" dirty="0" smtClean="0"/>
              <a:t> at </a:t>
            </a:r>
            <a:r>
              <a:rPr lang="tr-TR" dirty="0" err="1" smtClean="0"/>
              <a:t>first</a:t>
            </a:r>
            <a:r>
              <a:rPr lang="tr-TR" dirty="0" smtClean="0"/>
              <a:t>, but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slight</a:t>
            </a:r>
            <a:endParaRPr lang="tr-TR" dirty="0" smtClean="0"/>
          </a:p>
          <a:p>
            <a:r>
              <a:rPr lang="tr-TR" dirty="0" smtClean="0"/>
              <a:t>A </a:t>
            </a:r>
            <a:r>
              <a:rPr lang="tr-TR" dirty="0" err="1" smtClean="0"/>
              <a:t>blow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rupture</a:t>
            </a:r>
            <a:r>
              <a:rPr lang="tr-TR" dirty="0" smtClean="0"/>
              <a:t> </a:t>
            </a:r>
            <a:r>
              <a:rPr lang="en-US" dirty="0" smtClean="0"/>
              <a:t>capillaries under the skin, causing bleeding 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tissues</a:t>
            </a:r>
            <a:r>
              <a:rPr lang="tr-TR" dirty="0" smtClean="0"/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bruising</a:t>
            </a:r>
            <a:r>
              <a:rPr lang="tr-TR" dirty="0" smtClean="0"/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Healing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wounds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16624"/>
          </a:xfrm>
        </p:spPr>
        <p:txBody>
          <a:bodyPr>
            <a:normAutofit/>
          </a:bodyPr>
          <a:lstStyle/>
          <a:p>
            <a:r>
              <a:rPr lang="en-US" b="1" dirty="0" smtClean="0"/>
              <a:t>When a blood vessel is severed or damaged,</a:t>
            </a:r>
            <a:r>
              <a:rPr lang="tr-TR" b="1" dirty="0" smtClean="0"/>
              <a:t> </a:t>
            </a:r>
            <a:r>
              <a:rPr lang="en-US" dirty="0" smtClean="0"/>
              <a:t>it constricts (narrows) in order to </a:t>
            </a:r>
            <a:r>
              <a:rPr lang="en-US" dirty="0" err="1" smtClean="0"/>
              <a:t>preven</a:t>
            </a:r>
            <a:r>
              <a:rPr lang="tr-TR" dirty="0" smtClean="0"/>
              <a:t>t </a:t>
            </a:r>
            <a:r>
              <a:rPr lang="en-US" dirty="0" smtClean="0"/>
              <a:t>excessive amounts of blood from escaping.</a:t>
            </a:r>
            <a:endParaRPr lang="tr-TR" dirty="0" smtClean="0"/>
          </a:p>
          <a:p>
            <a:r>
              <a:rPr lang="en-US" dirty="0" smtClean="0"/>
              <a:t>Injured tissue cells at the site of the wound,</a:t>
            </a:r>
            <a:r>
              <a:rPr lang="tr-TR" dirty="0" smtClean="0"/>
              <a:t> </a:t>
            </a:r>
            <a:r>
              <a:rPr lang="en-US" dirty="0" smtClean="0"/>
              <a:t>together with specialized blood cells called</a:t>
            </a:r>
            <a:r>
              <a:rPr lang="tr-TR" dirty="0" smtClean="0"/>
              <a:t> </a:t>
            </a:r>
            <a:r>
              <a:rPr lang="en-US" dirty="0" smtClean="0"/>
              <a:t>platelets, then trigger a series of chemical</a:t>
            </a:r>
            <a:r>
              <a:rPr lang="tr-TR" dirty="0" smtClean="0"/>
              <a:t> </a:t>
            </a:r>
            <a:r>
              <a:rPr lang="en-US" dirty="0" smtClean="0"/>
              <a:t>reactions that result in the formation of a</a:t>
            </a:r>
            <a:r>
              <a:rPr lang="tr-TR" dirty="0" smtClean="0"/>
              <a:t> </a:t>
            </a:r>
            <a:r>
              <a:rPr lang="en-US" dirty="0" smtClean="0"/>
              <a:t>substance that forms a mesh.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This</a:t>
            </a:r>
            <a:r>
              <a:rPr lang="tr-TR" dirty="0" smtClean="0"/>
              <a:t> mesh </a:t>
            </a:r>
            <a:r>
              <a:rPr lang="tr-TR" dirty="0" err="1" smtClean="0"/>
              <a:t>traps</a:t>
            </a:r>
            <a:r>
              <a:rPr lang="tr-TR" dirty="0" smtClean="0"/>
              <a:t> </a:t>
            </a:r>
            <a:r>
              <a:rPr lang="en-US" dirty="0" smtClean="0"/>
              <a:t>blood cells to make a blood clot.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clot</a:t>
            </a:r>
            <a:r>
              <a:rPr lang="tr-TR" dirty="0" smtClean="0"/>
              <a:t> </a:t>
            </a:r>
            <a:r>
              <a:rPr lang="en-US" dirty="0" smtClean="0"/>
              <a:t>releases a fluid known as serum, which</a:t>
            </a:r>
            <a:r>
              <a:rPr lang="tr-TR" dirty="0" smtClean="0"/>
              <a:t> </a:t>
            </a:r>
            <a:r>
              <a:rPr lang="en-US" dirty="0" smtClean="0"/>
              <a:t>contains antibodies and specialized cells;</a:t>
            </a:r>
            <a:r>
              <a:rPr lang="tr-TR" dirty="0" smtClean="0"/>
              <a:t> </a:t>
            </a:r>
            <a:r>
              <a:rPr lang="en-US" dirty="0" smtClean="0"/>
              <a:t>this serum begins the process of repairing the</a:t>
            </a:r>
            <a:r>
              <a:rPr lang="tr-TR" dirty="0" smtClean="0"/>
              <a:t> </a:t>
            </a:r>
            <a:r>
              <a:rPr lang="tr-TR" dirty="0" err="1" smtClean="0"/>
              <a:t>damaged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first, the blood clot is a jellylike mass.</a:t>
            </a:r>
          </a:p>
          <a:p>
            <a:r>
              <a:rPr lang="en-US" dirty="0" smtClean="0"/>
              <a:t>Fibroblast cells form a plug within the clot.</a:t>
            </a:r>
          </a:p>
          <a:p>
            <a:r>
              <a:rPr lang="en-US" dirty="0" smtClean="0"/>
              <a:t>Later, this dries into a crust (scab) that seals and</a:t>
            </a:r>
            <a:r>
              <a:rPr lang="tr-TR" dirty="0" smtClean="0"/>
              <a:t> </a:t>
            </a:r>
            <a:r>
              <a:rPr lang="en-US" dirty="0" smtClean="0"/>
              <a:t>protects the site of the wound until the healing</a:t>
            </a:r>
          </a:p>
          <a:p>
            <a:r>
              <a:rPr lang="tr-TR" dirty="0" err="1" smtClean="0"/>
              <a:t>process</a:t>
            </a:r>
            <a:r>
              <a:rPr lang="tr-TR" dirty="0" smtClean="0"/>
              <a:t> is </a:t>
            </a:r>
            <a:r>
              <a:rPr lang="tr-TR" dirty="0" err="1" smtClean="0"/>
              <a:t>complete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564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267744" y="59492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3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Types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wound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88646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1006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267744" y="59492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4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267744" y="59492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7056784" cy="550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267744" y="59492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61" y="1196752"/>
            <a:ext cx="89471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aid</a:t>
            </a:r>
            <a:r>
              <a:rPr lang="tr-TR" dirty="0" smtClean="0"/>
              <a:t> </a:t>
            </a:r>
            <a:r>
              <a:rPr lang="tr-TR" dirty="0" err="1" smtClean="0"/>
              <a:t>manual</a:t>
            </a:r>
            <a:r>
              <a:rPr lang="tr-TR" dirty="0" smtClean="0"/>
              <a:t>, 5th </a:t>
            </a:r>
            <a:r>
              <a:rPr lang="tr-TR" dirty="0" err="1" smtClean="0"/>
              <a:t>edition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step </a:t>
            </a:r>
            <a:r>
              <a:rPr lang="tr-TR" dirty="0" err="1" smtClean="0"/>
              <a:t>by</a:t>
            </a:r>
            <a:r>
              <a:rPr lang="tr-TR" dirty="0" smtClean="0"/>
              <a:t> step </a:t>
            </a:r>
            <a:r>
              <a:rPr lang="tr-TR" dirty="0" err="1" smtClean="0"/>
              <a:t>guide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everyone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presented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ppt</a:t>
            </a:r>
            <a:r>
              <a:rPr lang="tr-TR" dirty="0" smtClean="0"/>
              <a:t> is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“</a:t>
            </a:r>
            <a:r>
              <a:rPr lang="tr-TR" i="1" dirty="0" err="1" smtClean="0"/>
              <a:t>First</a:t>
            </a:r>
            <a:r>
              <a:rPr lang="tr-TR" i="1" dirty="0" smtClean="0"/>
              <a:t> </a:t>
            </a:r>
            <a:r>
              <a:rPr lang="tr-TR" i="1" dirty="0" err="1" smtClean="0"/>
              <a:t>aid</a:t>
            </a:r>
            <a:r>
              <a:rPr lang="tr-TR" i="1" dirty="0" smtClean="0"/>
              <a:t> </a:t>
            </a:r>
            <a:r>
              <a:rPr lang="tr-TR" i="1" dirty="0" err="1" smtClean="0"/>
              <a:t>manual</a:t>
            </a:r>
            <a:r>
              <a:rPr lang="tr-TR" i="1" dirty="0" smtClean="0"/>
              <a:t>, 5th </a:t>
            </a:r>
            <a:r>
              <a:rPr lang="tr-TR" i="1" dirty="0" err="1" smtClean="0"/>
              <a:t>edition</a:t>
            </a:r>
            <a:r>
              <a:rPr lang="tr-TR" i="1" dirty="0" smtClean="0"/>
              <a:t>, </a:t>
            </a:r>
            <a:r>
              <a:rPr lang="tr-TR" i="1" dirty="0" err="1" smtClean="0"/>
              <a:t>the</a:t>
            </a:r>
            <a:r>
              <a:rPr lang="tr-TR" i="1" dirty="0" smtClean="0"/>
              <a:t> step </a:t>
            </a:r>
            <a:r>
              <a:rPr lang="tr-TR" i="1" dirty="0" err="1" smtClean="0"/>
              <a:t>by</a:t>
            </a:r>
            <a:r>
              <a:rPr lang="tr-TR" i="1" dirty="0" smtClean="0"/>
              <a:t> step </a:t>
            </a:r>
            <a:r>
              <a:rPr lang="tr-TR" i="1" dirty="0" err="1" smtClean="0"/>
              <a:t>guide</a:t>
            </a:r>
            <a:r>
              <a:rPr lang="tr-TR" i="1" dirty="0" smtClean="0"/>
              <a:t>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everyone</a:t>
            </a:r>
            <a:r>
              <a:rPr lang="tr-TR" dirty="0" smtClean="0"/>
              <a:t>” (</a:t>
            </a:r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SHOCK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2577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This is a life-threatening condition that occurs when the</a:t>
            </a:r>
            <a:r>
              <a:rPr lang="tr-TR" sz="2400" b="1" dirty="0" smtClean="0"/>
              <a:t> </a:t>
            </a:r>
            <a:r>
              <a:rPr lang="en-US" sz="2400" dirty="0" smtClean="0"/>
              <a:t>circulatory system fails and vital organs such as the heart and</a:t>
            </a:r>
            <a:r>
              <a:rPr lang="tr-TR" sz="2400" dirty="0" smtClean="0"/>
              <a:t> </a:t>
            </a:r>
            <a:r>
              <a:rPr lang="en-US" sz="2400" dirty="0" smtClean="0"/>
              <a:t>brain are deprived of oxygen. </a:t>
            </a:r>
            <a:endParaRPr lang="tr-TR" sz="2400" dirty="0" smtClean="0"/>
          </a:p>
          <a:p>
            <a:r>
              <a:rPr lang="en-US" sz="2400" dirty="0" smtClean="0"/>
              <a:t>It requires immediate emergency</a:t>
            </a:r>
            <a:r>
              <a:rPr lang="tr-TR" sz="2400" dirty="0" smtClean="0"/>
              <a:t> </a:t>
            </a:r>
            <a:r>
              <a:rPr lang="en-US" sz="2400" dirty="0" smtClean="0"/>
              <a:t>treatment. </a:t>
            </a:r>
            <a:endParaRPr lang="tr-TR" sz="2400" dirty="0" smtClean="0"/>
          </a:p>
          <a:p>
            <a:r>
              <a:rPr lang="en-US" sz="2400" dirty="0" smtClean="0"/>
              <a:t>Shock can be made worse by fear and pain. </a:t>
            </a:r>
            <a:endParaRPr lang="tr-TR" sz="2400" dirty="0" smtClean="0"/>
          </a:p>
          <a:p>
            <a:r>
              <a:rPr lang="en-US" sz="2400" dirty="0" smtClean="0"/>
              <a:t>The most common cause of shock is severe blood loss. If this</a:t>
            </a:r>
            <a:r>
              <a:rPr lang="tr-TR" sz="2400" dirty="0" smtClean="0"/>
              <a:t> </a:t>
            </a:r>
            <a:r>
              <a:rPr lang="en-US" sz="2400" dirty="0" smtClean="0"/>
              <a:t>exceeds </a:t>
            </a:r>
            <a:r>
              <a:rPr lang="tr-TR" sz="2400" dirty="0" smtClean="0">
                <a:solidFill>
                  <a:srgbClr val="FF0000"/>
                </a:solidFill>
              </a:rPr>
              <a:t>1.2L</a:t>
            </a:r>
            <a:r>
              <a:rPr lang="en-US" sz="2400" dirty="0" smtClean="0"/>
              <a:t> shock will develop. </a:t>
            </a:r>
            <a:endParaRPr lang="tr-TR" sz="2400" dirty="0" smtClean="0"/>
          </a:p>
          <a:p>
            <a:r>
              <a:rPr lang="en-US" sz="2400" dirty="0" smtClean="0"/>
              <a:t>This degree of</a:t>
            </a:r>
            <a:r>
              <a:rPr lang="tr-TR" sz="2400" dirty="0" smtClean="0"/>
              <a:t> </a:t>
            </a:r>
            <a:r>
              <a:rPr lang="en-US" sz="2400" dirty="0" smtClean="0"/>
              <a:t>blood loss may result from external bleeding. </a:t>
            </a:r>
            <a:endParaRPr lang="tr-TR" sz="2400" dirty="0" smtClean="0"/>
          </a:p>
          <a:p>
            <a:r>
              <a:rPr lang="en-US" sz="2400" dirty="0" smtClean="0"/>
              <a:t>It may also be</a:t>
            </a:r>
            <a:r>
              <a:rPr lang="tr-TR" sz="2400" dirty="0" smtClean="0"/>
              <a:t> </a:t>
            </a:r>
            <a:r>
              <a:rPr lang="en-US" sz="2400" dirty="0" smtClean="0"/>
              <a:t>caused by: hidden bleeding from internal organs, blood</a:t>
            </a:r>
            <a:r>
              <a:rPr lang="tr-TR" sz="2400" dirty="0" smtClean="0"/>
              <a:t> </a:t>
            </a:r>
            <a:r>
              <a:rPr lang="en-US" sz="2400" dirty="0" smtClean="0"/>
              <a:t>escaping into a body cavity, or bleeding from damaged</a:t>
            </a:r>
            <a:r>
              <a:rPr lang="tr-TR" sz="2400" dirty="0" smtClean="0"/>
              <a:t> </a:t>
            </a:r>
            <a:r>
              <a:rPr lang="tr-TR" sz="2400" dirty="0" err="1" smtClean="0"/>
              <a:t>bl</a:t>
            </a:r>
            <a:r>
              <a:rPr lang="en-US" sz="2400" dirty="0" err="1" smtClean="0"/>
              <a:t>ood</a:t>
            </a:r>
            <a:r>
              <a:rPr lang="en-US" sz="2400" dirty="0" smtClean="0"/>
              <a:t> vessels due to a closed fracture</a:t>
            </a:r>
            <a:r>
              <a:rPr lang="tr-TR" sz="2400" dirty="0" smtClean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Los</a:t>
            </a:r>
            <a:r>
              <a:rPr lang="en-US" dirty="0" smtClean="0"/>
              <a:t>s of</a:t>
            </a:r>
            <a:r>
              <a:rPr lang="tr-TR" dirty="0" smtClean="0"/>
              <a:t> </a:t>
            </a:r>
            <a:r>
              <a:rPr lang="en-US" dirty="0" smtClean="0"/>
              <a:t>other body fluids can also result in shock. </a:t>
            </a:r>
            <a:endParaRPr lang="tr-TR" dirty="0" smtClean="0"/>
          </a:p>
          <a:p>
            <a:r>
              <a:rPr lang="en-US" dirty="0" smtClean="0"/>
              <a:t>Conditions that can</a:t>
            </a:r>
            <a:r>
              <a:rPr lang="tr-TR" dirty="0" smtClean="0"/>
              <a:t> </a:t>
            </a:r>
            <a:r>
              <a:rPr lang="en-US" dirty="0" smtClean="0"/>
              <a:t>cause severe fluid loss include diarrhea, vomiting, bowel</a:t>
            </a:r>
            <a:r>
              <a:rPr lang="tr-TR" dirty="0" smtClean="0"/>
              <a:t> </a:t>
            </a:r>
            <a:r>
              <a:rPr lang="en-US" dirty="0" smtClean="0"/>
              <a:t>obstruction, serious burns, and blood infection.</a:t>
            </a:r>
          </a:p>
          <a:p>
            <a:r>
              <a:rPr lang="en-US" dirty="0" smtClean="0"/>
              <a:t>Shock may also occur when there is sufficient blood volume</a:t>
            </a:r>
            <a:r>
              <a:rPr lang="tr-TR" dirty="0" smtClean="0"/>
              <a:t> </a:t>
            </a:r>
            <a:r>
              <a:rPr lang="en-US" dirty="0" smtClean="0"/>
              <a:t>but the heart is unable to pump the blood around the body.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can be due to severe heart disease, heart attack, or acute heart</a:t>
            </a:r>
            <a:r>
              <a:rPr lang="tr-TR" dirty="0" smtClean="0"/>
              <a:t> </a:t>
            </a:r>
            <a:r>
              <a:rPr lang="en-US" dirty="0" smtClean="0"/>
              <a:t>failure (</a:t>
            </a:r>
            <a:r>
              <a:rPr lang="en-US" dirty="0" err="1" smtClean="0">
                <a:solidFill>
                  <a:srgbClr val="FF0000"/>
                </a:solidFill>
              </a:rPr>
              <a:t>cardiogenic</a:t>
            </a:r>
            <a:r>
              <a:rPr lang="en-US" dirty="0" smtClean="0">
                <a:solidFill>
                  <a:srgbClr val="FF0000"/>
                </a:solidFill>
              </a:rPr>
              <a:t> shock</a:t>
            </a:r>
            <a:r>
              <a:rPr lang="en-US" dirty="0" smtClean="0"/>
              <a:t>). </a:t>
            </a:r>
            <a:endParaRPr lang="tr-TR" dirty="0" smtClean="0"/>
          </a:p>
          <a:p>
            <a:r>
              <a:rPr lang="en-US" dirty="0" smtClean="0"/>
              <a:t>Other causes of shock include</a:t>
            </a:r>
            <a:r>
              <a:rPr lang="tr-TR" dirty="0" smtClean="0"/>
              <a:t> </a:t>
            </a:r>
            <a:r>
              <a:rPr lang="en-US" dirty="0" smtClean="0"/>
              <a:t>overwhelming infection (</a:t>
            </a:r>
            <a:r>
              <a:rPr lang="en-US" dirty="0" smtClean="0">
                <a:solidFill>
                  <a:srgbClr val="FF0000"/>
                </a:solidFill>
              </a:rPr>
              <a:t>septic shock</a:t>
            </a:r>
            <a:r>
              <a:rPr lang="en-US" dirty="0" smtClean="0"/>
              <a:t>), severe allergic reaction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anaphylactic shock</a:t>
            </a:r>
            <a:r>
              <a:rPr lang="en-US" dirty="0" smtClean="0"/>
              <a:t>), and spinal cord injury (</a:t>
            </a:r>
            <a:r>
              <a:rPr lang="en-US" dirty="0" err="1" smtClean="0">
                <a:solidFill>
                  <a:srgbClr val="FF0000"/>
                </a:solidFill>
              </a:rPr>
              <a:t>neurogenic</a:t>
            </a:r>
            <a:r>
              <a:rPr lang="en-US" dirty="0" smtClean="0">
                <a:solidFill>
                  <a:srgbClr val="FF0000"/>
                </a:solidFill>
              </a:rPr>
              <a:t> shock</a:t>
            </a:r>
            <a:r>
              <a:rPr lang="en-US" dirty="0" smtClean="0"/>
              <a:t>).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23928" y="566124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312368" cy="654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sz="3800" dirty="0" smtClean="0"/>
              <a:t>-</a:t>
            </a:r>
            <a:r>
              <a:rPr lang="tr-TR" sz="3800" dirty="0" err="1" smtClean="0"/>
              <a:t>Blood</a:t>
            </a:r>
            <a:r>
              <a:rPr lang="tr-TR" sz="3800" dirty="0" smtClean="0"/>
              <a:t> </a:t>
            </a:r>
            <a:r>
              <a:rPr lang="tr-TR" sz="3800" dirty="0" err="1" smtClean="0"/>
              <a:t>loss</a:t>
            </a:r>
            <a:r>
              <a:rPr lang="tr-TR" sz="3800" dirty="0" smtClean="0"/>
              <a:t>;</a:t>
            </a:r>
          </a:p>
          <a:p>
            <a:pPr>
              <a:buNone/>
            </a:pPr>
            <a:endParaRPr lang="tr-TR" sz="3800" dirty="0" smtClean="0"/>
          </a:p>
          <a:p>
            <a:r>
              <a:rPr lang="tr-TR" sz="3800" dirty="0" err="1" smtClean="0">
                <a:solidFill>
                  <a:srgbClr val="FF0000"/>
                </a:solidFill>
              </a:rPr>
              <a:t>Less</a:t>
            </a:r>
            <a:r>
              <a:rPr lang="tr-TR" sz="3800" dirty="0" smtClean="0">
                <a:solidFill>
                  <a:srgbClr val="FF0000"/>
                </a:solidFill>
              </a:rPr>
              <a:t> </a:t>
            </a:r>
            <a:r>
              <a:rPr lang="tr-TR" sz="3800" dirty="0" err="1" smtClean="0">
                <a:solidFill>
                  <a:srgbClr val="FF0000"/>
                </a:solidFill>
              </a:rPr>
              <a:t>than</a:t>
            </a:r>
            <a:r>
              <a:rPr lang="tr-TR" sz="3800" dirty="0" smtClean="0">
                <a:solidFill>
                  <a:srgbClr val="FF0000"/>
                </a:solidFill>
              </a:rPr>
              <a:t> 0,75L</a:t>
            </a:r>
            <a:r>
              <a:rPr lang="tr-TR" sz="3800" dirty="0" smtClean="0"/>
              <a:t>: </a:t>
            </a:r>
            <a:r>
              <a:rPr lang="tr-TR" sz="3800" dirty="0" err="1" smtClean="0"/>
              <a:t>little</a:t>
            </a:r>
            <a:r>
              <a:rPr lang="tr-TR" sz="3800" dirty="0" smtClean="0"/>
              <a:t> </a:t>
            </a:r>
            <a:r>
              <a:rPr lang="tr-TR" sz="3800" dirty="0" err="1" smtClean="0"/>
              <a:t>or</a:t>
            </a:r>
            <a:r>
              <a:rPr lang="tr-TR" sz="3800" dirty="0" smtClean="0"/>
              <a:t> no </a:t>
            </a:r>
            <a:r>
              <a:rPr lang="tr-TR" sz="3800" dirty="0" err="1" smtClean="0"/>
              <a:t>effect</a:t>
            </a:r>
            <a:endParaRPr lang="tr-TR" sz="3800" dirty="0" smtClean="0"/>
          </a:p>
          <a:p>
            <a:endParaRPr lang="tr-TR" sz="3800" dirty="0" smtClean="0"/>
          </a:p>
          <a:p>
            <a:r>
              <a:rPr lang="tr-TR" sz="3800" dirty="0" smtClean="0">
                <a:solidFill>
                  <a:srgbClr val="FF0000"/>
                </a:solidFill>
              </a:rPr>
              <a:t>0.75-1.5L</a:t>
            </a:r>
            <a:r>
              <a:rPr lang="tr-TR" sz="3800" dirty="0" smtClean="0"/>
              <a:t>:</a:t>
            </a:r>
            <a:r>
              <a:rPr lang="tr-TR" sz="3800" dirty="0" err="1" smtClean="0"/>
              <a:t>heart</a:t>
            </a:r>
            <a:r>
              <a:rPr lang="tr-TR" sz="3800" dirty="0" smtClean="0"/>
              <a:t> and </a:t>
            </a:r>
            <a:r>
              <a:rPr lang="tr-TR" sz="3800" dirty="0" err="1" smtClean="0"/>
              <a:t>respiratory</a:t>
            </a:r>
            <a:r>
              <a:rPr lang="tr-TR" sz="3800" dirty="0" smtClean="0"/>
              <a:t> </a:t>
            </a:r>
            <a:r>
              <a:rPr lang="tr-TR" sz="3800" dirty="0" err="1" smtClean="0"/>
              <a:t>system</a:t>
            </a:r>
            <a:r>
              <a:rPr lang="tr-TR" sz="3800" dirty="0" smtClean="0"/>
              <a:t> </a:t>
            </a:r>
            <a:r>
              <a:rPr lang="tr-TR" sz="3800" dirty="0" err="1" smtClean="0"/>
              <a:t>quicken</a:t>
            </a:r>
            <a:r>
              <a:rPr lang="tr-TR" sz="3800" dirty="0" smtClean="0"/>
              <a:t>. </a:t>
            </a:r>
            <a:r>
              <a:rPr lang="en-US" sz="3800" dirty="0" smtClean="0"/>
              <a:t>Small blood vessels in </a:t>
            </a:r>
            <a:r>
              <a:rPr lang="en-US" sz="3800" dirty="0" err="1" smtClean="0"/>
              <a:t>nonvital</a:t>
            </a:r>
            <a:r>
              <a:rPr lang="en-US" sz="3800" dirty="0" smtClean="0"/>
              <a:t> areas, such</a:t>
            </a:r>
            <a:r>
              <a:rPr lang="tr-TR" sz="3800" dirty="0" smtClean="0"/>
              <a:t> </a:t>
            </a:r>
            <a:r>
              <a:rPr lang="en-US" sz="3800" dirty="0" smtClean="0"/>
              <a:t>as the skin, shut down to divert blood and oxygen to the vital organs, so the skin</a:t>
            </a:r>
            <a:r>
              <a:rPr lang="tr-TR" sz="3800" dirty="0" smtClean="0"/>
              <a:t> </a:t>
            </a:r>
            <a:r>
              <a:rPr lang="en-US" sz="3800" dirty="0" smtClean="0"/>
              <a:t>may feel cool, especially at the fingers and toes</a:t>
            </a:r>
            <a:r>
              <a:rPr lang="tr-TR" sz="3800" dirty="0" smtClean="0"/>
              <a:t>. </a:t>
            </a:r>
            <a:r>
              <a:rPr lang="en-US" sz="3800" dirty="0" smtClean="0"/>
              <a:t>Anxiety is common</a:t>
            </a:r>
            <a:endParaRPr lang="tr-TR" sz="3800" dirty="0" smtClean="0"/>
          </a:p>
          <a:p>
            <a:endParaRPr lang="tr-TR" sz="3800" dirty="0" smtClean="0"/>
          </a:p>
          <a:p>
            <a:r>
              <a:rPr lang="tr-TR" sz="3800" dirty="0" smtClean="0">
                <a:solidFill>
                  <a:srgbClr val="FF0000"/>
                </a:solidFill>
              </a:rPr>
              <a:t>1.5-2L:</a:t>
            </a:r>
            <a:r>
              <a:rPr lang="tr-TR" sz="3800" dirty="0" smtClean="0"/>
              <a:t> </a:t>
            </a:r>
            <a:r>
              <a:rPr lang="en-US" sz="3800" dirty="0" smtClean="0"/>
              <a:t>Heart and respiratory rates increase even more</a:t>
            </a:r>
            <a:r>
              <a:rPr lang="tr-TR" sz="3800" dirty="0" smtClean="0"/>
              <a:t>.</a:t>
            </a:r>
            <a:r>
              <a:rPr lang="en-US" sz="3800" dirty="0" smtClean="0"/>
              <a:t> Blood pressure drops</a:t>
            </a:r>
            <a:r>
              <a:rPr lang="tr-TR" sz="3800" dirty="0" smtClean="0"/>
              <a:t> </a:t>
            </a:r>
            <a:r>
              <a:rPr lang="en-US" sz="3800" dirty="0" smtClean="0"/>
              <a:t>and the brain may not receive enough oxygen, leading to increased anxiety</a:t>
            </a:r>
            <a:r>
              <a:rPr lang="tr-TR" sz="3800" dirty="0" smtClean="0"/>
              <a:t> </a:t>
            </a:r>
            <a:r>
              <a:rPr lang="en-US" sz="3800" dirty="0" smtClean="0"/>
              <a:t>and/or confusion</a:t>
            </a:r>
            <a:r>
              <a:rPr lang="tr-TR" sz="3800" dirty="0" smtClean="0"/>
              <a:t>.</a:t>
            </a:r>
            <a:r>
              <a:rPr lang="en-US" sz="3800" dirty="0" smtClean="0"/>
              <a:t> The pulse at the wrist may become undetectable</a:t>
            </a:r>
            <a:endParaRPr lang="tr-TR" sz="3800" dirty="0" smtClean="0"/>
          </a:p>
          <a:p>
            <a:endParaRPr lang="tr-TR" sz="3800" dirty="0" smtClean="0"/>
          </a:p>
          <a:p>
            <a:r>
              <a:rPr lang="tr-TR" sz="3800" dirty="0" err="1" smtClean="0">
                <a:solidFill>
                  <a:srgbClr val="FF0000"/>
                </a:solidFill>
              </a:rPr>
              <a:t>More</a:t>
            </a:r>
            <a:r>
              <a:rPr lang="tr-TR" sz="3800" dirty="0" smtClean="0">
                <a:solidFill>
                  <a:srgbClr val="FF0000"/>
                </a:solidFill>
              </a:rPr>
              <a:t> </a:t>
            </a:r>
            <a:r>
              <a:rPr lang="tr-TR" sz="3800" dirty="0" err="1" smtClean="0">
                <a:solidFill>
                  <a:srgbClr val="FF0000"/>
                </a:solidFill>
              </a:rPr>
              <a:t>than</a:t>
            </a:r>
            <a:r>
              <a:rPr lang="tr-TR" sz="3800" dirty="0" smtClean="0">
                <a:solidFill>
                  <a:srgbClr val="FF0000"/>
                </a:solidFill>
              </a:rPr>
              <a:t> 2L:</a:t>
            </a:r>
            <a:r>
              <a:rPr lang="en-US" sz="3800" dirty="0" smtClean="0"/>
              <a:t>Heart and respiratory rates increase until the body can no longer sustain </a:t>
            </a:r>
            <a:r>
              <a:rPr lang="en-US" sz="3800" dirty="0" err="1" smtClean="0"/>
              <a:t>them,at</a:t>
            </a:r>
            <a:r>
              <a:rPr lang="en-US" sz="3800" dirty="0" smtClean="0"/>
              <a:t> which time point they decrease, a very ominous sign that often precedes death.</a:t>
            </a:r>
            <a:r>
              <a:rPr lang="tr-TR" sz="3800" dirty="0" smtClean="0"/>
              <a:t> </a:t>
            </a:r>
            <a:r>
              <a:rPr lang="en-US" sz="3800" dirty="0" smtClean="0"/>
              <a:t>Skin may be cool and pale. The casualty is likely to be </a:t>
            </a:r>
            <a:r>
              <a:rPr lang="en-US" sz="3800" dirty="0" err="1" smtClean="0"/>
              <a:t>unconcious</a:t>
            </a:r>
            <a:endParaRPr lang="tr-TR" sz="3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339752" y="621166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11560" y="332656"/>
            <a:ext cx="817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 smtClean="0"/>
              <a:t>Recognition</a:t>
            </a:r>
            <a:r>
              <a:rPr lang="tr-TR" sz="2000" b="1" dirty="0" smtClean="0"/>
              <a:t>:</a:t>
            </a:r>
          </a:p>
          <a:p>
            <a:endParaRPr lang="tr-TR" sz="2000" dirty="0" smtClean="0"/>
          </a:p>
          <a:p>
            <a:r>
              <a:rPr lang="tr-TR" sz="2000" b="1" dirty="0" err="1" smtClean="0"/>
              <a:t>Initially</a:t>
            </a:r>
            <a:r>
              <a:rPr lang="tr-TR" sz="2000" b="1" dirty="0" smtClean="0"/>
              <a:t>:</a:t>
            </a:r>
          </a:p>
          <a:p>
            <a:r>
              <a:rPr lang="tr-TR" sz="2000" dirty="0" smtClean="0"/>
              <a:t> A </a:t>
            </a:r>
            <a:r>
              <a:rPr lang="tr-TR" sz="2000" dirty="0" err="1" smtClean="0"/>
              <a:t>rapid</a:t>
            </a:r>
            <a:r>
              <a:rPr lang="tr-TR" sz="2000" dirty="0" smtClean="0"/>
              <a:t> </a:t>
            </a:r>
            <a:r>
              <a:rPr lang="tr-TR" sz="2000" dirty="0" err="1" smtClean="0"/>
              <a:t>pulse</a:t>
            </a:r>
            <a:r>
              <a:rPr lang="tr-TR" sz="2000" dirty="0" smtClean="0"/>
              <a:t>. </a:t>
            </a:r>
            <a:r>
              <a:rPr lang="tr-TR" sz="2000" dirty="0" err="1" smtClean="0"/>
              <a:t>Pale</a:t>
            </a:r>
            <a:r>
              <a:rPr lang="tr-TR" sz="2000" dirty="0" smtClean="0"/>
              <a:t>, </a:t>
            </a:r>
            <a:r>
              <a:rPr lang="tr-TR" sz="2000" dirty="0" err="1" smtClean="0"/>
              <a:t>cold</a:t>
            </a:r>
            <a:r>
              <a:rPr lang="tr-TR" sz="2000" dirty="0" smtClean="0"/>
              <a:t>, </a:t>
            </a:r>
            <a:r>
              <a:rPr lang="tr-TR" sz="2000" dirty="0" err="1" smtClean="0"/>
              <a:t>clammy</a:t>
            </a:r>
            <a:r>
              <a:rPr lang="tr-TR" sz="2000" dirty="0" smtClean="0"/>
              <a:t> skin. </a:t>
            </a:r>
            <a:r>
              <a:rPr lang="tr-TR" sz="2000" dirty="0" err="1" smtClean="0"/>
              <a:t>Sweating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b="1" dirty="0" smtClean="0"/>
              <a:t>As </a:t>
            </a:r>
            <a:r>
              <a:rPr lang="tr-TR" sz="2000" b="1" dirty="0" err="1" smtClean="0"/>
              <a:t>shock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develops</a:t>
            </a:r>
            <a:r>
              <a:rPr lang="tr-TR" sz="2000" b="1" dirty="0" smtClean="0"/>
              <a:t>: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Rapid</a:t>
            </a:r>
            <a:r>
              <a:rPr lang="tr-TR" sz="2000" dirty="0" smtClean="0"/>
              <a:t>, </a:t>
            </a:r>
            <a:r>
              <a:rPr lang="tr-TR" sz="2000" dirty="0" err="1" smtClean="0"/>
              <a:t>shallow</a:t>
            </a:r>
            <a:r>
              <a:rPr lang="tr-TR" sz="2000" dirty="0" smtClean="0"/>
              <a:t> </a:t>
            </a:r>
            <a:r>
              <a:rPr lang="tr-TR" sz="2000" dirty="0" err="1" smtClean="0"/>
              <a:t>breathing</a:t>
            </a:r>
            <a:r>
              <a:rPr lang="tr-TR" sz="2000" dirty="0" smtClean="0"/>
              <a:t>.   A </a:t>
            </a:r>
            <a:r>
              <a:rPr lang="tr-TR" sz="2000" dirty="0" err="1" smtClean="0"/>
              <a:t>weak</a:t>
            </a:r>
            <a:r>
              <a:rPr lang="tr-TR" sz="2000" dirty="0" smtClean="0"/>
              <a:t>, “</a:t>
            </a:r>
            <a:r>
              <a:rPr lang="tr-TR" sz="2000" dirty="0" err="1" smtClean="0">
                <a:solidFill>
                  <a:srgbClr val="FF0000"/>
                </a:solidFill>
              </a:rPr>
              <a:t>thready</a:t>
            </a:r>
            <a:r>
              <a:rPr lang="tr-TR" sz="2000" dirty="0" smtClean="0"/>
              <a:t>” </a:t>
            </a:r>
            <a:r>
              <a:rPr lang="tr-TR" sz="2000" dirty="0" err="1" smtClean="0"/>
              <a:t>pulse</a:t>
            </a:r>
            <a:r>
              <a:rPr lang="tr-TR" sz="2000" dirty="0" smtClean="0"/>
              <a:t>. </a:t>
            </a:r>
            <a:r>
              <a:rPr lang="tr-TR" sz="2000" dirty="0" err="1" smtClean="0"/>
              <a:t>Gray</a:t>
            </a:r>
            <a:r>
              <a:rPr lang="tr-TR" sz="2000" dirty="0" smtClean="0"/>
              <a:t>-</a:t>
            </a:r>
            <a:r>
              <a:rPr lang="tr-TR" sz="2000" dirty="0" err="1" smtClean="0"/>
              <a:t>blue</a:t>
            </a:r>
            <a:r>
              <a:rPr lang="tr-TR" sz="2000" dirty="0" smtClean="0"/>
              <a:t> skin (</a:t>
            </a:r>
            <a:r>
              <a:rPr lang="tr-TR" sz="2000" dirty="0" err="1" smtClean="0"/>
              <a:t>cyanosis</a:t>
            </a:r>
            <a:r>
              <a:rPr lang="tr-TR" sz="2000" dirty="0" smtClean="0"/>
              <a:t>), </a:t>
            </a:r>
            <a:r>
              <a:rPr lang="en-US" sz="2000" dirty="0" smtClean="0"/>
              <a:t>especially inside the lips. A</a:t>
            </a:r>
            <a:r>
              <a:rPr lang="tr-TR" sz="2000" dirty="0" smtClean="0"/>
              <a:t> </a:t>
            </a:r>
            <a:r>
              <a:rPr lang="en-US" sz="2000" dirty="0" smtClean="0"/>
              <a:t>fingernail or earlobe, if pressed,</a:t>
            </a:r>
            <a:r>
              <a:rPr lang="tr-TR" sz="2000" dirty="0" smtClean="0"/>
              <a:t> </a:t>
            </a:r>
            <a:r>
              <a:rPr lang="en-US" sz="2000" dirty="0" smtClean="0"/>
              <a:t>will not regain its color immediately</a:t>
            </a:r>
            <a:r>
              <a:rPr lang="tr-TR" sz="2000" dirty="0" smtClean="0"/>
              <a:t>.  </a:t>
            </a:r>
            <a:r>
              <a:rPr lang="tr-TR" sz="2000" dirty="0" err="1" smtClean="0"/>
              <a:t>Weakness</a:t>
            </a:r>
            <a:r>
              <a:rPr lang="tr-TR" sz="2000" dirty="0" smtClean="0"/>
              <a:t> and </a:t>
            </a:r>
            <a:r>
              <a:rPr lang="tr-TR" sz="2000" dirty="0" err="1" smtClean="0"/>
              <a:t>dizziness</a:t>
            </a:r>
            <a:r>
              <a:rPr lang="tr-TR" sz="2000" dirty="0" smtClean="0"/>
              <a:t>. </a:t>
            </a:r>
            <a:r>
              <a:rPr lang="tr-TR" sz="2000" dirty="0" err="1" smtClean="0"/>
              <a:t>Nausea</a:t>
            </a:r>
            <a:r>
              <a:rPr lang="tr-TR" sz="2000" dirty="0" smtClean="0"/>
              <a:t>, and </a:t>
            </a:r>
            <a:r>
              <a:rPr lang="tr-TR" sz="2000" dirty="0" err="1" smtClean="0"/>
              <a:t>possibly</a:t>
            </a:r>
            <a:r>
              <a:rPr lang="tr-TR" sz="2000" dirty="0" smtClean="0"/>
              <a:t> </a:t>
            </a:r>
            <a:r>
              <a:rPr lang="tr-TR" sz="2000" dirty="0" err="1" smtClean="0"/>
              <a:t>vomiting</a:t>
            </a:r>
            <a:r>
              <a:rPr lang="tr-TR" sz="2000" dirty="0" smtClean="0"/>
              <a:t>.  </a:t>
            </a:r>
            <a:r>
              <a:rPr lang="tr-TR" sz="2000" dirty="0" err="1" smtClean="0"/>
              <a:t>Thirst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en-US" sz="2000" b="1" dirty="0" smtClean="0"/>
              <a:t>As the brain’s oxygen supply</a:t>
            </a:r>
          </a:p>
          <a:p>
            <a:r>
              <a:rPr lang="tr-TR" sz="2000" b="1" dirty="0" err="1" smtClean="0"/>
              <a:t>weakens</a:t>
            </a:r>
            <a:r>
              <a:rPr lang="tr-TR" sz="2000" b="1" dirty="0" smtClean="0"/>
              <a:t>: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Restlessness</a:t>
            </a:r>
            <a:r>
              <a:rPr lang="tr-TR" sz="2000" dirty="0" smtClean="0"/>
              <a:t> and </a:t>
            </a:r>
            <a:r>
              <a:rPr lang="tr-TR" sz="2000" dirty="0" err="1" smtClean="0"/>
              <a:t>aggressive</a:t>
            </a:r>
            <a:r>
              <a:rPr lang="tr-TR" sz="2000" dirty="0" smtClean="0"/>
              <a:t> </a:t>
            </a:r>
            <a:r>
              <a:rPr lang="tr-TR" sz="2000" dirty="0" err="1" smtClean="0"/>
              <a:t>behavior</a:t>
            </a:r>
            <a:r>
              <a:rPr lang="tr-TR" sz="2000" dirty="0" smtClean="0"/>
              <a:t>.</a:t>
            </a:r>
            <a:r>
              <a:rPr lang="en-US" sz="2000" dirty="0" smtClean="0"/>
              <a:t> Yawning and gasping for air</a:t>
            </a:r>
            <a:r>
              <a:rPr lang="tr-TR" sz="2000" dirty="0" smtClean="0"/>
              <a:t>.  </a:t>
            </a:r>
            <a:r>
              <a:rPr lang="tr-TR" sz="2000" dirty="0" err="1" smtClean="0"/>
              <a:t>Unconsciousness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en-US" sz="2000" b="1" dirty="0" smtClean="0"/>
              <a:t> Finally, the heart will stop</a:t>
            </a:r>
            <a:r>
              <a:rPr lang="tr-TR" sz="2000" b="1" dirty="0" smtClean="0"/>
              <a:t>!!</a:t>
            </a:r>
            <a:endParaRPr lang="tr-TR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i="1" u="sng" dirty="0" err="1" smtClean="0"/>
              <a:t>What</a:t>
            </a:r>
            <a:r>
              <a:rPr lang="tr-TR" i="1" u="sng" dirty="0" smtClean="0"/>
              <a:t> </a:t>
            </a:r>
            <a:r>
              <a:rPr lang="tr-TR" i="1" u="sng" dirty="0" err="1" smtClean="0"/>
              <a:t>should</a:t>
            </a:r>
            <a:r>
              <a:rPr lang="tr-TR" i="1" u="sng" dirty="0" smtClean="0"/>
              <a:t> </a:t>
            </a:r>
            <a:r>
              <a:rPr lang="tr-TR" i="1" u="sng" dirty="0" err="1" smtClean="0"/>
              <a:t>you</a:t>
            </a:r>
            <a:r>
              <a:rPr lang="tr-TR" i="1" u="sng" dirty="0" smtClean="0"/>
              <a:t> do?</a:t>
            </a:r>
          </a:p>
          <a:p>
            <a:r>
              <a:rPr lang="tr-TR" dirty="0" err="1" smtClean="0"/>
              <a:t>Recognize</a:t>
            </a:r>
            <a:r>
              <a:rPr lang="tr-TR" dirty="0" smtClean="0"/>
              <a:t> </a:t>
            </a:r>
            <a:r>
              <a:rPr lang="tr-TR" dirty="0" err="1" smtClean="0"/>
              <a:t>shock</a:t>
            </a:r>
            <a:endParaRPr lang="tr-TR" dirty="0" smtClean="0"/>
          </a:p>
          <a:p>
            <a:r>
              <a:rPr lang="tr-TR" dirty="0" err="1" smtClean="0"/>
              <a:t>Treat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obvious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of </a:t>
            </a:r>
            <a:r>
              <a:rPr lang="tr-TR" dirty="0" err="1" smtClean="0"/>
              <a:t>shock</a:t>
            </a:r>
            <a:r>
              <a:rPr lang="tr-TR" dirty="0" smtClean="0"/>
              <a:t> (severe </a:t>
            </a:r>
            <a:r>
              <a:rPr lang="tr-TR" dirty="0" err="1" smtClean="0"/>
              <a:t>bleeding</a:t>
            </a:r>
            <a:r>
              <a:rPr lang="tr-TR" dirty="0" smtClean="0"/>
              <a:t>, </a:t>
            </a:r>
            <a:r>
              <a:rPr lang="tr-TR" dirty="0" err="1" smtClean="0"/>
              <a:t>serious</a:t>
            </a:r>
            <a:r>
              <a:rPr lang="tr-TR" dirty="0" smtClean="0"/>
              <a:t> </a:t>
            </a:r>
            <a:r>
              <a:rPr lang="tr-TR" dirty="0" err="1" smtClean="0"/>
              <a:t>burns</a:t>
            </a:r>
            <a:r>
              <a:rPr lang="tr-TR" dirty="0" smtClean="0"/>
              <a:t>…)</a:t>
            </a:r>
          </a:p>
          <a:p>
            <a:r>
              <a:rPr lang="tr-TR" dirty="0" err="1" smtClean="0"/>
              <a:t>Improve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supply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brain</a:t>
            </a:r>
            <a:r>
              <a:rPr lang="tr-TR" dirty="0" smtClean="0"/>
              <a:t>, </a:t>
            </a:r>
            <a:r>
              <a:rPr lang="tr-TR" dirty="0" err="1" smtClean="0"/>
              <a:t>heart</a:t>
            </a:r>
            <a:r>
              <a:rPr lang="tr-TR" dirty="0" smtClean="0"/>
              <a:t> and </a:t>
            </a:r>
            <a:r>
              <a:rPr lang="tr-TR" dirty="0" err="1" smtClean="0"/>
              <a:t>lungs</a:t>
            </a:r>
            <a:r>
              <a:rPr lang="tr-TR" dirty="0" smtClean="0"/>
              <a:t> (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lie</a:t>
            </a:r>
            <a:r>
              <a:rPr lang="tr-TR" dirty="0" smtClean="0"/>
              <a:t> </a:t>
            </a:r>
            <a:r>
              <a:rPr lang="tr-TR" dirty="0" err="1" smtClean="0"/>
              <a:t>down</a:t>
            </a:r>
            <a:r>
              <a:rPr lang="tr-TR" dirty="0" smtClean="0"/>
              <a:t> on a </a:t>
            </a:r>
            <a:r>
              <a:rPr lang="tr-TR" dirty="0" err="1" smtClean="0"/>
              <a:t>rug</a:t>
            </a:r>
            <a:r>
              <a:rPr lang="tr-TR" dirty="0" smtClean="0"/>
              <a:t>/</a:t>
            </a:r>
            <a:r>
              <a:rPr lang="tr-TR" dirty="0" err="1" smtClean="0"/>
              <a:t>blanket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protect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cold</a:t>
            </a:r>
            <a:r>
              <a:rPr lang="tr-TR" dirty="0" smtClean="0"/>
              <a:t>. </a:t>
            </a:r>
            <a:r>
              <a:rPr lang="tr-TR" dirty="0" err="1" smtClean="0"/>
              <a:t>Raise</a:t>
            </a:r>
            <a:r>
              <a:rPr lang="tr-TR" dirty="0" smtClean="0"/>
              <a:t> and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legs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of </a:t>
            </a:r>
            <a:r>
              <a:rPr lang="tr-TR" dirty="0" err="1" smtClean="0"/>
              <a:t>heart</a:t>
            </a:r>
            <a:r>
              <a:rPr lang="tr-TR" dirty="0" smtClean="0"/>
              <a:t>)</a:t>
            </a:r>
          </a:p>
          <a:p>
            <a:r>
              <a:rPr lang="tr-TR" b="1" dirty="0" err="1" smtClean="0"/>
              <a:t>Call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112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emergency</a:t>
            </a:r>
            <a:r>
              <a:rPr lang="tr-TR" b="1" dirty="0" smtClean="0"/>
              <a:t> </a:t>
            </a:r>
            <a:r>
              <a:rPr lang="tr-TR" b="1" dirty="0" err="1" smtClean="0"/>
              <a:t>help</a:t>
            </a:r>
            <a:r>
              <a:rPr lang="tr-TR" b="1" dirty="0" smtClean="0"/>
              <a:t>.</a:t>
            </a:r>
          </a:p>
          <a:p>
            <a:r>
              <a:rPr lang="tr-TR" dirty="0" err="1" smtClean="0"/>
              <a:t>Loosen</a:t>
            </a:r>
            <a:r>
              <a:rPr lang="tr-TR" dirty="0" smtClean="0"/>
              <a:t> </a:t>
            </a:r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clothing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reduce</a:t>
            </a:r>
            <a:r>
              <a:rPr lang="tr-TR" dirty="0" smtClean="0"/>
              <a:t> </a:t>
            </a:r>
            <a:r>
              <a:rPr lang="tr-TR" dirty="0" err="1" smtClean="0"/>
              <a:t>constriction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neck</a:t>
            </a:r>
            <a:r>
              <a:rPr lang="tr-TR" dirty="0" smtClean="0"/>
              <a:t>, </a:t>
            </a:r>
            <a:r>
              <a:rPr lang="tr-TR" dirty="0" err="1" smtClean="0"/>
              <a:t>chest</a:t>
            </a:r>
            <a:r>
              <a:rPr lang="tr-TR" dirty="0" smtClean="0"/>
              <a:t> and </a:t>
            </a:r>
            <a:r>
              <a:rPr lang="tr-TR" dirty="0" err="1" smtClean="0"/>
              <a:t>waist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causalty</a:t>
            </a:r>
            <a:r>
              <a:rPr lang="tr-TR" dirty="0" smtClean="0"/>
              <a:t> </a:t>
            </a:r>
            <a:r>
              <a:rPr lang="tr-TR" dirty="0" err="1" smtClean="0"/>
              <a:t>warm</a:t>
            </a:r>
            <a:r>
              <a:rPr lang="tr-TR" dirty="0" smtClean="0"/>
              <a:t> (</a:t>
            </a:r>
            <a:r>
              <a:rPr lang="tr-TR" dirty="0" err="1" smtClean="0"/>
              <a:t>blankets</a:t>
            </a:r>
            <a:r>
              <a:rPr lang="tr-TR" dirty="0" smtClean="0"/>
              <a:t>/</a:t>
            </a:r>
            <a:r>
              <a:rPr lang="tr-TR" dirty="0" err="1" smtClean="0"/>
              <a:t>coats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vital</a:t>
            </a:r>
            <a:r>
              <a:rPr lang="tr-TR" dirty="0" smtClean="0"/>
              <a:t> </a:t>
            </a:r>
            <a:r>
              <a:rPr lang="tr-TR" dirty="0" err="1" smtClean="0"/>
              <a:t>signals</a:t>
            </a:r>
            <a:r>
              <a:rPr lang="tr-TR" dirty="0" smtClean="0"/>
              <a:t> (</a:t>
            </a:r>
            <a:r>
              <a:rPr lang="tr-TR" dirty="0" err="1" smtClean="0"/>
              <a:t>level</a:t>
            </a:r>
            <a:r>
              <a:rPr lang="tr-TR" dirty="0" smtClean="0"/>
              <a:t> of </a:t>
            </a:r>
            <a:r>
              <a:rPr lang="tr-TR" dirty="0" err="1" smtClean="0"/>
              <a:t>response</a:t>
            </a:r>
            <a:r>
              <a:rPr lang="tr-TR" dirty="0" smtClean="0"/>
              <a:t>, </a:t>
            </a:r>
            <a:r>
              <a:rPr lang="tr-TR" dirty="0" err="1" smtClean="0"/>
              <a:t>breathing</a:t>
            </a:r>
            <a:r>
              <a:rPr lang="tr-TR" dirty="0" smtClean="0"/>
              <a:t>, </a:t>
            </a:r>
            <a:r>
              <a:rPr lang="tr-TR" dirty="0" err="1" smtClean="0"/>
              <a:t>pulse</a:t>
            </a:r>
            <a:r>
              <a:rPr lang="tr-TR" dirty="0" smtClean="0"/>
              <a:t>…)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438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229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356992"/>
            <a:ext cx="80772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411760" y="621166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5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Severe </a:t>
            </a:r>
            <a:r>
              <a:rPr lang="tr-TR" dirty="0" err="1" smtClean="0">
                <a:solidFill>
                  <a:srgbClr val="FF0000"/>
                </a:solidFill>
              </a:rPr>
              <a:t>external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bleeding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r>
              <a:rPr lang="tr-TR" dirty="0" err="1" smtClean="0"/>
              <a:t>If</a:t>
            </a:r>
            <a:r>
              <a:rPr lang="tr-TR" dirty="0" smtClean="0"/>
              <a:t> not </a:t>
            </a:r>
            <a:r>
              <a:rPr lang="tr-TR" dirty="0" err="1" smtClean="0"/>
              <a:t>controlled</a:t>
            </a:r>
            <a:r>
              <a:rPr lang="tr-TR" dirty="0" smtClean="0"/>
              <a:t>, </a:t>
            </a:r>
            <a:r>
              <a:rPr lang="tr-TR" dirty="0" err="1" smtClean="0"/>
              <a:t>shock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develop</a:t>
            </a:r>
            <a:r>
              <a:rPr lang="tr-TR" dirty="0" smtClean="0"/>
              <a:t> and </a:t>
            </a:r>
            <a:r>
              <a:rPr lang="tr-TR" dirty="0" err="1" smtClean="0"/>
              <a:t>casualty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lose</a:t>
            </a:r>
            <a:r>
              <a:rPr lang="tr-TR" dirty="0" smtClean="0"/>
              <a:t> </a:t>
            </a:r>
            <a:r>
              <a:rPr lang="tr-TR" dirty="0" err="1" smtClean="0"/>
              <a:t>consciousness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mouth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nose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affect</a:t>
            </a:r>
            <a:r>
              <a:rPr lang="tr-TR" dirty="0" smtClean="0"/>
              <a:t> </a:t>
            </a:r>
            <a:r>
              <a:rPr lang="tr-TR" dirty="0" err="1" smtClean="0"/>
              <a:t>breathing</a:t>
            </a:r>
            <a:endParaRPr lang="tr-T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i="1" u="sng" dirty="0" err="1" smtClean="0"/>
              <a:t>What</a:t>
            </a:r>
            <a:r>
              <a:rPr lang="tr-TR" i="1" u="sng" dirty="0" smtClean="0"/>
              <a:t> </a:t>
            </a:r>
            <a:r>
              <a:rPr lang="tr-TR" i="1" u="sng" dirty="0" err="1" smtClean="0"/>
              <a:t>should</a:t>
            </a:r>
            <a:r>
              <a:rPr lang="tr-TR" i="1" u="sng" dirty="0" smtClean="0"/>
              <a:t> </a:t>
            </a:r>
            <a:r>
              <a:rPr lang="tr-TR" i="1" u="sng" dirty="0" err="1" smtClean="0"/>
              <a:t>you</a:t>
            </a:r>
            <a:r>
              <a:rPr lang="tr-TR" i="1" u="sng" dirty="0" smtClean="0"/>
              <a:t> do?</a:t>
            </a:r>
          </a:p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an </a:t>
            </a:r>
            <a:r>
              <a:rPr lang="tr-TR" dirty="0" err="1" smtClean="0"/>
              <a:t>object</a:t>
            </a:r>
            <a:r>
              <a:rPr lang="tr-TR" dirty="0" smtClean="0"/>
              <a:t> is </a:t>
            </a:r>
            <a:r>
              <a:rPr lang="tr-TR" dirty="0" err="1" smtClean="0"/>
              <a:t>embedded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,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not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 </a:t>
            </a:r>
            <a:r>
              <a:rPr lang="tr-TR" dirty="0" err="1" smtClean="0"/>
              <a:t>directly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object</a:t>
            </a:r>
            <a:r>
              <a:rPr lang="tr-TR" dirty="0" smtClean="0"/>
              <a:t>.</a:t>
            </a:r>
          </a:p>
          <a:p>
            <a:r>
              <a:rPr lang="tr-TR" dirty="0" smtClean="0"/>
              <a:t>Do not </a:t>
            </a:r>
            <a:r>
              <a:rPr lang="tr-TR" dirty="0" err="1" smtClean="0"/>
              <a:t>let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causalty</a:t>
            </a:r>
            <a:r>
              <a:rPr lang="tr-TR" dirty="0" smtClean="0"/>
              <a:t> </a:t>
            </a:r>
            <a:r>
              <a:rPr lang="tr-TR" dirty="0" err="1" smtClean="0"/>
              <a:t>eat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drink</a:t>
            </a:r>
            <a:r>
              <a:rPr lang="tr-TR" dirty="0" smtClean="0"/>
              <a:t> (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anesthetic</a:t>
            </a:r>
            <a:r>
              <a:rPr lang="tr-TR" dirty="0" smtClean="0"/>
              <a:t> !!)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causalty</a:t>
            </a:r>
            <a:r>
              <a:rPr lang="tr-TR" dirty="0" smtClean="0"/>
              <a:t>  </a:t>
            </a:r>
            <a:r>
              <a:rPr lang="tr-TR" dirty="0" err="1" smtClean="0"/>
              <a:t>loses</a:t>
            </a:r>
            <a:r>
              <a:rPr lang="tr-TR" dirty="0" smtClean="0"/>
              <a:t> </a:t>
            </a:r>
            <a:r>
              <a:rPr lang="tr-TR" dirty="0" err="1" smtClean="0"/>
              <a:t>consciousness</a:t>
            </a:r>
            <a:r>
              <a:rPr lang="tr-TR" dirty="0" smtClean="0"/>
              <a:t> and is not </a:t>
            </a:r>
            <a:r>
              <a:rPr lang="tr-TR" dirty="0" err="1" smtClean="0"/>
              <a:t>breathing</a:t>
            </a:r>
            <a:r>
              <a:rPr lang="tr-TR" dirty="0" smtClean="0"/>
              <a:t> </a:t>
            </a:r>
            <a:r>
              <a:rPr lang="tr-TR" dirty="0" err="1" smtClean="0"/>
              <a:t>normally</a:t>
            </a:r>
            <a:r>
              <a:rPr lang="tr-TR" dirty="0" smtClean="0"/>
              <a:t> </a:t>
            </a:r>
            <a:r>
              <a:rPr lang="tr-TR" dirty="0" err="1" smtClean="0"/>
              <a:t>begin</a:t>
            </a:r>
            <a:r>
              <a:rPr lang="tr-TR" dirty="0" smtClean="0"/>
              <a:t> CPR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chest</a:t>
            </a:r>
            <a:r>
              <a:rPr lang="tr-TR" dirty="0" smtClean="0"/>
              <a:t> </a:t>
            </a:r>
            <a:r>
              <a:rPr lang="tr-TR" dirty="0" err="1" smtClean="0"/>
              <a:t>compressions</a:t>
            </a:r>
            <a:endParaRPr lang="tr-TR" dirty="0" smtClean="0"/>
          </a:p>
          <a:p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minimize </a:t>
            </a:r>
            <a:r>
              <a:rPr lang="tr-TR" dirty="0" err="1" smtClean="0"/>
              <a:t>infection</a:t>
            </a:r>
            <a:endParaRPr lang="tr-TR" dirty="0" smtClean="0"/>
          </a:p>
          <a:p>
            <a:r>
              <a:rPr lang="tr-TR" b="1" dirty="0" err="1" smtClean="0"/>
              <a:t>Call</a:t>
            </a:r>
            <a:r>
              <a:rPr lang="tr-TR" b="1" dirty="0" smtClean="0"/>
              <a:t>  112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emergency</a:t>
            </a:r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7"/>
            <a:ext cx="8136904" cy="33123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Remove or cut clothing as necessary to expose 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endParaRPr lang="tr-TR" dirty="0" smtClean="0"/>
          </a:p>
          <a:p>
            <a:r>
              <a:rPr lang="tr-TR" dirty="0" err="1" smtClean="0"/>
              <a:t>Apply</a:t>
            </a:r>
            <a:r>
              <a:rPr lang="tr-TR" dirty="0" smtClean="0"/>
              <a:t>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en-US" dirty="0" smtClean="0"/>
              <a:t>the wound with your fingers</a:t>
            </a:r>
            <a:r>
              <a:rPr lang="tr-TR" dirty="0" smtClean="0"/>
              <a:t> </a:t>
            </a:r>
            <a:r>
              <a:rPr lang="en-US" dirty="0" smtClean="0"/>
              <a:t>using a sterile dressing or clean,</a:t>
            </a:r>
            <a:r>
              <a:rPr lang="tr-TR" dirty="0" smtClean="0"/>
              <a:t> </a:t>
            </a:r>
            <a:r>
              <a:rPr lang="en-US" dirty="0" smtClean="0"/>
              <a:t>gauze pad. If you do not have a</a:t>
            </a:r>
            <a:r>
              <a:rPr lang="tr-TR" dirty="0" smtClean="0"/>
              <a:t> </a:t>
            </a:r>
            <a:r>
              <a:rPr lang="en-US" dirty="0" smtClean="0"/>
              <a:t>dressing, ask the casualty to apply</a:t>
            </a:r>
            <a:r>
              <a:rPr lang="tr-TR" dirty="0" smtClean="0"/>
              <a:t> </a:t>
            </a:r>
            <a:r>
              <a:rPr lang="en-US" dirty="0" smtClean="0"/>
              <a:t>direct pressure himself. If there is</a:t>
            </a:r>
            <a:r>
              <a:rPr lang="tr-TR" dirty="0" smtClean="0"/>
              <a:t> </a:t>
            </a:r>
            <a:r>
              <a:rPr lang="en-US" dirty="0" smtClean="0"/>
              <a:t>an object in the wound, apply</a:t>
            </a:r>
            <a:r>
              <a:rPr lang="tr-TR" dirty="0" smtClean="0"/>
              <a:t> </a:t>
            </a:r>
            <a:r>
              <a:rPr lang="en-US" dirty="0" smtClean="0"/>
              <a:t>pressure on either side of the</a:t>
            </a:r>
            <a:r>
              <a:rPr lang="tr-TR" dirty="0" smtClean="0"/>
              <a:t> </a:t>
            </a:r>
            <a:r>
              <a:rPr lang="tr-TR" dirty="0" err="1" smtClean="0"/>
              <a:t>object</a:t>
            </a:r>
            <a:r>
              <a:rPr lang="tr-TR" dirty="0" smtClean="0"/>
              <a:t> (</a:t>
            </a:r>
            <a:r>
              <a:rPr lang="tr-TR" dirty="0" err="1" smtClean="0"/>
              <a:t>opposite</a:t>
            </a:r>
            <a:r>
              <a:rPr lang="tr-TR" dirty="0" smtClean="0"/>
              <a:t>).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26271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2160240" cy="2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339752" y="621166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4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Circulatory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(</a:t>
            </a:r>
            <a:r>
              <a:rPr lang="tr-TR" dirty="0" err="1" smtClean="0"/>
              <a:t>heart</a:t>
            </a:r>
            <a:r>
              <a:rPr lang="tr-TR" dirty="0" smtClean="0"/>
              <a:t>,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vessels</a:t>
            </a:r>
            <a:r>
              <a:rPr lang="tr-TR" dirty="0" smtClean="0"/>
              <a:t>)</a:t>
            </a:r>
          </a:p>
          <a:p>
            <a:r>
              <a:rPr lang="tr-TR" dirty="0" smtClean="0"/>
              <a:t>Severe </a:t>
            </a:r>
            <a:r>
              <a:rPr lang="tr-TR" dirty="0" err="1" smtClean="0"/>
              <a:t>bleeding</a:t>
            </a:r>
            <a:r>
              <a:rPr lang="tr-TR" dirty="0" smtClean="0"/>
              <a:t> (</a:t>
            </a:r>
            <a:r>
              <a:rPr lang="tr-TR" dirty="0" err="1" smtClean="0"/>
              <a:t>internal</a:t>
            </a:r>
            <a:r>
              <a:rPr lang="tr-TR" dirty="0" smtClean="0"/>
              <a:t>/</a:t>
            </a:r>
            <a:r>
              <a:rPr lang="tr-TR" dirty="0" err="1" smtClean="0"/>
              <a:t>external</a:t>
            </a:r>
            <a:r>
              <a:rPr lang="tr-TR" dirty="0" smtClean="0"/>
              <a:t>), </a:t>
            </a:r>
            <a:r>
              <a:rPr lang="tr-TR" dirty="0" err="1" smtClean="0"/>
              <a:t>fluid</a:t>
            </a:r>
            <a:r>
              <a:rPr lang="tr-TR" dirty="0" smtClean="0"/>
              <a:t> </a:t>
            </a:r>
            <a:r>
              <a:rPr lang="tr-TR" dirty="0" err="1" smtClean="0"/>
              <a:t>loss</a:t>
            </a:r>
            <a:r>
              <a:rPr lang="tr-TR" dirty="0" smtClean="0"/>
              <a:t> (</a:t>
            </a:r>
            <a:r>
              <a:rPr lang="tr-TR" dirty="0" err="1" smtClean="0"/>
              <a:t>burns</a:t>
            </a:r>
            <a:r>
              <a:rPr lang="tr-TR" dirty="0" smtClean="0"/>
              <a:t>)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disrupt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Wound</a:t>
            </a:r>
            <a:r>
              <a:rPr lang="tr-TR" dirty="0" smtClean="0"/>
              <a:t>: a break in </a:t>
            </a:r>
            <a:r>
              <a:rPr lang="tr-TR" dirty="0" err="1" smtClean="0"/>
              <a:t>the</a:t>
            </a:r>
            <a:r>
              <a:rPr lang="tr-TR" dirty="0" smtClean="0"/>
              <a:t> skin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internal</a:t>
            </a:r>
            <a:r>
              <a:rPr lang="tr-TR" dirty="0" smtClean="0"/>
              <a:t> body </a:t>
            </a:r>
            <a:r>
              <a:rPr lang="tr-TR" dirty="0" err="1" smtClean="0"/>
              <a:t>surfaces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339752" y="621166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4032448" cy="239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251520" y="117693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Maintain</a:t>
            </a:r>
            <a:r>
              <a:rPr lang="tr-TR" sz="2400" dirty="0" smtClean="0"/>
              <a:t> </a:t>
            </a:r>
            <a:r>
              <a:rPr lang="tr-TR" sz="2400" dirty="0" err="1" smtClean="0"/>
              <a:t>direct</a:t>
            </a:r>
            <a:r>
              <a:rPr lang="tr-TR" sz="2400" dirty="0" smtClean="0"/>
              <a:t> </a:t>
            </a:r>
            <a:r>
              <a:rPr lang="tr-TR" sz="2400" dirty="0" err="1" smtClean="0"/>
              <a:t>pressure</a:t>
            </a:r>
            <a:r>
              <a:rPr lang="tr-TR" sz="2400" dirty="0" smtClean="0"/>
              <a:t> </a:t>
            </a:r>
            <a:r>
              <a:rPr lang="en-US" sz="2400" dirty="0" smtClean="0"/>
              <a:t>on the wound to control</a:t>
            </a:r>
            <a:r>
              <a:rPr lang="tr-TR" sz="2400" dirty="0" smtClean="0"/>
              <a:t>  </a:t>
            </a:r>
            <a:r>
              <a:rPr lang="tr-TR" sz="2400" dirty="0" err="1" smtClean="0"/>
              <a:t>bleeding</a:t>
            </a:r>
            <a:r>
              <a:rPr lang="tr-T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Raise</a:t>
            </a:r>
            <a:r>
              <a:rPr lang="tr-TR" sz="2400" dirty="0" smtClean="0"/>
              <a:t> and </a:t>
            </a:r>
            <a:r>
              <a:rPr lang="tr-TR" sz="2400" dirty="0" err="1" smtClean="0"/>
              <a:t>support</a:t>
            </a:r>
            <a:r>
              <a:rPr lang="tr-TR" sz="2400" dirty="0" smtClean="0"/>
              <a:t>  </a:t>
            </a:r>
            <a:r>
              <a:rPr lang="en-US" sz="2400" dirty="0" smtClean="0"/>
              <a:t>the injured limb above the level</a:t>
            </a:r>
            <a:r>
              <a:rPr lang="tr-TR" sz="2400" dirty="0" smtClean="0"/>
              <a:t> </a:t>
            </a:r>
            <a:r>
              <a:rPr lang="en-US" sz="2400" dirty="0" smtClean="0"/>
              <a:t>of the casualty’s heart to reduce</a:t>
            </a:r>
            <a:r>
              <a:rPr lang="tr-TR" sz="2400" dirty="0" smtClean="0"/>
              <a:t> </a:t>
            </a:r>
            <a:r>
              <a:rPr lang="tr-TR" sz="2400" dirty="0" err="1" smtClean="0"/>
              <a:t>blood</a:t>
            </a:r>
            <a:r>
              <a:rPr lang="tr-TR" sz="2400" dirty="0" smtClean="0"/>
              <a:t> </a:t>
            </a:r>
            <a:r>
              <a:rPr lang="tr-TR" sz="2400" dirty="0" err="1" smtClean="0"/>
              <a:t>loss</a:t>
            </a:r>
            <a:r>
              <a:rPr lang="tr-TR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Help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casualty</a:t>
            </a:r>
            <a:r>
              <a:rPr lang="tr-TR" sz="2400" dirty="0" smtClean="0"/>
              <a:t> </a:t>
            </a:r>
            <a:r>
              <a:rPr lang="tr-TR" sz="2400" dirty="0" err="1" smtClean="0"/>
              <a:t>lie</a:t>
            </a:r>
            <a:r>
              <a:rPr lang="tr-TR" sz="2400" dirty="0" smtClean="0"/>
              <a:t> </a:t>
            </a:r>
            <a:r>
              <a:rPr lang="en-US" sz="2400" dirty="0" smtClean="0"/>
              <a:t>down—on a rug or blanket if</a:t>
            </a:r>
            <a:r>
              <a:rPr lang="tr-TR" sz="2400" dirty="0" smtClean="0"/>
              <a:t> </a:t>
            </a:r>
            <a:r>
              <a:rPr lang="en-US" sz="2400" dirty="0" smtClean="0"/>
              <a:t>there is one, because this will</a:t>
            </a:r>
            <a:r>
              <a:rPr lang="tr-TR" sz="2400" dirty="0" smtClean="0"/>
              <a:t> </a:t>
            </a:r>
            <a:r>
              <a:rPr lang="en-US" sz="2400" dirty="0" smtClean="0"/>
              <a:t>protect him from the cold.</a:t>
            </a: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Since</a:t>
            </a:r>
            <a:r>
              <a:rPr lang="tr-TR" sz="2400" dirty="0" smtClean="0"/>
              <a:t> </a:t>
            </a:r>
            <a:r>
              <a:rPr lang="en-US" sz="2400" dirty="0" smtClean="0"/>
              <a:t>shock may develop </a:t>
            </a:r>
            <a:r>
              <a:rPr lang="tr-TR" sz="2400" dirty="0" smtClean="0"/>
              <a:t> </a:t>
            </a:r>
            <a:r>
              <a:rPr lang="en-US" sz="2400" dirty="0" smtClean="0"/>
              <a:t>raise and support his legs so that</a:t>
            </a:r>
            <a:r>
              <a:rPr lang="tr-TR" sz="2400" dirty="0" smtClean="0"/>
              <a:t> </a:t>
            </a:r>
            <a:r>
              <a:rPr lang="en-US" sz="2400" dirty="0" smtClean="0"/>
              <a:t>they are above the level of his</a:t>
            </a:r>
            <a:r>
              <a:rPr lang="tr-TR" sz="2400" dirty="0" smtClean="0"/>
              <a:t> </a:t>
            </a:r>
            <a:r>
              <a:rPr lang="en-US" sz="2400" dirty="0" smtClean="0"/>
              <a:t>heart. </a:t>
            </a: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Ask a helper to </a:t>
            </a:r>
            <a:r>
              <a:rPr lang="en-US" sz="2400" b="1" dirty="0" smtClean="0"/>
              <a:t>call  </a:t>
            </a:r>
            <a:r>
              <a:rPr lang="tr-TR" sz="2400" b="1" dirty="0" smtClean="0"/>
              <a:t>112</a:t>
            </a:r>
            <a:r>
              <a:rPr lang="en-US" sz="2400" b="1" dirty="0" smtClean="0"/>
              <a:t> For</a:t>
            </a:r>
            <a:r>
              <a:rPr lang="tr-TR" sz="2400" b="1" dirty="0" smtClean="0"/>
              <a:t> </a:t>
            </a:r>
            <a:r>
              <a:rPr lang="en-US" sz="2400" b="1" dirty="0" smtClean="0"/>
              <a:t>emergency help, and to give the</a:t>
            </a:r>
            <a:r>
              <a:rPr lang="tr-TR" sz="2400" b="1" dirty="0" smtClean="0"/>
              <a:t> </a:t>
            </a:r>
            <a:r>
              <a:rPr lang="en-US" sz="2400" dirty="0" smtClean="0"/>
              <a:t>dispatcher details of the site and</a:t>
            </a:r>
            <a:r>
              <a:rPr lang="tr-TR" sz="2400" dirty="0" smtClean="0"/>
              <a:t> </a:t>
            </a:r>
            <a:r>
              <a:rPr lang="tr-TR" sz="2400" dirty="0" err="1" smtClean="0"/>
              <a:t>extent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bleeding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Secure the dressing with a bandage that is</a:t>
            </a:r>
            <a:r>
              <a:rPr lang="tr-TR" dirty="0" smtClean="0"/>
              <a:t> </a:t>
            </a:r>
            <a:r>
              <a:rPr lang="en-US" dirty="0" smtClean="0"/>
              <a:t>firm enough to maintain pressure, but not so</a:t>
            </a:r>
            <a:r>
              <a:rPr lang="tr-TR" dirty="0" smtClean="0"/>
              <a:t> </a:t>
            </a:r>
            <a:r>
              <a:rPr lang="en-US" dirty="0" smtClean="0"/>
              <a:t>tight that it impairs circulation </a:t>
            </a:r>
            <a:endParaRPr lang="tr-TR" dirty="0" smtClean="0"/>
          </a:p>
          <a:p>
            <a:r>
              <a:rPr lang="en-US" b="1" dirty="0" smtClean="0"/>
              <a:t>Call  </a:t>
            </a:r>
            <a:r>
              <a:rPr lang="tr-TR" b="1" dirty="0" smtClean="0"/>
              <a:t>112</a:t>
            </a:r>
            <a:r>
              <a:rPr lang="en-US" b="1" dirty="0" smtClean="0"/>
              <a:t> For</a:t>
            </a:r>
            <a:r>
              <a:rPr lang="tr-TR" b="1" dirty="0" smtClean="0"/>
              <a:t> </a:t>
            </a:r>
            <a:r>
              <a:rPr lang="en-US" b="1" dirty="0" smtClean="0"/>
              <a:t>emergency help if this has not been done already.</a:t>
            </a:r>
            <a:endParaRPr lang="tr-TR" b="1" dirty="0" smtClean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en-US" dirty="0" smtClean="0"/>
              <a:t>the dressing, apply a second</a:t>
            </a:r>
            <a:r>
              <a:rPr lang="tr-TR" dirty="0" smtClean="0"/>
              <a:t> </a:t>
            </a:r>
            <a:r>
              <a:rPr lang="en-US" dirty="0" smtClean="0"/>
              <a:t>one on top of the first. If blood</a:t>
            </a:r>
            <a:r>
              <a:rPr lang="tr-TR" dirty="0" smtClean="0"/>
              <a:t> </a:t>
            </a:r>
            <a:r>
              <a:rPr lang="tr-TR" dirty="0" err="1" smtClean="0"/>
              <a:t>seeps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en-US" dirty="0" smtClean="0"/>
              <a:t>dressing, remove both and apply</a:t>
            </a:r>
            <a:r>
              <a:rPr lang="tr-TR" dirty="0" smtClean="0"/>
              <a:t> </a:t>
            </a:r>
            <a:r>
              <a:rPr lang="en-US" dirty="0" smtClean="0"/>
              <a:t>a fresh one, ensuring that</a:t>
            </a:r>
            <a:r>
              <a:rPr lang="tr-TR" dirty="0" smtClean="0"/>
              <a:t> </a:t>
            </a:r>
            <a:r>
              <a:rPr lang="en-US" dirty="0" smtClean="0"/>
              <a:t>pressure is applied accurately 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of </a:t>
            </a:r>
            <a:r>
              <a:rPr lang="tr-TR" dirty="0" err="1" smtClean="0"/>
              <a:t>bleeding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</a:t>
            </a:r>
            <a:r>
              <a:rPr lang="en-US" dirty="0" smtClean="0"/>
              <a:t>in a raised position with</a:t>
            </a:r>
            <a:r>
              <a:rPr lang="tr-TR" dirty="0" smtClean="0"/>
              <a:t> </a:t>
            </a:r>
            <a:r>
              <a:rPr lang="en-US" dirty="0" smtClean="0"/>
              <a:t>a sling and/or bandage. </a:t>
            </a:r>
            <a:endParaRPr lang="tr-TR" dirty="0" smtClean="0"/>
          </a:p>
          <a:p>
            <a:r>
              <a:rPr lang="en-US" dirty="0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circulation</a:t>
            </a:r>
            <a:r>
              <a:rPr lang="tr-TR" dirty="0" smtClean="0"/>
              <a:t> </a:t>
            </a:r>
            <a:r>
              <a:rPr lang="tr-TR" dirty="0" err="1" smtClean="0"/>
              <a:t>beyond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bandage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10 </a:t>
            </a:r>
            <a:r>
              <a:rPr lang="tr-TR" dirty="0" err="1" smtClean="0"/>
              <a:t>minutes</a:t>
            </a:r>
            <a:r>
              <a:rPr lang="tr-TR" dirty="0" smtClean="0"/>
              <a:t>. </a:t>
            </a:r>
            <a:r>
              <a:rPr lang="en-US" dirty="0" smtClean="0"/>
              <a:t>If the circulation is</a:t>
            </a:r>
            <a:r>
              <a:rPr lang="tr-TR" dirty="0" smtClean="0"/>
              <a:t> </a:t>
            </a:r>
            <a:r>
              <a:rPr lang="tr-TR" dirty="0" err="1" smtClean="0"/>
              <a:t>impaired</a:t>
            </a:r>
            <a:r>
              <a:rPr lang="tr-TR" dirty="0" smtClean="0"/>
              <a:t>, </a:t>
            </a:r>
            <a:r>
              <a:rPr lang="tr-TR" dirty="0" err="1" smtClean="0"/>
              <a:t>loosen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bandage</a:t>
            </a:r>
            <a:r>
              <a:rPr lang="tr-TR" dirty="0" smtClean="0"/>
              <a:t> and </a:t>
            </a:r>
            <a:r>
              <a:rPr lang="tr-TR" dirty="0" err="1" smtClean="0"/>
              <a:t>reapply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Monitor</a:t>
            </a:r>
            <a:r>
              <a:rPr lang="tr-TR" dirty="0" smtClean="0"/>
              <a:t> and </a:t>
            </a:r>
            <a:r>
              <a:rPr lang="tr-TR" dirty="0" err="1" smtClean="0"/>
              <a:t>record</a:t>
            </a:r>
            <a:r>
              <a:rPr lang="tr-TR" dirty="0" smtClean="0"/>
              <a:t> </a:t>
            </a:r>
            <a:r>
              <a:rPr lang="tr-TR" dirty="0" err="1" smtClean="0"/>
              <a:t>vital</a:t>
            </a:r>
            <a:r>
              <a:rPr lang="tr-TR" dirty="0" smtClean="0"/>
              <a:t> </a:t>
            </a:r>
            <a:r>
              <a:rPr lang="tr-TR" dirty="0" err="1" smtClean="0"/>
              <a:t>signs</a:t>
            </a:r>
            <a:r>
              <a:rPr lang="tr-TR" dirty="0" smtClean="0"/>
              <a:t>—</a:t>
            </a:r>
            <a:r>
              <a:rPr lang="tr-TR" dirty="0" err="1" smtClean="0"/>
              <a:t>level</a:t>
            </a:r>
            <a:r>
              <a:rPr lang="tr-TR" dirty="0" smtClean="0"/>
              <a:t> of </a:t>
            </a:r>
            <a:r>
              <a:rPr lang="tr-TR" dirty="0" err="1" smtClean="0"/>
              <a:t>response</a:t>
            </a:r>
            <a:r>
              <a:rPr lang="tr-TR" dirty="0" smtClean="0"/>
              <a:t>, </a:t>
            </a:r>
            <a:r>
              <a:rPr lang="tr-TR" dirty="0" err="1" smtClean="0"/>
              <a:t>breathing</a:t>
            </a:r>
            <a:r>
              <a:rPr lang="tr-TR" dirty="0" smtClean="0"/>
              <a:t>, and </a:t>
            </a:r>
            <a:r>
              <a:rPr lang="tr-TR" dirty="0" err="1" smtClean="0"/>
              <a:t>pulse</a:t>
            </a:r>
            <a:r>
              <a:rPr lang="tr-TR" dirty="0" smtClean="0"/>
              <a:t> </a:t>
            </a:r>
            <a:r>
              <a:rPr lang="en-US" dirty="0" smtClean="0"/>
              <a:t>—while waiting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arrive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Internal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bleeding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Bleeding inside body cavities may follow an injury, such as</a:t>
            </a:r>
            <a:r>
              <a:rPr lang="tr-TR" b="1" dirty="0" smtClean="0"/>
              <a:t> </a:t>
            </a:r>
            <a:r>
              <a:rPr lang="en-US" dirty="0" smtClean="0"/>
              <a:t>a fracture or a blow from a blunt object, but it can also occur</a:t>
            </a:r>
            <a:r>
              <a:rPr lang="tr-TR" dirty="0" smtClean="0"/>
              <a:t> </a:t>
            </a:r>
            <a:r>
              <a:rPr lang="en-US" dirty="0" smtClean="0"/>
              <a:t>spontaneously—for example, bleeding from a stomach ulcer. </a:t>
            </a:r>
            <a:endParaRPr lang="tr-T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main risk from internal bleeding is shock</a:t>
            </a:r>
            <a:r>
              <a:rPr lang="en-US" dirty="0" smtClean="0"/>
              <a:t>. In addition,</a:t>
            </a:r>
            <a:r>
              <a:rPr lang="tr-TR" dirty="0" smtClean="0"/>
              <a:t> </a:t>
            </a:r>
            <a:r>
              <a:rPr lang="en-US" dirty="0" smtClean="0"/>
              <a:t>blood can build up around organs such as the lungs or brain and</a:t>
            </a:r>
            <a:r>
              <a:rPr lang="tr-TR" dirty="0" smtClean="0"/>
              <a:t> </a:t>
            </a:r>
            <a:r>
              <a:rPr lang="en-US" dirty="0" smtClean="0"/>
              <a:t>exert damaging pressure on them.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Internal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bleeding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err="1" smtClean="0"/>
              <a:t>Recognition</a:t>
            </a:r>
            <a:r>
              <a:rPr lang="tr-TR" b="1" dirty="0" smtClean="0"/>
              <a:t>:</a:t>
            </a:r>
          </a:p>
          <a:p>
            <a:r>
              <a:rPr lang="en-US" dirty="0" smtClean="0"/>
              <a:t> Initially, pale, cold, clammy skin. If</a:t>
            </a:r>
            <a:r>
              <a:rPr lang="tr-TR" dirty="0" smtClean="0"/>
              <a:t> </a:t>
            </a:r>
            <a:r>
              <a:rPr lang="en-US" dirty="0" smtClean="0"/>
              <a:t>bleeding continues, the skin may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blue</a:t>
            </a:r>
            <a:r>
              <a:rPr lang="tr-TR" dirty="0" smtClean="0"/>
              <a:t>-</a:t>
            </a:r>
            <a:r>
              <a:rPr lang="tr-TR" dirty="0" err="1" smtClean="0"/>
              <a:t>gray</a:t>
            </a:r>
            <a:r>
              <a:rPr lang="tr-TR" dirty="0" smtClean="0"/>
              <a:t> (</a:t>
            </a:r>
            <a:r>
              <a:rPr lang="tr-TR" dirty="0" err="1" smtClean="0"/>
              <a:t>cyanosis</a:t>
            </a:r>
            <a:r>
              <a:rPr lang="tr-TR" dirty="0" smtClean="0"/>
              <a:t>).  </a:t>
            </a:r>
            <a:r>
              <a:rPr lang="tr-TR" dirty="0" err="1" smtClean="0"/>
              <a:t>Rapid</a:t>
            </a:r>
            <a:r>
              <a:rPr lang="tr-TR" dirty="0" smtClean="0"/>
              <a:t>, </a:t>
            </a:r>
            <a:r>
              <a:rPr lang="tr-TR" dirty="0" err="1" smtClean="0"/>
              <a:t>weak</a:t>
            </a:r>
            <a:r>
              <a:rPr lang="tr-TR" dirty="0" smtClean="0"/>
              <a:t> </a:t>
            </a:r>
            <a:r>
              <a:rPr lang="tr-TR" dirty="0" err="1" smtClean="0"/>
              <a:t>pulse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Thirst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Rapid</a:t>
            </a:r>
            <a:r>
              <a:rPr lang="tr-TR" dirty="0" smtClean="0"/>
              <a:t>, </a:t>
            </a:r>
            <a:r>
              <a:rPr lang="tr-TR" dirty="0" err="1" smtClean="0"/>
              <a:t>shallow</a:t>
            </a:r>
            <a:r>
              <a:rPr lang="tr-TR" dirty="0" smtClean="0"/>
              <a:t> </a:t>
            </a:r>
            <a:r>
              <a:rPr lang="tr-TR" dirty="0" err="1" smtClean="0"/>
              <a:t>breathing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Confusion</a:t>
            </a:r>
            <a:r>
              <a:rPr lang="tr-TR" dirty="0" smtClean="0"/>
              <a:t>, </a:t>
            </a:r>
            <a:r>
              <a:rPr lang="tr-TR" dirty="0" err="1" smtClean="0"/>
              <a:t>restlessness</a:t>
            </a:r>
            <a:r>
              <a:rPr lang="tr-TR" dirty="0" smtClean="0"/>
              <a:t>, and </a:t>
            </a:r>
            <a:r>
              <a:rPr lang="tr-TR" dirty="0" err="1" smtClean="0"/>
              <a:t>irritability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tr-TR" dirty="0" err="1" smtClean="0"/>
              <a:t>collapse</a:t>
            </a:r>
            <a:r>
              <a:rPr lang="tr-TR" dirty="0" smtClean="0"/>
              <a:t> and </a:t>
            </a:r>
            <a:r>
              <a:rPr lang="tr-TR" dirty="0" err="1" smtClean="0"/>
              <a:t>unconsciousness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body </a:t>
            </a:r>
            <a:r>
              <a:rPr lang="tr-TR" dirty="0" err="1" smtClean="0"/>
              <a:t>openings</a:t>
            </a:r>
            <a:r>
              <a:rPr lang="tr-TR" dirty="0" smtClean="0"/>
              <a:t> (</a:t>
            </a:r>
            <a:r>
              <a:rPr lang="tr-TR" dirty="0" err="1" smtClean="0"/>
              <a:t>orifices</a:t>
            </a:r>
            <a:r>
              <a:rPr lang="tr-TR" dirty="0" smtClean="0"/>
              <a:t>)</a:t>
            </a:r>
          </a:p>
          <a:p>
            <a:r>
              <a:rPr lang="en-US" dirty="0" smtClean="0"/>
              <a:t> In cases of violent injury, “pattern</a:t>
            </a:r>
            <a:r>
              <a:rPr lang="tr-TR" dirty="0" smtClean="0"/>
              <a:t> </a:t>
            </a:r>
            <a:r>
              <a:rPr lang="en-US" dirty="0" smtClean="0"/>
              <a:t>bruising”—an area of discolored</a:t>
            </a:r>
          </a:p>
          <a:p>
            <a:r>
              <a:rPr lang="tr-TR" dirty="0" smtClean="0"/>
              <a:t> S</a:t>
            </a:r>
            <a:r>
              <a:rPr lang="en-US" dirty="0" smtClean="0"/>
              <a:t>kin with a shape that matches the</a:t>
            </a:r>
            <a:r>
              <a:rPr lang="tr-TR" dirty="0" smtClean="0"/>
              <a:t> </a:t>
            </a:r>
            <a:r>
              <a:rPr lang="en-US" dirty="0" smtClean="0"/>
              <a:t>pattern of clothes or crushing or</a:t>
            </a:r>
            <a:r>
              <a:rPr lang="tr-TR" dirty="0" smtClean="0"/>
              <a:t> </a:t>
            </a:r>
            <a:r>
              <a:rPr lang="tr-TR" dirty="0" err="1" smtClean="0"/>
              <a:t>restraining</a:t>
            </a:r>
            <a:r>
              <a:rPr lang="tr-TR" dirty="0" smtClean="0"/>
              <a:t> </a:t>
            </a:r>
            <a:r>
              <a:rPr lang="tr-TR" dirty="0" err="1" smtClean="0"/>
              <a:t>objects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Pain</a:t>
            </a:r>
            <a:endParaRPr lang="tr-TR" dirty="0" smtClean="0"/>
          </a:p>
          <a:p>
            <a:r>
              <a:rPr lang="en-US" dirty="0" smtClean="0"/>
              <a:t> Information from the casualty that</a:t>
            </a:r>
            <a:r>
              <a:rPr lang="tr-TR" dirty="0" smtClean="0"/>
              <a:t> i</a:t>
            </a:r>
            <a:r>
              <a:rPr lang="en-US" dirty="0" err="1" smtClean="0"/>
              <a:t>ndicates</a:t>
            </a:r>
            <a:r>
              <a:rPr lang="en-US" dirty="0" smtClean="0"/>
              <a:t> recent injury or illness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Suspect</a:t>
            </a:r>
            <a:r>
              <a:rPr lang="tr-TR" dirty="0" smtClean="0"/>
              <a:t>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a </a:t>
            </a:r>
            <a:r>
              <a:rPr lang="en-US" dirty="0" smtClean="0"/>
              <a:t>casualty</a:t>
            </a:r>
            <a:r>
              <a:rPr lang="tr-TR" dirty="0" smtClean="0"/>
              <a:t>  d</a:t>
            </a:r>
            <a:r>
              <a:rPr lang="en-US" dirty="0" err="1" smtClean="0"/>
              <a:t>evelops</a:t>
            </a:r>
            <a:r>
              <a:rPr lang="en-US" dirty="0" smtClean="0"/>
              <a:t> signs of shock</a:t>
            </a:r>
            <a:r>
              <a:rPr lang="tr-TR" dirty="0" smtClean="0"/>
              <a:t>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obvious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loss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body </a:t>
            </a:r>
            <a:r>
              <a:rPr lang="en-US" dirty="0" smtClean="0"/>
              <a:t>openings such as the ear, mouth, and nose. There may also be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en-US" dirty="0" smtClean="0"/>
              <a:t>bleeding from the urethra, vagina, or anus</a:t>
            </a:r>
            <a:r>
              <a:rPr lang="tr-TR" dirty="0" smtClean="0"/>
              <a:t>.</a:t>
            </a:r>
          </a:p>
          <a:p>
            <a:r>
              <a:rPr lang="en-US" dirty="0" smtClean="0"/>
              <a:t>Blood loss from any orifice is significant and can</a:t>
            </a:r>
            <a:r>
              <a:rPr lang="tr-TR" dirty="0" smtClean="0"/>
              <a:t> </a:t>
            </a:r>
            <a:r>
              <a:rPr lang="tr-TR" dirty="0" err="1" smtClean="0"/>
              <a:t>lead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shock</a:t>
            </a:r>
            <a:r>
              <a:rPr lang="tr-TR" dirty="0" smtClean="0"/>
              <a:t>!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indicate</a:t>
            </a:r>
            <a:r>
              <a:rPr lang="tr-TR" dirty="0" smtClean="0"/>
              <a:t> a </a:t>
            </a:r>
            <a:r>
              <a:rPr lang="tr-TR" dirty="0" err="1" smtClean="0"/>
              <a:t>serious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illness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339752" y="621166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https://kuiyem.ku.edu.tr/wp-content/uploads/2016/12/American-College-of-Emergency-Physicians-ACEP-First-Aid-Manual.pdf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694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Impalement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If someone has been impaled, for example by falling onto</a:t>
            </a:r>
            <a:r>
              <a:rPr lang="tr-TR" b="1" dirty="0" smtClean="0"/>
              <a:t> </a:t>
            </a:r>
            <a:r>
              <a:rPr lang="en-US" dirty="0" smtClean="0"/>
              <a:t>railings, never attempt to lift the casualty off the object</a:t>
            </a:r>
            <a:r>
              <a:rPr lang="tr-TR" dirty="0" smtClean="0"/>
              <a:t> </a:t>
            </a:r>
            <a:r>
              <a:rPr lang="en-US" dirty="0" smtClean="0"/>
              <a:t>involved because this may worsen internal injuries</a:t>
            </a:r>
            <a:endParaRPr lang="tr-TR" dirty="0" smtClean="0"/>
          </a:p>
          <a:p>
            <a:r>
              <a:rPr lang="en-US" dirty="0" smtClean="0"/>
              <a:t>Do not allow the casualty</a:t>
            </a:r>
            <a:r>
              <a:rPr lang="tr-TR" dirty="0" smtClean="0"/>
              <a:t> </a:t>
            </a:r>
            <a:r>
              <a:rPr lang="en-US" dirty="0" smtClean="0"/>
              <a:t>to eat or drink because an</a:t>
            </a:r>
            <a:r>
              <a:rPr lang="tr-TR" dirty="0" smtClean="0"/>
              <a:t> </a:t>
            </a:r>
            <a:r>
              <a:rPr lang="tr-TR" dirty="0" err="1" smtClean="0"/>
              <a:t>anesthetic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needed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Call</a:t>
            </a:r>
            <a:r>
              <a:rPr lang="tr-TR" b="1" dirty="0" smtClean="0"/>
              <a:t> 112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emergency</a:t>
            </a:r>
            <a:r>
              <a:rPr lang="tr-TR" b="1" dirty="0" smtClean="0"/>
              <a:t> </a:t>
            </a:r>
            <a:r>
              <a:rPr lang="tr-TR" b="1" dirty="0" err="1" smtClean="0"/>
              <a:t>help</a:t>
            </a:r>
            <a:r>
              <a:rPr lang="tr-TR" b="1" dirty="0" smtClean="0"/>
              <a:t>!</a:t>
            </a:r>
          </a:p>
          <a:p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casualty’s</a:t>
            </a:r>
            <a:r>
              <a:rPr lang="tr-TR" dirty="0" smtClean="0"/>
              <a:t> body 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 err="1" smtClean="0"/>
              <a:t>until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emergency</a:t>
            </a:r>
            <a:r>
              <a:rPr lang="tr-TR" dirty="0" smtClean="0"/>
              <a:t> </a:t>
            </a:r>
            <a:r>
              <a:rPr lang="tr-TR" dirty="0" err="1" smtClean="0"/>
              <a:t>services</a:t>
            </a:r>
            <a:r>
              <a:rPr lang="tr-TR" dirty="0" smtClean="0"/>
              <a:t> </a:t>
            </a:r>
            <a:r>
              <a:rPr lang="tr-TR" dirty="0" err="1" smtClean="0"/>
              <a:t>arrive</a:t>
            </a:r>
            <a:endParaRPr lang="tr-TR" dirty="0" smtClean="0"/>
          </a:p>
          <a:p>
            <a:r>
              <a:rPr lang="tr-TR" b="1" dirty="0" err="1" smtClean="0"/>
              <a:t>Prevent</a:t>
            </a:r>
            <a:r>
              <a:rPr lang="tr-TR" b="1" dirty="0" smtClean="0"/>
              <a:t> </a:t>
            </a:r>
            <a:r>
              <a:rPr lang="tr-TR" b="1" dirty="0" err="1" smtClean="0"/>
              <a:t>further</a:t>
            </a:r>
            <a:r>
              <a:rPr lang="tr-TR" b="1" dirty="0" smtClean="0"/>
              <a:t> </a:t>
            </a:r>
            <a:r>
              <a:rPr lang="tr-TR" b="1" dirty="0" err="1" smtClean="0"/>
              <a:t>injury</a:t>
            </a:r>
            <a:r>
              <a:rPr lang="tr-TR" b="1" dirty="0" smtClean="0"/>
              <a:t>!</a:t>
            </a:r>
            <a:endParaRPr lang="tr-TR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Amputation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 limb that has been partially or completely severed can,</a:t>
            </a:r>
            <a:r>
              <a:rPr lang="tr-TR" b="1" dirty="0" smtClean="0"/>
              <a:t> </a:t>
            </a:r>
            <a:r>
              <a:rPr lang="en-US" dirty="0" smtClean="0"/>
              <a:t>in many cases, be reattached by microsurgery.</a:t>
            </a:r>
            <a:endParaRPr lang="tr-TR" dirty="0" smtClean="0"/>
          </a:p>
          <a:p>
            <a:r>
              <a:rPr lang="en-US" dirty="0" smtClean="0"/>
              <a:t>The operation</a:t>
            </a:r>
            <a:r>
              <a:rPr lang="tr-TR" dirty="0" smtClean="0"/>
              <a:t> </a:t>
            </a:r>
            <a:r>
              <a:rPr lang="en-US" dirty="0" smtClean="0"/>
              <a:t>will require a general anesthetic, so do not allow the casualty</a:t>
            </a:r>
            <a:r>
              <a:rPr lang="tr-TR" dirty="0" smtClean="0"/>
              <a:t> </a:t>
            </a:r>
            <a:r>
              <a:rPr lang="en-US" dirty="0" smtClean="0"/>
              <a:t>to eat or drink. It is vital to get the casualty and the amputated</a:t>
            </a:r>
            <a:r>
              <a:rPr lang="tr-TR" dirty="0" smtClean="0"/>
              <a:t> </a:t>
            </a:r>
            <a:r>
              <a:rPr lang="en-US" dirty="0" smtClean="0"/>
              <a:t>part to the hospital as soon as possible. </a:t>
            </a:r>
            <a:endParaRPr lang="tr-TR" dirty="0" smtClean="0"/>
          </a:p>
          <a:p>
            <a:r>
              <a:rPr lang="en-US" dirty="0" smtClean="0"/>
              <a:t>Shock is possible, and</a:t>
            </a:r>
            <a:r>
              <a:rPr lang="tr-TR" dirty="0" smtClean="0"/>
              <a:t> </a:t>
            </a:r>
            <a:r>
              <a:rPr lang="tr-TR" dirty="0" err="1" smtClean="0"/>
              <a:t>needs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treated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wash the severed part.</a:t>
            </a:r>
          </a:p>
          <a:p>
            <a:r>
              <a:rPr lang="en-US" dirty="0" smtClean="0"/>
              <a:t>Do not let the severed part</a:t>
            </a:r>
            <a:r>
              <a:rPr lang="tr-TR" dirty="0" smtClean="0"/>
              <a:t> t</a:t>
            </a:r>
            <a:r>
              <a:rPr lang="en-US" dirty="0" smtClean="0"/>
              <a:t>ouch the crushed ice when</a:t>
            </a:r>
            <a:r>
              <a:rPr lang="tr-TR" dirty="0" smtClean="0"/>
              <a:t> </a:t>
            </a:r>
            <a:r>
              <a:rPr lang="tr-TR" dirty="0" err="1" smtClean="0"/>
              <a:t>packing</a:t>
            </a:r>
            <a:r>
              <a:rPr lang="tr-TR" dirty="0" smtClean="0"/>
              <a:t> it.</a:t>
            </a:r>
          </a:p>
          <a:p>
            <a:r>
              <a:rPr lang="en-US" dirty="0" smtClean="0"/>
              <a:t>Do not allow the casualty to eat</a:t>
            </a:r>
            <a:r>
              <a:rPr lang="tr-TR" dirty="0" smtClean="0"/>
              <a:t> </a:t>
            </a:r>
            <a:r>
              <a:rPr lang="en-US" dirty="0" smtClean="0"/>
              <a:t>or drink because an anesthetic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needed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(</a:t>
            </a:r>
            <a:r>
              <a:rPr lang="tr-TR" dirty="0" err="1" smtClean="0"/>
              <a:t>applying</a:t>
            </a:r>
            <a:r>
              <a:rPr lang="tr-TR" dirty="0" smtClean="0"/>
              <a:t>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, </a:t>
            </a:r>
            <a:r>
              <a:rPr lang="tr-TR" dirty="0" err="1" smtClean="0"/>
              <a:t>raising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causalty’s</a:t>
            </a:r>
            <a:r>
              <a:rPr lang="tr-TR" dirty="0" smtClean="0"/>
              <a:t> </a:t>
            </a:r>
            <a:r>
              <a:rPr lang="tr-TR" dirty="0" err="1" smtClean="0"/>
              <a:t>heart</a:t>
            </a:r>
            <a:r>
              <a:rPr lang="tr-TR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Heart</a:t>
            </a:r>
            <a:r>
              <a:rPr lang="tr-TR" dirty="0" smtClean="0"/>
              <a:t> </a:t>
            </a:r>
            <a:r>
              <a:rPr lang="tr-TR" dirty="0" err="1" smtClean="0"/>
              <a:t>pumps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body</a:t>
            </a:r>
            <a:r>
              <a:rPr lang="tr-TR" dirty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rhytmic</a:t>
            </a:r>
            <a:r>
              <a:rPr lang="tr-TR" dirty="0" smtClean="0"/>
              <a:t> </a:t>
            </a:r>
            <a:r>
              <a:rPr lang="tr-TR" dirty="0" err="1" smtClean="0"/>
              <a:t>contractions</a:t>
            </a:r>
            <a:r>
              <a:rPr lang="tr-TR" dirty="0" smtClean="0"/>
              <a:t> (</a:t>
            </a:r>
            <a:r>
              <a:rPr lang="tr-TR" dirty="0" err="1" smtClean="0"/>
              <a:t>beat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There</a:t>
            </a:r>
            <a:r>
              <a:rPr lang="tr-TR" dirty="0" smtClean="0"/>
              <a:t> is a network of </a:t>
            </a:r>
            <a:r>
              <a:rPr lang="tr-TR" dirty="0" err="1" smtClean="0"/>
              <a:t>vessels</a:t>
            </a:r>
            <a:r>
              <a:rPr lang="tr-TR" dirty="0" smtClean="0"/>
              <a:t>; </a:t>
            </a:r>
            <a:r>
              <a:rPr lang="tr-TR" dirty="0" err="1" smtClean="0">
                <a:solidFill>
                  <a:srgbClr val="FF0000"/>
                </a:solidFill>
              </a:rPr>
              <a:t>arteries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veins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capillaries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The </a:t>
            </a:r>
            <a:r>
              <a:rPr lang="tr-TR" dirty="0" err="1" smtClean="0"/>
              <a:t>force</a:t>
            </a:r>
            <a:r>
              <a:rPr lang="tr-TR" dirty="0" smtClean="0"/>
              <a:t> </a:t>
            </a:r>
            <a:r>
              <a:rPr lang="en-US" dirty="0" smtClean="0"/>
              <a:t>exerted by the blood flow through the main</a:t>
            </a:r>
            <a:r>
              <a:rPr lang="tr-TR" dirty="0" smtClean="0"/>
              <a:t> </a:t>
            </a:r>
            <a:r>
              <a:rPr lang="en-US" dirty="0" smtClean="0"/>
              <a:t>arteries is called blood pressure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Place a sterile dressing or a clean gauze pad on the wound, and</a:t>
            </a:r>
            <a:r>
              <a:rPr lang="tr-TR" dirty="0" smtClean="0"/>
              <a:t> </a:t>
            </a:r>
            <a:r>
              <a:rPr lang="en-US" dirty="0" smtClean="0"/>
              <a:t>secure it with a bandage.</a:t>
            </a:r>
            <a:endParaRPr lang="tr-TR" dirty="0" smtClean="0"/>
          </a:p>
          <a:p>
            <a:r>
              <a:rPr lang="tr-TR" dirty="0" smtClean="0"/>
              <a:t>Minimize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</a:t>
            </a:r>
            <a:r>
              <a:rPr lang="tr-TR" dirty="0" err="1" smtClean="0"/>
              <a:t>shock</a:t>
            </a:r>
            <a:endParaRPr lang="tr-TR" dirty="0" smtClean="0"/>
          </a:p>
          <a:p>
            <a:r>
              <a:rPr lang="tr-TR" dirty="0" err="1" smtClean="0"/>
              <a:t>Arrange</a:t>
            </a:r>
            <a:r>
              <a:rPr lang="tr-TR" dirty="0" smtClean="0"/>
              <a:t> </a:t>
            </a:r>
            <a:r>
              <a:rPr lang="tr-TR" dirty="0" err="1" smtClean="0"/>
              <a:t>urgent</a:t>
            </a:r>
            <a:r>
              <a:rPr lang="tr-TR" dirty="0" smtClean="0"/>
              <a:t> </a:t>
            </a:r>
            <a:r>
              <a:rPr lang="tr-TR" dirty="0" err="1" smtClean="0"/>
              <a:t>removal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hospital</a:t>
            </a:r>
            <a:r>
              <a:rPr lang="tr-TR" dirty="0" smtClean="0"/>
              <a:t> (</a:t>
            </a:r>
            <a:r>
              <a:rPr lang="tr-TR" dirty="0" err="1" smtClean="0"/>
              <a:t>call</a:t>
            </a:r>
            <a:r>
              <a:rPr lang="tr-TR" dirty="0" smtClean="0"/>
              <a:t> 112, </a:t>
            </a:r>
            <a:r>
              <a:rPr lang="tr-TR" dirty="0" err="1" smtClean="0"/>
              <a:t>tell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an </a:t>
            </a:r>
            <a:r>
              <a:rPr lang="tr-TR" dirty="0" err="1" smtClean="0"/>
              <a:t>amputation</a:t>
            </a:r>
            <a:r>
              <a:rPr lang="tr-TR" dirty="0" smtClean="0"/>
              <a:t> is </a:t>
            </a:r>
            <a:r>
              <a:rPr lang="tr-TR" dirty="0" err="1" smtClean="0"/>
              <a:t>involved</a:t>
            </a:r>
            <a:r>
              <a:rPr lang="tr-TR" dirty="0" smtClean="0"/>
              <a:t>)</a:t>
            </a:r>
          </a:p>
          <a:p>
            <a:r>
              <a:rPr lang="en-US" dirty="0" smtClean="0"/>
              <a:t>To prevent deterioration of 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(</a:t>
            </a:r>
            <a:r>
              <a:rPr lang="tr-TR" dirty="0" err="1" smtClean="0"/>
              <a:t>wrap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severed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in </a:t>
            </a:r>
            <a:r>
              <a:rPr lang="tr-TR" dirty="0" err="1" smtClean="0"/>
              <a:t>plastic</a:t>
            </a:r>
            <a:r>
              <a:rPr lang="tr-TR" dirty="0" smtClean="0"/>
              <a:t> </a:t>
            </a:r>
            <a:r>
              <a:rPr lang="tr-TR" dirty="0" err="1" smtClean="0"/>
              <a:t>wrap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plastic</a:t>
            </a:r>
            <a:r>
              <a:rPr lang="tr-TR" dirty="0" smtClean="0"/>
              <a:t> </a:t>
            </a:r>
            <a:r>
              <a:rPr lang="tr-TR" dirty="0" err="1" smtClean="0"/>
              <a:t>bag</a:t>
            </a:r>
            <a:r>
              <a:rPr lang="tr-TR" dirty="0" smtClean="0"/>
              <a:t>. </a:t>
            </a:r>
            <a:r>
              <a:rPr lang="tr-TR" dirty="0" err="1" smtClean="0"/>
              <a:t>Wrap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package in gauze or soft fabric and place it in a container full o</a:t>
            </a:r>
            <a:r>
              <a:rPr lang="tr-TR" dirty="0" smtClean="0"/>
              <a:t>f </a:t>
            </a:r>
            <a:r>
              <a:rPr lang="en-US" dirty="0" smtClean="0"/>
              <a:t>crushed ice. Mark the container with the time of injury and the</a:t>
            </a:r>
            <a:r>
              <a:rPr lang="tr-TR" dirty="0" smtClean="0"/>
              <a:t> </a:t>
            </a:r>
            <a:r>
              <a:rPr lang="en-US" dirty="0" smtClean="0"/>
              <a:t>casualty’s name. Give it to the emergency service personnel yourself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Crush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injury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Traffic accidents and building site collapses are the most</a:t>
            </a:r>
            <a:r>
              <a:rPr lang="tr-TR" b="1" dirty="0" smtClean="0"/>
              <a:t>  </a:t>
            </a:r>
            <a:r>
              <a:rPr lang="en-US" dirty="0" smtClean="0"/>
              <a:t>common causes of crush injuries. </a:t>
            </a:r>
            <a:endParaRPr lang="tr-TR" dirty="0" smtClean="0"/>
          </a:p>
          <a:p>
            <a:r>
              <a:rPr lang="en-US" dirty="0" smtClean="0"/>
              <a:t>Other possible cause</a:t>
            </a:r>
            <a:r>
              <a:rPr lang="tr-TR" dirty="0" smtClean="0"/>
              <a:t> </a:t>
            </a:r>
            <a:r>
              <a:rPr lang="en-US" dirty="0" smtClean="0"/>
              <a:t>include</a:t>
            </a:r>
            <a:r>
              <a:rPr lang="tr-TR" dirty="0" smtClean="0"/>
              <a:t> </a:t>
            </a:r>
            <a:r>
              <a:rPr lang="en-US" dirty="0" smtClean="0"/>
              <a:t>explosions, earthquakes, and train crashes.</a:t>
            </a:r>
          </a:p>
          <a:p>
            <a:r>
              <a:rPr lang="en-US" dirty="0" smtClean="0"/>
              <a:t>A crush injury may include a fracture, swelling, and internal</a:t>
            </a:r>
            <a:r>
              <a:rPr lang="tr-TR" dirty="0" smtClean="0"/>
              <a:t> </a:t>
            </a:r>
            <a:r>
              <a:rPr lang="en-US" dirty="0" smtClean="0"/>
              <a:t>bleeding. </a:t>
            </a:r>
            <a:endParaRPr lang="tr-TR" dirty="0" smtClean="0"/>
          </a:p>
          <a:p>
            <a:r>
              <a:rPr lang="en-US" dirty="0" smtClean="0"/>
              <a:t>The crushing force may cause impaired circulation,</a:t>
            </a:r>
            <a:r>
              <a:rPr lang="tr-TR" dirty="0" smtClean="0"/>
              <a:t> </a:t>
            </a:r>
            <a:r>
              <a:rPr lang="en-US" dirty="0" smtClean="0"/>
              <a:t>resulting in numbness at or below the site of injury. You may not</a:t>
            </a:r>
            <a:r>
              <a:rPr lang="tr-TR" dirty="0" smtClean="0"/>
              <a:t> </a:t>
            </a:r>
            <a:r>
              <a:rPr lang="en-US" dirty="0" smtClean="0"/>
              <a:t>detect a pulse in a crushed limb.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Prolonged</a:t>
            </a:r>
            <a:r>
              <a:rPr lang="tr-TR" dirty="0" smtClean="0"/>
              <a:t> </a:t>
            </a:r>
            <a:r>
              <a:rPr lang="tr-TR" dirty="0" err="1" smtClean="0"/>
              <a:t>crushing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</a:t>
            </a:r>
            <a:r>
              <a:rPr lang="en-US" dirty="0" smtClean="0"/>
              <a:t>extensive damage to body tissues, especially to muscles. </a:t>
            </a:r>
            <a:endParaRPr lang="tr-TR" dirty="0" smtClean="0"/>
          </a:p>
          <a:p>
            <a:r>
              <a:rPr lang="en-US" dirty="0" smtClean="0"/>
              <a:t>Once the</a:t>
            </a:r>
            <a:r>
              <a:rPr lang="tr-TR" dirty="0" smtClean="0"/>
              <a:t> </a:t>
            </a:r>
            <a:r>
              <a:rPr lang="en-US" dirty="0" smtClean="0"/>
              <a:t>pressure is removed, shock may develop rapidly as tissue fluid leaks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.</a:t>
            </a:r>
          </a:p>
          <a:p>
            <a:r>
              <a:rPr lang="en-US" dirty="0" smtClean="0"/>
              <a:t>More dangerous, toxic substances build up in damaged muscle</a:t>
            </a:r>
            <a:r>
              <a:rPr lang="tr-TR" dirty="0" smtClean="0"/>
              <a:t> </a:t>
            </a:r>
            <a:r>
              <a:rPr lang="en-US" dirty="0" smtClean="0"/>
              <a:t>tissue around a crush injury. </a:t>
            </a:r>
            <a:endParaRPr lang="tr-TR" dirty="0" smtClean="0"/>
          </a:p>
          <a:p>
            <a:r>
              <a:rPr lang="en-US" dirty="0" smtClean="0"/>
              <a:t>If released suddenly into the </a:t>
            </a:r>
            <a:r>
              <a:rPr lang="en-US" dirty="0" err="1" smtClean="0"/>
              <a:t>circulation,these</a:t>
            </a:r>
            <a:r>
              <a:rPr lang="en-US" dirty="0" smtClean="0"/>
              <a:t> toxins may cause the heart to experience a life-threatening</a:t>
            </a:r>
            <a:r>
              <a:rPr lang="tr-TR" dirty="0" smtClean="0"/>
              <a:t> </a:t>
            </a:r>
            <a:r>
              <a:rPr lang="en-US" dirty="0" smtClean="0"/>
              <a:t>rhythm disturbance first or kidney failure later. This process, called</a:t>
            </a:r>
            <a:r>
              <a:rPr lang="tr-TR" dirty="0" smtClean="0"/>
              <a:t>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crush syndrome</a:t>
            </a:r>
            <a:r>
              <a:rPr lang="en-US" dirty="0" smtClean="0"/>
              <a:t>,” is extremely serious and can be fatal.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not release a casualty who</a:t>
            </a:r>
            <a:r>
              <a:rPr lang="tr-TR" dirty="0" smtClean="0"/>
              <a:t> </a:t>
            </a:r>
            <a:r>
              <a:rPr lang="en-US" dirty="0" smtClean="0"/>
              <a:t>has been crushed for more than</a:t>
            </a:r>
            <a:r>
              <a:rPr lang="tr-TR" dirty="0" smtClean="0"/>
              <a:t> 15 </a:t>
            </a:r>
            <a:r>
              <a:rPr lang="tr-TR" dirty="0" err="1" smtClean="0"/>
              <a:t>minutes</a:t>
            </a:r>
            <a:r>
              <a:rPr lang="tr-TR" dirty="0" smtClean="0"/>
              <a:t>. (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release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causalty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he/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crushed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15 </a:t>
            </a:r>
            <a:r>
              <a:rPr lang="tr-TR" dirty="0" err="1" smtClean="0"/>
              <a:t>min</a:t>
            </a:r>
            <a:r>
              <a:rPr lang="tr-TR" dirty="0" smtClean="0"/>
              <a:t>.)</a:t>
            </a:r>
          </a:p>
          <a:p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,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suspected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Treat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shock</a:t>
            </a:r>
            <a:r>
              <a:rPr lang="tr-TR" dirty="0" smtClean="0"/>
              <a:t> but not </a:t>
            </a:r>
            <a:r>
              <a:rPr lang="tr-TR" dirty="0" err="1" smtClean="0"/>
              <a:t>raise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legs</a:t>
            </a:r>
            <a:r>
              <a:rPr lang="tr-TR" dirty="0" smtClean="0"/>
              <a:t>!</a:t>
            </a:r>
          </a:p>
          <a:p>
            <a:r>
              <a:rPr lang="en-US" dirty="0" smtClean="0"/>
              <a:t>Do not lift heavy objects.</a:t>
            </a:r>
          </a:p>
          <a:p>
            <a:r>
              <a:rPr lang="en-US" dirty="0" smtClean="0"/>
              <a:t>Do not allow the casualty</a:t>
            </a:r>
            <a:r>
              <a:rPr lang="tr-TR" dirty="0" smtClean="0"/>
              <a:t> </a:t>
            </a:r>
            <a:r>
              <a:rPr lang="en-US" dirty="0" smtClean="0"/>
              <a:t>to eat or drink because an</a:t>
            </a:r>
            <a:r>
              <a:rPr lang="tr-TR" dirty="0" smtClean="0"/>
              <a:t> </a:t>
            </a:r>
            <a:r>
              <a:rPr lang="tr-TR" dirty="0" err="1" smtClean="0"/>
              <a:t>anesthetic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needed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Call</a:t>
            </a:r>
            <a:r>
              <a:rPr lang="tr-TR" b="1" dirty="0" smtClean="0"/>
              <a:t> 112!</a:t>
            </a:r>
          </a:p>
          <a:p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vital</a:t>
            </a:r>
            <a:r>
              <a:rPr lang="tr-TR" dirty="0" smtClean="0"/>
              <a:t> </a:t>
            </a:r>
            <a:r>
              <a:rPr lang="tr-TR" dirty="0" err="1" smtClean="0"/>
              <a:t>signs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Cuts</a:t>
            </a:r>
            <a:r>
              <a:rPr lang="tr-TR" dirty="0" smtClean="0">
                <a:solidFill>
                  <a:srgbClr val="FF0000"/>
                </a:solidFill>
              </a:rPr>
              <a:t> and </a:t>
            </a:r>
            <a:r>
              <a:rPr lang="tr-TR" dirty="0" err="1" smtClean="0">
                <a:solidFill>
                  <a:srgbClr val="FF0000"/>
                </a:solidFill>
              </a:rPr>
              <a:t>scrapes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Bleeding from small cuts and scrapes is easily controlled by pressure</a:t>
            </a:r>
            <a:r>
              <a:rPr lang="tr-TR" b="1" dirty="0" smtClean="0"/>
              <a:t> </a:t>
            </a:r>
            <a:r>
              <a:rPr lang="en-US" dirty="0" smtClean="0"/>
              <a:t>and elevation. </a:t>
            </a:r>
            <a:endParaRPr lang="tr-TR" dirty="0" smtClean="0"/>
          </a:p>
          <a:p>
            <a:r>
              <a:rPr lang="en-US" dirty="0" smtClean="0"/>
              <a:t>An adhesive bandage is normally all that is required,</a:t>
            </a:r>
            <a:r>
              <a:rPr lang="tr-TR" dirty="0" smtClean="0"/>
              <a:t> a</a:t>
            </a:r>
            <a:r>
              <a:rPr lang="en-US" dirty="0" err="1" smtClean="0"/>
              <a:t>nd</a:t>
            </a:r>
            <a:r>
              <a:rPr lang="en-US" dirty="0" smtClean="0"/>
              <a:t> the wound will heal by itself in a few days. </a:t>
            </a:r>
            <a:endParaRPr lang="tr-TR" dirty="0" smtClean="0"/>
          </a:p>
          <a:p>
            <a:r>
              <a:rPr lang="en-US" dirty="0" smtClean="0"/>
              <a:t>Medical help needs</a:t>
            </a:r>
            <a:r>
              <a:rPr lang="tr-TR" dirty="0" smtClean="0"/>
              <a:t> </a:t>
            </a:r>
            <a:r>
              <a:rPr lang="en-US" dirty="0" smtClean="0"/>
              <a:t>to be sought only if: bleeding does not stop; there is a foreign object</a:t>
            </a:r>
            <a:r>
              <a:rPr lang="tr-TR" dirty="0" smtClean="0"/>
              <a:t> </a:t>
            </a:r>
            <a:r>
              <a:rPr lang="en-US" dirty="0" smtClean="0"/>
              <a:t>embedded in the cut; there is a particular risk of infection,</a:t>
            </a:r>
            <a:r>
              <a:rPr lang="tr-TR" dirty="0" smtClean="0"/>
              <a:t> </a:t>
            </a:r>
            <a:r>
              <a:rPr lang="en-US" dirty="0" smtClean="0"/>
              <a:t>from a human or animal bite , or a puncture by a dirty object;</a:t>
            </a:r>
            <a:r>
              <a:rPr lang="tr-TR" dirty="0" smtClean="0"/>
              <a:t> </a:t>
            </a:r>
            <a:r>
              <a:rPr lang="en-US" dirty="0" smtClean="0"/>
              <a:t>or an old wound shows signs of becoming infected.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Clean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it is </a:t>
            </a:r>
            <a:r>
              <a:rPr lang="tr-TR" dirty="0" err="1" smtClean="0"/>
              <a:t>dirty</a:t>
            </a:r>
            <a:r>
              <a:rPr lang="tr-TR" dirty="0" smtClean="0"/>
              <a:t>. (</a:t>
            </a:r>
            <a:r>
              <a:rPr lang="tr-TR" dirty="0" err="1" smtClean="0"/>
              <a:t>water</a:t>
            </a:r>
            <a:r>
              <a:rPr lang="tr-TR" dirty="0" smtClean="0"/>
              <a:t>, </a:t>
            </a:r>
            <a:r>
              <a:rPr lang="tr-TR" dirty="0" err="1" smtClean="0"/>
              <a:t>alcohol</a:t>
            </a:r>
            <a:r>
              <a:rPr lang="tr-TR" dirty="0" smtClean="0"/>
              <a:t>-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wipes</a:t>
            </a:r>
            <a:r>
              <a:rPr lang="tr-TR" dirty="0" smtClean="0"/>
              <a:t>). </a:t>
            </a:r>
            <a:r>
              <a:rPr lang="tr-TR" dirty="0" err="1" smtClean="0"/>
              <a:t>Dry</a:t>
            </a:r>
            <a:r>
              <a:rPr lang="tr-TR" dirty="0" smtClean="0"/>
              <a:t> it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gauze</a:t>
            </a:r>
            <a:r>
              <a:rPr lang="tr-TR" dirty="0" smtClean="0"/>
              <a:t> </a:t>
            </a:r>
            <a:r>
              <a:rPr lang="tr-TR" dirty="0" err="1" smtClean="0"/>
              <a:t>swab</a:t>
            </a:r>
            <a:r>
              <a:rPr lang="tr-TR" dirty="0" smtClean="0"/>
              <a:t> and </a:t>
            </a:r>
            <a:r>
              <a:rPr lang="tr-TR" dirty="0" err="1" smtClean="0"/>
              <a:t>cover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steril </a:t>
            </a:r>
            <a:r>
              <a:rPr lang="tr-TR" dirty="0" err="1" smtClean="0"/>
              <a:t>gauze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Raise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heart</a:t>
            </a:r>
            <a:endParaRPr lang="tr-TR" dirty="0" smtClean="0"/>
          </a:p>
          <a:p>
            <a:r>
              <a:rPr lang="tr-TR" dirty="0" err="1" smtClean="0"/>
              <a:t>Clean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soap</a:t>
            </a:r>
            <a:r>
              <a:rPr lang="tr-TR" dirty="0" smtClean="0"/>
              <a:t>/</a:t>
            </a:r>
            <a:r>
              <a:rPr lang="tr-TR" dirty="0" err="1" smtClean="0"/>
              <a:t>water</a:t>
            </a:r>
            <a:r>
              <a:rPr lang="tr-TR" dirty="0" smtClean="0"/>
              <a:t>, </a:t>
            </a:r>
            <a:r>
              <a:rPr lang="tr-TR" dirty="0" err="1" smtClean="0"/>
              <a:t>dry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-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i="1" u="sng" dirty="0" err="1" smtClean="0"/>
              <a:t>Tetanus</a:t>
            </a:r>
            <a:r>
              <a:rPr lang="tr-TR" i="1" u="sng" dirty="0" smtClean="0"/>
              <a:t> risk; </a:t>
            </a:r>
          </a:p>
          <a:p>
            <a:r>
              <a:rPr lang="tr-TR" dirty="0" err="1" smtClean="0"/>
              <a:t>Dirty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endParaRPr lang="tr-TR" dirty="0" smtClean="0"/>
          </a:p>
          <a:p>
            <a:r>
              <a:rPr lang="tr-TR" dirty="0" err="1" smtClean="0"/>
              <a:t>Never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immunized</a:t>
            </a:r>
            <a:endParaRPr lang="tr-TR" dirty="0" smtClean="0"/>
          </a:p>
          <a:p>
            <a:r>
              <a:rPr lang="tr-TR" dirty="0" smtClean="0"/>
              <a:t>Not sure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date</a:t>
            </a:r>
            <a:r>
              <a:rPr lang="tr-TR" dirty="0" smtClean="0"/>
              <a:t> on </a:t>
            </a:r>
            <a:r>
              <a:rPr lang="tr-TR" dirty="0" err="1" smtClean="0"/>
              <a:t>injections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The </a:t>
            </a:r>
            <a:r>
              <a:rPr lang="tr-TR" dirty="0" err="1" smtClean="0"/>
              <a:t>bacterial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of </a:t>
            </a:r>
            <a:r>
              <a:rPr lang="tr-TR" dirty="0" err="1" smtClean="0"/>
              <a:t>tetanus</a:t>
            </a:r>
            <a:r>
              <a:rPr lang="tr-TR" dirty="0" smtClean="0"/>
              <a:t> </a:t>
            </a:r>
            <a:r>
              <a:rPr lang="tr-TR" dirty="0" err="1" smtClean="0"/>
              <a:t>lives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soil</a:t>
            </a:r>
            <a:r>
              <a:rPr lang="tr-TR" dirty="0" smtClean="0"/>
              <a:t>. May </a:t>
            </a:r>
            <a:r>
              <a:rPr lang="tr-TR" dirty="0" err="1" smtClean="0"/>
              <a:t>enter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and </a:t>
            </a:r>
            <a:r>
              <a:rPr lang="tr-TR" dirty="0" err="1" smtClean="0"/>
              <a:t>release</a:t>
            </a:r>
            <a:r>
              <a:rPr lang="tr-TR" dirty="0" smtClean="0"/>
              <a:t> a </a:t>
            </a:r>
            <a:r>
              <a:rPr lang="tr-TR" dirty="0" err="1" smtClean="0"/>
              <a:t>toxin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causes</a:t>
            </a:r>
            <a:r>
              <a:rPr lang="tr-TR" dirty="0" smtClean="0"/>
              <a:t> </a:t>
            </a:r>
            <a:r>
              <a:rPr lang="tr-TR" dirty="0" err="1" smtClean="0"/>
              <a:t>muscle</a:t>
            </a:r>
            <a:r>
              <a:rPr lang="tr-TR" dirty="0" smtClean="0"/>
              <a:t> </a:t>
            </a:r>
            <a:r>
              <a:rPr lang="tr-TR" dirty="0" err="1" smtClean="0"/>
              <a:t>spasms</a:t>
            </a:r>
            <a:r>
              <a:rPr lang="tr-TR" dirty="0" smtClean="0"/>
              <a:t>, </a:t>
            </a:r>
            <a:r>
              <a:rPr lang="tr-TR" dirty="0" err="1" smtClean="0"/>
              <a:t>paralysis</a:t>
            </a:r>
            <a:r>
              <a:rPr lang="tr-TR" dirty="0" smtClean="0"/>
              <a:t>, and </a:t>
            </a:r>
            <a:r>
              <a:rPr lang="tr-TR" dirty="0" err="1" smtClean="0"/>
              <a:t>death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can be </a:t>
            </a:r>
            <a:r>
              <a:rPr lang="tr-TR" dirty="0" err="1" smtClean="0"/>
              <a:t>prevented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immunization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Bruising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Caused by bleeding into the skin or into tissues beneath the</a:t>
            </a:r>
            <a:r>
              <a:rPr lang="tr-TR" b="1" dirty="0" smtClean="0"/>
              <a:t> </a:t>
            </a:r>
            <a:r>
              <a:rPr lang="en-US" dirty="0" smtClean="0"/>
              <a:t>skin, a bruise can either develop rapidly or emerge a few days</a:t>
            </a:r>
            <a:r>
              <a:rPr lang="tr-TR" dirty="0" smtClean="0"/>
              <a:t> </a:t>
            </a:r>
            <a:r>
              <a:rPr lang="en-US" dirty="0" smtClean="0"/>
              <a:t>after injury. </a:t>
            </a:r>
            <a:endParaRPr lang="tr-TR" dirty="0" smtClean="0"/>
          </a:p>
          <a:p>
            <a:r>
              <a:rPr lang="en-US" dirty="0" smtClean="0"/>
              <a:t>Bruising can also indicate deep injury. </a:t>
            </a:r>
            <a:endParaRPr lang="tr-TR" dirty="0" smtClean="0"/>
          </a:p>
          <a:p>
            <a:r>
              <a:rPr lang="en-US" dirty="0" smtClean="0"/>
              <a:t>Elderly people</a:t>
            </a:r>
            <a:r>
              <a:rPr lang="tr-TR" dirty="0" smtClean="0"/>
              <a:t> a</a:t>
            </a:r>
            <a:r>
              <a:rPr lang="en-US" dirty="0" err="1" smtClean="0"/>
              <a:t>nd</a:t>
            </a:r>
            <a:r>
              <a:rPr lang="en-US" dirty="0" smtClean="0"/>
              <a:t> those taking anticoagulant (</a:t>
            </a:r>
            <a:r>
              <a:rPr lang="en-US" dirty="0" err="1" smtClean="0"/>
              <a:t>anticlotting</a:t>
            </a:r>
            <a:r>
              <a:rPr lang="en-US" dirty="0" smtClean="0"/>
              <a:t>) drugs, such as</a:t>
            </a:r>
            <a:r>
              <a:rPr lang="tr-TR" dirty="0" smtClean="0"/>
              <a:t> </a:t>
            </a:r>
            <a:r>
              <a:rPr lang="en-US" dirty="0" smtClean="0"/>
              <a:t>aspirin or </a:t>
            </a:r>
            <a:r>
              <a:rPr lang="en-US" dirty="0" err="1" smtClean="0"/>
              <a:t>warfarin</a:t>
            </a:r>
            <a:r>
              <a:rPr lang="en-US" dirty="0" smtClean="0"/>
              <a:t>, can bruise easily.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Raise</a:t>
            </a:r>
            <a:r>
              <a:rPr lang="tr-TR" dirty="0" smtClean="0"/>
              <a:t> and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endParaRPr lang="tr-TR" dirty="0" smtClean="0"/>
          </a:p>
          <a:p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cold</a:t>
            </a:r>
            <a:r>
              <a:rPr lang="tr-TR" dirty="0" smtClean="0"/>
              <a:t> </a:t>
            </a:r>
            <a:r>
              <a:rPr lang="tr-TR" dirty="0" err="1" smtClean="0"/>
              <a:t>compress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bruise</a:t>
            </a:r>
            <a:r>
              <a:rPr lang="tr-TR" dirty="0" smtClean="0"/>
              <a:t> at </a:t>
            </a:r>
            <a:r>
              <a:rPr lang="tr-TR" dirty="0" err="1" smtClean="0"/>
              <a:t>least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10 </a:t>
            </a:r>
            <a:r>
              <a:rPr lang="tr-TR" dirty="0" err="1" smtClean="0"/>
              <a:t>min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Blisters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Blisters occur when the skin is repeatedly rubbed against another</a:t>
            </a:r>
            <a:r>
              <a:rPr lang="tr-TR" b="1" dirty="0" smtClean="0"/>
              <a:t> </a:t>
            </a:r>
            <a:r>
              <a:rPr lang="en-US" dirty="0" smtClean="0"/>
              <a:t>surface or when it is exposed to heat. </a:t>
            </a:r>
            <a:endParaRPr lang="tr-TR" dirty="0" smtClean="0"/>
          </a:p>
          <a:p>
            <a:r>
              <a:rPr lang="en-US" dirty="0" smtClean="0"/>
              <a:t>The damaged area of skin</a:t>
            </a:r>
            <a:r>
              <a:rPr lang="tr-TR" dirty="0" smtClean="0"/>
              <a:t> </a:t>
            </a:r>
            <a:r>
              <a:rPr lang="en-US" dirty="0" smtClean="0"/>
              <a:t>leaks tissue fluid that collects under the top layer of the skin,</a:t>
            </a:r>
            <a:r>
              <a:rPr lang="tr-TR" dirty="0" smtClean="0"/>
              <a:t> </a:t>
            </a:r>
            <a:r>
              <a:rPr lang="tr-TR" dirty="0" err="1" smtClean="0"/>
              <a:t>forming</a:t>
            </a:r>
            <a:r>
              <a:rPr lang="tr-TR" dirty="0" smtClean="0"/>
              <a:t> a </a:t>
            </a:r>
            <a:r>
              <a:rPr lang="tr-TR" dirty="0" err="1" smtClean="0"/>
              <a:t>blister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>
                <a:solidFill>
                  <a:srgbClr val="FF0000"/>
                </a:solidFill>
              </a:rPr>
              <a:t>Diastole</a:t>
            </a:r>
            <a:r>
              <a:rPr lang="tr-TR" dirty="0" smtClean="0"/>
              <a:t>: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enters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heart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>
                <a:solidFill>
                  <a:srgbClr val="FF0000"/>
                </a:solidFill>
              </a:rPr>
              <a:t>Systole</a:t>
            </a:r>
            <a:r>
              <a:rPr lang="tr-TR" dirty="0" smtClean="0"/>
              <a:t>: </a:t>
            </a:r>
          </a:p>
          <a:p>
            <a:r>
              <a:rPr lang="tr-TR" dirty="0" err="1" smtClean="0"/>
              <a:t>Atrial</a:t>
            </a:r>
            <a:r>
              <a:rPr lang="tr-TR" dirty="0" smtClean="0"/>
              <a:t> </a:t>
            </a:r>
            <a:r>
              <a:rPr lang="tr-TR" dirty="0" err="1" smtClean="0"/>
              <a:t>systole</a:t>
            </a:r>
            <a:r>
              <a:rPr lang="tr-TR" dirty="0" smtClean="0"/>
              <a:t>: </a:t>
            </a:r>
            <a:r>
              <a:rPr lang="en-US" dirty="0" smtClean="0"/>
              <a:t>it is squeezed out of the atria</a:t>
            </a:r>
            <a:r>
              <a:rPr lang="tr-TR" dirty="0" smtClean="0"/>
              <a:t> (</a:t>
            </a:r>
            <a:r>
              <a:rPr lang="tr-TR" dirty="0" err="1" smtClean="0"/>
              <a:t>collecting</a:t>
            </a:r>
            <a:r>
              <a:rPr lang="tr-TR" dirty="0" smtClean="0"/>
              <a:t> </a:t>
            </a:r>
            <a:r>
              <a:rPr lang="tr-TR" dirty="0" err="1" smtClean="0"/>
              <a:t>chambers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Ventricular</a:t>
            </a:r>
            <a:r>
              <a:rPr lang="tr-TR" dirty="0" smtClean="0"/>
              <a:t> </a:t>
            </a:r>
            <a:r>
              <a:rPr lang="tr-TR" dirty="0" err="1" smtClean="0"/>
              <a:t>systole</a:t>
            </a:r>
            <a:r>
              <a:rPr lang="tr-TR" dirty="0" smtClean="0"/>
              <a:t>: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leaves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heart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Wash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clean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and </a:t>
            </a:r>
            <a:r>
              <a:rPr lang="tr-TR" dirty="0" err="1" smtClean="0"/>
              <a:t>rinse</a:t>
            </a:r>
            <a:r>
              <a:rPr lang="tr-TR" dirty="0" smtClean="0"/>
              <a:t> (</a:t>
            </a:r>
            <a:r>
              <a:rPr lang="tr-TR" dirty="0" err="1" smtClean="0"/>
              <a:t>if</a:t>
            </a:r>
            <a:r>
              <a:rPr lang="tr-TR" dirty="0" smtClean="0"/>
              <a:t> not </a:t>
            </a:r>
            <a:r>
              <a:rPr lang="tr-TR" dirty="0" err="1" smtClean="0"/>
              <a:t>possible</a:t>
            </a:r>
            <a:r>
              <a:rPr lang="tr-TR" dirty="0" smtClean="0"/>
              <a:t>, </a:t>
            </a:r>
            <a:r>
              <a:rPr lang="tr-TR" dirty="0" err="1" smtClean="0"/>
              <a:t>keep</a:t>
            </a:r>
            <a:r>
              <a:rPr lang="tr-TR" dirty="0" smtClean="0"/>
              <a:t> it </a:t>
            </a:r>
            <a:r>
              <a:rPr lang="tr-TR" dirty="0" err="1" smtClean="0"/>
              <a:t>clean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Pat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and </a:t>
            </a:r>
            <a:r>
              <a:rPr lang="tr-TR" dirty="0" err="1" smtClean="0"/>
              <a:t>surrounding</a:t>
            </a:r>
            <a:r>
              <a:rPr lang="tr-TR" dirty="0" smtClean="0"/>
              <a:t> skin </a:t>
            </a:r>
            <a:r>
              <a:rPr lang="tr-TR" dirty="0" err="1" smtClean="0"/>
              <a:t>with</a:t>
            </a:r>
            <a:r>
              <a:rPr lang="tr-TR" dirty="0" smtClean="0"/>
              <a:t> sterile </a:t>
            </a:r>
            <a:r>
              <a:rPr lang="tr-TR" dirty="0" err="1" smtClean="0"/>
              <a:t>gause</a:t>
            </a:r>
            <a:r>
              <a:rPr lang="tr-TR" dirty="0" smtClean="0"/>
              <a:t> </a:t>
            </a:r>
            <a:r>
              <a:rPr lang="tr-TR" dirty="0" err="1" smtClean="0"/>
              <a:t>pad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Cover</a:t>
            </a:r>
            <a:r>
              <a:rPr lang="tr-TR" dirty="0" smtClean="0"/>
              <a:t> it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bandage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larger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blister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Infected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wounds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An open wound can become contaminated with microorganisms</a:t>
            </a:r>
            <a:r>
              <a:rPr lang="tr-TR" b="1" dirty="0" smtClean="0"/>
              <a:t> </a:t>
            </a:r>
            <a:r>
              <a:rPr lang="en-US" dirty="0" smtClean="0"/>
              <a:t>(germs). </a:t>
            </a:r>
            <a:endParaRPr lang="tr-TR" dirty="0" smtClean="0"/>
          </a:p>
          <a:p>
            <a:r>
              <a:rPr lang="en-US" dirty="0" smtClean="0"/>
              <a:t>The germs may come from the source of the injury</a:t>
            </a:r>
            <a:r>
              <a:rPr lang="tr-TR" dirty="0" smtClean="0"/>
              <a:t> (</a:t>
            </a:r>
            <a:r>
              <a:rPr lang="tr-TR" dirty="0" err="1" smtClean="0"/>
              <a:t>finger</a:t>
            </a:r>
            <a:r>
              <a:rPr lang="tr-TR" dirty="0" smtClean="0"/>
              <a:t>, </a:t>
            </a:r>
            <a:r>
              <a:rPr lang="tr-TR" dirty="0" err="1" smtClean="0"/>
              <a:t>mouth</a:t>
            </a:r>
            <a:r>
              <a:rPr lang="tr-TR" dirty="0" smtClean="0"/>
              <a:t>, </a:t>
            </a:r>
            <a:r>
              <a:rPr lang="tr-TR" dirty="0" err="1" smtClean="0"/>
              <a:t>clothing</a:t>
            </a:r>
            <a:r>
              <a:rPr lang="tr-TR" dirty="0" smtClean="0"/>
              <a:t>   </a:t>
            </a:r>
            <a:r>
              <a:rPr lang="tr-TR" dirty="0" err="1" smtClean="0"/>
              <a:t>etc</a:t>
            </a:r>
            <a:r>
              <a:rPr lang="tr-TR" dirty="0" smtClean="0"/>
              <a:t>) </a:t>
            </a:r>
          </a:p>
          <a:p>
            <a:r>
              <a:rPr lang="en-US" dirty="0" smtClean="0"/>
              <a:t>Bleeding may flush some dirt away; remaining germs may be</a:t>
            </a:r>
            <a:r>
              <a:rPr lang="tr-TR" dirty="0" smtClean="0"/>
              <a:t> </a:t>
            </a:r>
            <a:r>
              <a:rPr lang="en-US" dirty="0" smtClean="0"/>
              <a:t>destroyed by the white blood cells. </a:t>
            </a:r>
            <a:endParaRPr lang="tr-TR" dirty="0" smtClean="0"/>
          </a:p>
          <a:p>
            <a:r>
              <a:rPr lang="en-US" dirty="0" smtClean="0"/>
              <a:t>However, if dirt or dead tissue</a:t>
            </a:r>
            <a:r>
              <a:rPr lang="tr-TR" dirty="0" smtClean="0"/>
              <a:t> </a:t>
            </a:r>
            <a:r>
              <a:rPr lang="en-US" dirty="0" smtClean="0"/>
              <a:t>remain in a wound, infection may spread through the body.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here</a:t>
            </a:r>
            <a:r>
              <a:rPr lang="tr-TR" dirty="0" smtClean="0"/>
              <a:t> </a:t>
            </a:r>
            <a:r>
              <a:rPr lang="en-US" dirty="0" smtClean="0"/>
              <a:t>is also a risk of </a:t>
            </a:r>
            <a:r>
              <a:rPr lang="en-US" dirty="0" err="1" smtClean="0"/>
              <a:t>tetanu</a:t>
            </a:r>
            <a:r>
              <a:rPr lang="tr-TR" dirty="0" smtClean="0"/>
              <a:t>s.</a:t>
            </a:r>
          </a:p>
          <a:p>
            <a:r>
              <a:rPr lang="en-US" dirty="0" smtClean="0"/>
              <a:t>Any wound that does not begin to heal within </a:t>
            </a:r>
            <a:r>
              <a:rPr lang="tr-TR" dirty="0" smtClean="0"/>
              <a:t>48</a:t>
            </a:r>
            <a:r>
              <a:rPr lang="en-US" dirty="0" smtClean="0"/>
              <a:t> hours is likely</a:t>
            </a:r>
            <a:r>
              <a:rPr lang="tr-TR" dirty="0" smtClean="0"/>
              <a:t> </a:t>
            </a:r>
            <a:r>
              <a:rPr lang="en-US" dirty="0" smtClean="0"/>
              <a:t>to be infected. </a:t>
            </a:r>
            <a:endParaRPr lang="tr-TR" dirty="0" smtClean="0"/>
          </a:p>
          <a:p>
            <a:r>
              <a:rPr lang="en-US" dirty="0" smtClean="0"/>
              <a:t>A casualty with a wound that is at high risk of</a:t>
            </a:r>
            <a:r>
              <a:rPr lang="tr-TR" dirty="0" smtClean="0"/>
              <a:t> </a:t>
            </a:r>
            <a:r>
              <a:rPr lang="en-US" dirty="0" smtClean="0"/>
              <a:t>infection may need treatment with </a:t>
            </a:r>
            <a:r>
              <a:rPr lang="en-US" b="1" dirty="0" smtClean="0">
                <a:solidFill>
                  <a:srgbClr val="FF0000"/>
                </a:solidFill>
              </a:rPr>
              <a:t>antibiotics and/or tetanus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immunization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8640"/>
            <a:ext cx="8373616" cy="59661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err="1" smtClean="0"/>
              <a:t>Recognition</a:t>
            </a:r>
            <a:r>
              <a:rPr lang="tr-TR" b="1" dirty="0" smtClean="0"/>
              <a:t>:</a:t>
            </a:r>
          </a:p>
          <a:p>
            <a:r>
              <a:rPr lang="en-US" dirty="0" smtClean="0"/>
              <a:t>Increasing pain and soreness at the</a:t>
            </a:r>
            <a:r>
              <a:rPr lang="tr-TR" dirty="0" smtClean="0"/>
              <a:t> site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</a:p>
          <a:p>
            <a:r>
              <a:rPr lang="en-US" dirty="0" smtClean="0"/>
              <a:t>Swelling, redness, and a feeling of</a:t>
            </a:r>
            <a:r>
              <a:rPr lang="tr-TR" dirty="0" smtClean="0"/>
              <a:t> </a:t>
            </a:r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Pus within, or oozing from, 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endParaRPr lang="tr-TR" dirty="0" smtClean="0"/>
          </a:p>
          <a:p>
            <a:r>
              <a:rPr lang="en-US" dirty="0" smtClean="0"/>
              <a:t>Swelling and tenderness of the</a:t>
            </a:r>
            <a:r>
              <a:rPr lang="tr-TR" dirty="0" smtClean="0"/>
              <a:t> </a:t>
            </a:r>
            <a:r>
              <a:rPr lang="en-US" dirty="0" smtClean="0"/>
              <a:t>glands in the neck,</a:t>
            </a:r>
            <a:r>
              <a:rPr lang="tr-TR" dirty="0" smtClean="0"/>
              <a:t> </a:t>
            </a:r>
            <a:r>
              <a:rPr lang="en-US" dirty="0" smtClean="0"/>
              <a:t>armpit, or groin</a:t>
            </a:r>
          </a:p>
          <a:p>
            <a:r>
              <a:rPr lang="en-US" dirty="0" smtClean="0"/>
              <a:t>Faint red trails on the skin that lead</a:t>
            </a:r>
            <a:r>
              <a:rPr lang="tr-TR" dirty="0" smtClean="0"/>
              <a:t> </a:t>
            </a:r>
            <a:r>
              <a:rPr lang="en-US" dirty="0" smtClean="0"/>
              <a:t>to the glands in the neck, armpit,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groin</a:t>
            </a:r>
            <a:endParaRPr lang="tr-TR" dirty="0" smtClean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infection</a:t>
            </a:r>
            <a:r>
              <a:rPr lang="tr-TR" dirty="0" smtClean="0"/>
              <a:t> is </a:t>
            </a:r>
            <a:r>
              <a:rPr lang="tr-TR" dirty="0" err="1" smtClean="0"/>
              <a:t>advanced</a:t>
            </a:r>
            <a:r>
              <a:rPr lang="tr-TR" dirty="0" smtClean="0"/>
              <a:t>: </a:t>
            </a:r>
            <a:r>
              <a:rPr lang="en-US" dirty="0" smtClean="0"/>
              <a:t>Signs of fever, such as sweating,</a:t>
            </a:r>
            <a:r>
              <a:rPr lang="tr-TR" dirty="0" smtClean="0"/>
              <a:t> </a:t>
            </a:r>
            <a:r>
              <a:rPr lang="tr-TR" dirty="0" err="1" smtClean="0"/>
              <a:t>thirst</a:t>
            </a:r>
            <a:r>
              <a:rPr lang="tr-TR" dirty="0" smtClean="0"/>
              <a:t>, </a:t>
            </a:r>
            <a:r>
              <a:rPr lang="tr-TR" dirty="0" err="1" smtClean="0"/>
              <a:t>shivering</a:t>
            </a:r>
            <a:r>
              <a:rPr lang="tr-TR" dirty="0" smtClean="0"/>
              <a:t>, and </a:t>
            </a:r>
            <a:r>
              <a:rPr lang="tr-TR" dirty="0" err="1" smtClean="0"/>
              <a:t>lethargy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sterile  </a:t>
            </a:r>
            <a:r>
              <a:rPr lang="tr-TR" dirty="0" err="1" smtClean="0"/>
              <a:t>dressing</a:t>
            </a:r>
            <a:r>
              <a:rPr lang="tr-TR" dirty="0" smtClean="0"/>
              <a:t>/</a:t>
            </a:r>
            <a:r>
              <a:rPr lang="tr-TR" dirty="0" err="1" smtClean="0"/>
              <a:t>pad</a:t>
            </a:r>
            <a:r>
              <a:rPr lang="tr-TR" dirty="0" smtClean="0"/>
              <a:t>/</a:t>
            </a:r>
            <a:r>
              <a:rPr lang="tr-TR" dirty="0" err="1" smtClean="0"/>
              <a:t>bandage</a:t>
            </a:r>
            <a:r>
              <a:rPr lang="tr-TR" dirty="0" smtClean="0"/>
              <a:t>. (</a:t>
            </a:r>
            <a:r>
              <a:rPr lang="tr-TR" dirty="0" err="1" smtClean="0"/>
              <a:t>prevent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infection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Raise</a:t>
            </a:r>
            <a:r>
              <a:rPr lang="tr-TR" dirty="0" smtClean="0"/>
              <a:t> and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endParaRPr lang="tr-TR" dirty="0" smtClean="0"/>
          </a:p>
          <a:p>
            <a:r>
              <a:rPr lang="tr-TR" dirty="0" err="1" smtClean="0"/>
              <a:t>Advise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infection</a:t>
            </a:r>
            <a:r>
              <a:rPr lang="tr-TR" dirty="0" smtClean="0"/>
              <a:t> risk (</a:t>
            </a:r>
            <a:r>
              <a:rPr lang="tr-TR" dirty="0" err="1" smtClean="0"/>
              <a:t>signs</a:t>
            </a:r>
            <a:r>
              <a:rPr lang="tr-TR" dirty="0" smtClean="0"/>
              <a:t>; </a:t>
            </a:r>
            <a:r>
              <a:rPr lang="tr-TR" dirty="0" err="1" smtClean="0"/>
              <a:t>fever</a:t>
            </a:r>
            <a:r>
              <a:rPr lang="tr-TR" dirty="0" smtClean="0"/>
              <a:t>,</a:t>
            </a:r>
            <a:r>
              <a:rPr lang="tr-TR" dirty="0" err="1" smtClean="0"/>
              <a:t>sweating</a:t>
            </a:r>
            <a:r>
              <a:rPr lang="tr-TR" dirty="0" smtClean="0"/>
              <a:t>, </a:t>
            </a:r>
            <a:r>
              <a:rPr lang="tr-TR" dirty="0" err="1" smtClean="0"/>
              <a:t>shivering</a:t>
            </a:r>
            <a:r>
              <a:rPr lang="tr-TR" dirty="0" smtClean="0"/>
              <a:t>, </a:t>
            </a:r>
            <a:r>
              <a:rPr lang="tr-TR" dirty="0" err="1" smtClean="0"/>
              <a:t>lethargy</a:t>
            </a:r>
            <a:r>
              <a:rPr lang="tr-TR" dirty="0" smtClean="0"/>
              <a:t>…)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Foreign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object</a:t>
            </a:r>
            <a:r>
              <a:rPr lang="tr-TR" dirty="0" smtClean="0">
                <a:solidFill>
                  <a:srgbClr val="FF0000"/>
                </a:solidFill>
              </a:rPr>
              <a:t> in a </a:t>
            </a:r>
            <a:r>
              <a:rPr lang="tr-TR" dirty="0" err="1" smtClean="0">
                <a:solidFill>
                  <a:srgbClr val="FF0000"/>
                </a:solidFill>
              </a:rPr>
              <a:t>wound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in a </a:t>
            </a:r>
            <a:r>
              <a:rPr lang="tr-TR" dirty="0" err="1" smtClean="0"/>
              <a:t>wound</a:t>
            </a:r>
            <a:r>
              <a:rPr lang="tr-TR" dirty="0" smtClean="0"/>
              <a:t>,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</a:t>
            </a:r>
            <a:r>
              <a:rPr lang="tr-TR" dirty="0" err="1" smtClean="0"/>
              <a:t>infection</a:t>
            </a:r>
            <a:r>
              <a:rPr lang="tr-TR" dirty="0" smtClean="0"/>
              <a:t>/</a:t>
            </a:r>
            <a:r>
              <a:rPr lang="tr-TR" dirty="0" err="1" smtClean="0"/>
              <a:t>delay</a:t>
            </a:r>
            <a:r>
              <a:rPr lang="tr-TR" dirty="0" smtClean="0"/>
              <a:t> </a:t>
            </a:r>
            <a:r>
              <a:rPr lang="tr-TR" dirty="0" err="1" smtClean="0"/>
              <a:t>healing</a:t>
            </a:r>
            <a:endParaRPr lang="tr-TR" dirty="0" smtClean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object</a:t>
            </a:r>
            <a:r>
              <a:rPr lang="tr-TR" dirty="0" smtClean="0"/>
              <a:t> is </a:t>
            </a:r>
            <a:r>
              <a:rPr lang="tr-TR" dirty="0" err="1" smtClean="0"/>
              <a:t>small</a:t>
            </a:r>
            <a:r>
              <a:rPr lang="tr-TR" dirty="0" smtClean="0"/>
              <a:t>, it can be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tweezers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rinse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endParaRPr lang="tr-TR" dirty="0" smtClean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object</a:t>
            </a:r>
            <a:r>
              <a:rPr lang="tr-TR" dirty="0" smtClean="0"/>
              <a:t> is </a:t>
            </a:r>
            <a:r>
              <a:rPr lang="tr-TR" dirty="0" err="1" smtClean="0"/>
              <a:t>embedded</a:t>
            </a:r>
            <a:r>
              <a:rPr lang="tr-TR" dirty="0" smtClean="0"/>
              <a:t> </a:t>
            </a:r>
            <a:r>
              <a:rPr lang="tr-TR" dirty="0" err="1" smtClean="0"/>
              <a:t>deeply</a:t>
            </a:r>
            <a:r>
              <a:rPr lang="tr-TR" dirty="0" smtClean="0"/>
              <a:t>, </a:t>
            </a:r>
            <a:r>
              <a:rPr lang="tr-TR" dirty="0" err="1" smtClean="0"/>
              <a:t>dont</a:t>
            </a:r>
            <a:r>
              <a:rPr lang="tr-TR" dirty="0" smtClean="0"/>
              <a:t> </a:t>
            </a:r>
            <a:r>
              <a:rPr lang="tr-TR" dirty="0" err="1" smtClean="0"/>
              <a:t>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remove</a:t>
            </a:r>
            <a:r>
              <a:rPr lang="tr-TR" dirty="0" smtClean="0"/>
              <a:t> it (</a:t>
            </a:r>
            <a:r>
              <a:rPr lang="tr-TR" dirty="0" err="1" smtClean="0"/>
              <a:t>bleeding</a:t>
            </a:r>
            <a:r>
              <a:rPr lang="tr-TR" dirty="0" smtClean="0"/>
              <a:t>(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 risk!)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, </a:t>
            </a:r>
            <a:r>
              <a:rPr lang="tr-TR" dirty="0" err="1" smtClean="0"/>
              <a:t>cover</a:t>
            </a:r>
            <a:r>
              <a:rPr lang="tr-TR" dirty="0" smtClean="0"/>
              <a:t> it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bandage</a:t>
            </a:r>
            <a:r>
              <a:rPr lang="tr-TR" dirty="0" smtClean="0"/>
              <a:t>, </a:t>
            </a:r>
            <a:r>
              <a:rPr lang="tr-TR" dirty="0" err="1" smtClean="0"/>
              <a:t>seek</a:t>
            </a:r>
            <a:r>
              <a:rPr lang="tr-TR" dirty="0" smtClean="0"/>
              <a:t> </a:t>
            </a:r>
            <a:r>
              <a:rPr lang="tr-TR" dirty="0" err="1" smtClean="0"/>
              <a:t>medicinal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endParaRPr lang="tr-TR" dirty="0" smtClean="0"/>
          </a:p>
          <a:p>
            <a:r>
              <a:rPr lang="tr-TR" b="1" dirty="0" err="1" smtClean="0"/>
              <a:t>Tetanus</a:t>
            </a:r>
            <a:r>
              <a:rPr lang="tr-TR" b="1" dirty="0" smtClean="0"/>
              <a:t> risk!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(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, </a:t>
            </a:r>
            <a:r>
              <a:rPr lang="tr-TR" dirty="0" err="1" smtClean="0"/>
              <a:t>build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padding</a:t>
            </a:r>
            <a:r>
              <a:rPr lang="tr-TR" dirty="0" smtClean="0"/>
              <a:t>,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hospital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Scalp</a:t>
            </a:r>
            <a:r>
              <a:rPr lang="tr-TR" dirty="0" smtClean="0">
                <a:solidFill>
                  <a:srgbClr val="FF0000"/>
                </a:solidFill>
              </a:rPr>
              <a:t> and </a:t>
            </a:r>
            <a:r>
              <a:rPr lang="tr-TR" dirty="0" err="1" smtClean="0">
                <a:solidFill>
                  <a:srgbClr val="FF0000"/>
                </a:solidFill>
              </a:rPr>
              <a:t>head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wounds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cut</a:t>
            </a:r>
            <a:r>
              <a:rPr lang="tr-TR" dirty="0" smtClean="0"/>
              <a:t> on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result</a:t>
            </a:r>
            <a:r>
              <a:rPr lang="tr-TR" dirty="0" smtClean="0"/>
              <a:t> in </a:t>
            </a:r>
            <a:r>
              <a:rPr lang="tr-TR" dirty="0" err="1" smtClean="0"/>
              <a:t>profuse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(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vessels</a:t>
            </a:r>
            <a:r>
              <a:rPr lang="tr-TR" dirty="0" smtClean="0"/>
              <a:t> </a:t>
            </a:r>
            <a:r>
              <a:rPr lang="tr-TR" dirty="0" err="1" smtClean="0"/>
              <a:t>close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skin </a:t>
            </a:r>
            <a:r>
              <a:rPr lang="tr-TR" dirty="0" err="1" smtClean="0"/>
              <a:t>surface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serious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; </a:t>
            </a:r>
            <a:r>
              <a:rPr lang="tr-TR" dirty="0" err="1" smtClean="0"/>
              <a:t>skull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, </a:t>
            </a:r>
            <a:r>
              <a:rPr lang="tr-TR" dirty="0" err="1" smtClean="0"/>
              <a:t>neck</a:t>
            </a:r>
            <a:r>
              <a:rPr lang="tr-TR" dirty="0" smtClean="0"/>
              <a:t> (</a:t>
            </a:r>
            <a:r>
              <a:rPr lang="tr-TR" dirty="0" err="1" smtClean="0"/>
              <a:t>spinal</a:t>
            </a:r>
            <a:r>
              <a:rPr lang="tr-TR" dirty="0" smtClean="0"/>
              <a:t>) </a:t>
            </a:r>
            <a:r>
              <a:rPr lang="tr-TR" dirty="0" err="1" smtClean="0"/>
              <a:t>injury</a:t>
            </a:r>
            <a:endParaRPr lang="tr-TR" dirty="0" smtClean="0"/>
          </a:p>
          <a:p>
            <a:r>
              <a:rPr lang="tr-TR" dirty="0" err="1" smtClean="0"/>
              <a:t>Signs</a:t>
            </a:r>
            <a:r>
              <a:rPr lang="tr-TR" dirty="0" smtClean="0"/>
              <a:t> of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head</a:t>
            </a:r>
            <a:r>
              <a:rPr lang="tr-TR" dirty="0" smtClean="0"/>
              <a:t> </a:t>
            </a:r>
            <a:r>
              <a:rPr lang="tr-TR" dirty="0" err="1" smtClean="0"/>
              <a:t>injuries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masked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of </a:t>
            </a:r>
            <a:r>
              <a:rPr lang="tr-TR" dirty="0" err="1" smtClean="0"/>
              <a:t>alcohol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drug</a:t>
            </a:r>
            <a:r>
              <a:rPr lang="tr-TR" dirty="0" smtClean="0"/>
              <a:t> </a:t>
            </a:r>
            <a:r>
              <a:rPr lang="tr-TR" dirty="0" err="1" smtClean="0"/>
              <a:t>intoxication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9"/>
            <a:ext cx="9144000" cy="39604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there are any displaced flaps of skin at the</a:t>
            </a:r>
            <a:r>
              <a:rPr lang="tr-TR" dirty="0" smtClean="0"/>
              <a:t> </a:t>
            </a:r>
            <a:r>
              <a:rPr lang="en-US" dirty="0" smtClean="0"/>
              <a:t>injury site, carefully replace them over 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endParaRPr lang="tr-TR" dirty="0" smtClean="0"/>
          </a:p>
          <a:p>
            <a:r>
              <a:rPr lang="en-US" dirty="0" smtClean="0"/>
              <a:t>Cover the wound with a sterile dressing or a</a:t>
            </a:r>
            <a:r>
              <a:rPr lang="tr-TR" dirty="0" smtClean="0"/>
              <a:t> </a:t>
            </a:r>
            <a:r>
              <a:rPr lang="en-US" dirty="0" smtClean="0"/>
              <a:t>large clean, gauze pad. Apply firm, direct</a:t>
            </a:r>
            <a:r>
              <a:rPr lang="tr-TR" dirty="0" smtClean="0"/>
              <a:t> </a:t>
            </a:r>
            <a:r>
              <a:rPr lang="en-US" dirty="0" smtClean="0"/>
              <a:t>pressure on the pad to help control bleeding to</a:t>
            </a:r>
            <a:r>
              <a:rPr lang="tr-TR" dirty="0" smtClean="0"/>
              <a:t> </a:t>
            </a:r>
            <a:r>
              <a:rPr lang="en-US" dirty="0" smtClean="0"/>
              <a:t>reduce blood loss, and minimize the risk of shock.</a:t>
            </a:r>
            <a:endParaRPr lang="tr-TR" dirty="0" smtClean="0"/>
          </a:p>
          <a:p>
            <a:r>
              <a:rPr lang="en-US" dirty="0" smtClean="0"/>
              <a:t>Keep the pad in place with a roller bandage to</a:t>
            </a:r>
            <a:r>
              <a:rPr lang="tr-TR" dirty="0" smtClean="0"/>
              <a:t> </a:t>
            </a:r>
            <a:r>
              <a:rPr lang="en-US" dirty="0" smtClean="0"/>
              <a:t>secure the pad and maintain pressure</a:t>
            </a:r>
            <a:endParaRPr lang="tr-TR" dirty="0" smtClean="0"/>
          </a:p>
          <a:p>
            <a:r>
              <a:rPr lang="en-US" dirty="0" smtClean="0"/>
              <a:t>Help the casualty lie down with her head and</a:t>
            </a:r>
            <a:r>
              <a:rPr lang="tr-TR" dirty="0" smtClean="0"/>
              <a:t> </a:t>
            </a:r>
            <a:r>
              <a:rPr lang="en-US" dirty="0" smtClean="0"/>
              <a:t>shoulders slightly raised. </a:t>
            </a:r>
            <a:endParaRPr lang="tr-TR" dirty="0" smtClean="0"/>
          </a:p>
          <a:p>
            <a:r>
              <a:rPr lang="en-US" dirty="0" smtClean="0"/>
              <a:t>If she feels faint or</a:t>
            </a:r>
            <a:r>
              <a:rPr lang="tr-TR" dirty="0" smtClean="0"/>
              <a:t> </a:t>
            </a:r>
            <a:r>
              <a:rPr lang="en-US" dirty="0" smtClean="0"/>
              <a:t>dizzy or shows any signs of shock, </a:t>
            </a:r>
            <a:r>
              <a:rPr lang="en-US" b="1" dirty="0" smtClean="0"/>
              <a:t>call</a:t>
            </a:r>
            <a:r>
              <a:rPr lang="tr-TR" b="1" dirty="0" smtClean="0"/>
              <a:t> 112!</a:t>
            </a:r>
          </a:p>
          <a:p>
            <a:r>
              <a:rPr lang="en-US" dirty="0" smtClean="0"/>
              <a:t>Monitor and record vital</a:t>
            </a:r>
            <a:r>
              <a:rPr lang="tr-TR" dirty="0" smtClean="0"/>
              <a:t> </a:t>
            </a:r>
            <a:r>
              <a:rPr lang="tr-TR" dirty="0" err="1" smtClean="0"/>
              <a:t>signs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667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2088232" cy="24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Eye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wound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eye can be bruised or cut by direct blows or by sharp,</a:t>
            </a:r>
            <a:r>
              <a:rPr lang="tr-TR" b="1" dirty="0" smtClean="0"/>
              <a:t> </a:t>
            </a:r>
            <a:r>
              <a:rPr lang="en-US" dirty="0" smtClean="0"/>
              <a:t>chipped fragments of metal, grit, and glass.</a:t>
            </a:r>
          </a:p>
          <a:p>
            <a:r>
              <a:rPr lang="en-US" dirty="0" smtClean="0"/>
              <a:t>All eye injuries are potentially serious because of the</a:t>
            </a:r>
            <a:r>
              <a:rPr lang="tr-TR" dirty="0" smtClean="0"/>
              <a:t> </a:t>
            </a:r>
            <a:r>
              <a:rPr lang="en-US" dirty="0" smtClean="0"/>
              <a:t>risk to the casualty’s vision. </a:t>
            </a:r>
            <a:endParaRPr lang="tr-TR" dirty="0" smtClean="0"/>
          </a:p>
          <a:p>
            <a:r>
              <a:rPr lang="en-US" dirty="0" smtClean="0"/>
              <a:t>Even superficial abrasions to the</a:t>
            </a:r>
            <a:r>
              <a:rPr lang="tr-TR" dirty="0" smtClean="0"/>
              <a:t> </a:t>
            </a:r>
            <a:r>
              <a:rPr lang="en-US" dirty="0" smtClean="0"/>
              <a:t>surface (cornea) of the eye can lead to scarring or infection, with</a:t>
            </a:r>
            <a:r>
              <a:rPr lang="tr-TR" dirty="0" smtClean="0"/>
              <a:t> </a:t>
            </a:r>
            <a:r>
              <a:rPr lang="en-US" dirty="0" smtClean="0"/>
              <a:t>the possibility of permanent deterioration of vision.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-</a:t>
            </a:r>
            <a:r>
              <a:rPr lang="tr-TR" b="1" dirty="0" err="1" smtClean="0"/>
              <a:t>Recognition</a:t>
            </a:r>
            <a:r>
              <a:rPr lang="tr-TR" b="1" dirty="0" smtClean="0"/>
              <a:t>:</a:t>
            </a:r>
          </a:p>
          <a:p>
            <a:r>
              <a:rPr lang="en-US" dirty="0" smtClean="0"/>
              <a:t>Pain in the eye or eyelids</a:t>
            </a:r>
          </a:p>
          <a:p>
            <a:r>
              <a:rPr lang="tr-TR" dirty="0" err="1" smtClean="0"/>
              <a:t>Visible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and/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bloodshot</a:t>
            </a:r>
            <a:r>
              <a:rPr lang="tr-TR" dirty="0" smtClean="0"/>
              <a:t> </a:t>
            </a:r>
            <a:r>
              <a:rPr lang="tr-TR" dirty="0" err="1" smtClean="0"/>
              <a:t>appearance</a:t>
            </a:r>
            <a:endParaRPr lang="tr-TR" dirty="0" smtClean="0"/>
          </a:p>
          <a:p>
            <a:r>
              <a:rPr lang="en-US" dirty="0" smtClean="0"/>
              <a:t>Partial or total loss of vision</a:t>
            </a:r>
          </a:p>
          <a:p>
            <a:r>
              <a:rPr lang="en-US" dirty="0" smtClean="0"/>
              <a:t>Leakage of blood or clear fluid from</a:t>
            </a:r>
            <a:r>
              <a:rPr lang="tr-TR" dirty="0" smtClean="0"/>
              <a:t> a </a:t>
            </a:r>
            <a:r>
              <a:rPr lang="tr-TR" dirty="0" err="1" smtClean="0"/>
              <a:t>wound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diastole, the heart relaxes. Oxygenated</a:t>
            </a:r>
          </a:p>
          <a:p>
            <a:pPr>
              <a:buNone/>
            </a:pPr>
            <a:r>
              <a:rPr lang="en-US" dirty="0" smtClean="0"/>
              <a:t>blood from the lungs flows through the</a:t>
            </a:r>
          </a:p>
          <a:p>
            <a:pPr>
              <a:buNone/>
            </a:pPr>
            <a:r>
              <a:rPr lang="en-US" dirty="0" smtClean="0"/>
              <a:t>pulmonary veins into the left atrium.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venae</a:t>
            </a:r>
            <a:r>
              <a:rPr lang="tr-TR" dirty="0" smtClean="0"/>
              <a:t> </a:t>
            </a:r>
            <a:r>
              <a:rPr lang="en-US" dirty="0" err="1" smtClean="0"/>
              <a:t>cavae</a:t>
            </a:r>
            <a:r>
              <a:rPr lang="en-US" dirty="0" smtClean="0"/>
              <a:t> (large veins that enter the heart)</a:t>
            </a:r>
            <a:r>
              <a:rPr lang="tr-TR" dirty="0" smtClean="0"/>
              <a:t> </a:t>
            </a:r>
            <a:r>
              <a:rPr lang="tr-TR" dirty="0" err="1" smtClean="0"/>
              <a:t>brings</a:t>
            </a:r>
            <a:r>
              <a:rPr lang="tr-TR" dirty="0" smtClean="0"/>
              <a:t> </a:t>
            </a:r>
            <a:r>
              <a:rPr lang="en-US" dirty="0" smtClean="0"/>
              <a:t>deoxygenated blood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atrium</a:t>
            </a:r>
            <a:endParaRPr lang="tr-TR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Help the casualty into a half-sitting position or onto on his back,</a:t>
            </a:r>
            <a:r>
              <a:rPr lang="tr-TR" dirty="0" smtClean="0"/>
              <a:t> </a:t>
            </a:r>
            <a:r>
              <a:rPr lang="en-US" dirty="0" smtClean="0"/>
              <a:t>and hold his head to keep it as still as possible. Tell him to keep</a:t>
            </a:r>
            <a:r>
              <a:rPr lang="tr-TR" dirty="0" smtClean="0"/>
              <a:t> </a:t>
            </a:r>
            <a:r>
              <a:rPr lang="en-US" dirty="0" smtClean="0"/>
              <a:t>both eyes still because movement of the “good” eye will cause</a:t>
            </a:r>
            <a:r>
              <a:rPr lang="tr-TR" dirty="0" smtClean="0"/>
              <a:t> </a:t>
            </a:r>
            <a:r>
              <a:rPr lang="en-US" dirty="0" smtClean="0"/>
              <a:t>movement of the injured one, which may damage it further.</a:t>
            </a:r>
            <a:endParaRPr lang="tr-TR" dirty="0" smtClean="0"/>
          </a:p>
          <a:p>
            <a:r>
              <a:rPr lang="en-US" dirty="0" smtClean="0"/>
              <a:t>Give the casualty a sterile</a:t>
            </a:r>
            <a:r>
              <a:rPr lang="tr-TR" dirty="0" smtClean="0"/>
              <a:t> </a:t>
            </a:r>
            <a:r>
              <a:rPr lang="en-US" dirty="0" smtClean="0"/>
              <a:t>dressing or a clean, </a:t>
            </a:r>
            <a:r>
              <a:rPr lang="en-US" dirty="0" err="1" smtClean="0"/>
              <a:t>nonfluffy</a:t>
            </a:r>
            <a:r>
              <a:rPr lang="tr-TR" dirty="0" smtClean="0"/>
              <a:t> </a:t>
            </a:r>
            <a:r>
              <a:rPr lang="en-US" dirty="0" smtClean="0"/>
              <a:t>pad to hold over the affected eye. </a:t>
            </a:r>
            <a:endParaRPr lang="tr-TR" dirty="0" smtClean="0"/>
          </a:p>
          <a:p>
            <a:r>
              <a:rPr lang="en-US" dirty="0" smtClean="0"/>
              <a:t>If</a:t>
            </a:r>
            <a:r>
              <a:rPr lang="tr-TR" dirty="0" smtClean="0"/>
              <a:t> </a:t>
            </a:r>
            <a:r>
              <a:rPr lang="en-US" dirty="0" smtClean="0"/>
              <a:t>it will take some time to obtain</a:t>
            </a:r>
            <a:r>
              <a:rPr lang="tr-TR" dirty="0" smtClean="0"/>
              <a:t> </a:t>
            </a:r>
            <a:r>
              <a:rPr lang="en-US" dirty="0" smtClean="0"/>
              <a:t>medical help, secure the pad in</a:t>
            </a:r>
            <a:r>
              <a:rPr lang="tr-TR" dirty="0" smtClean="0"/>
              <a:t> </a:t>
            </a:r>
            <a:r>
              <a:rPr lang="en-US" dirty="0" smtClean="0"/>
              <a:t>place with a bandage. Do not apply</a:t>
            </a:r>
            <a:r>
              <a:rPr lang="tr-TR" dirty="0" smtClean="0"/>
              <a:t> </a:t>
            </a:r>
            <a:r>
              <a:rPr lang="en-US" dirty="0" smtClean="0"/>
              <a:t>pressure to the injured eye.</a:t>
            </a:r>
            <a:endParaRPr lang="tr-TR" dirty="0" smtClean="0"/>
          </a:p>
          <a:p>
            <a:r>
              <a:rPr lang="tr-TR" dirty="0" err="1" smtClean="0"/>
              <a:t>Prevent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!!</a:t>
            </a:r>
          </a:p>
          <a:p>
            <a:r>
              <a:rPr lang="tr-TR" dirty="0" err="1" smtClean="0"/>
              <a:t>Arrange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hospital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62525"/>
            <a:ext cx="16859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Bleeding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This may be due to a burst (perforated) eardrum, an ear</a:t>
            </a:r>
            <a:r>
              <a:rPr lang="tr-TR" b="1" dirty="0" smtClean="0"/>
              <a:t> </a:t>
            </a:r>
            <a:r>
              <a:rPr lang="en-US" dirty="0" smtClean="0"/>
              <a:t>infection, a blow to the side of the head, or an explosion.</a:t>
            </a:r>
            <a:r>
              <a:rPr lang="tr-TR" dirty="0" smtClean="0"/>
              <a:t> </a:t>
            </a:r>
          </a:p>
          <a:p>
            <a:r>
              <a:rPr lang="en-US" dirty="0" smtClean="0"/>
              <a:t>Symptoms include a sharp pain, earache, deafness, and possibly</a:t>
            </a:r>
            <a:r>
              <a:rPr lang="tr-TR" dirty="0" smtClean="0"/>
              <a:t> </a:t>
            </a:r>
            <a:r>
              <a:rPr lang="en-US" dirty="0" smtClean="0"/>
              <a:t>dizziness. </a:t>
            </a:r>
            <a:endParaRPr lang="tr-TR" dirty="0" smtClean="0"/>
          </a:p>
          <a:p>
            <a:r>
              <a:rPr lang="en-US" dirty="0" smtClean="0"/>
              <a:t>The presence of blood or blood-stained watery fluid or</a:t>
            </a:r>
            <a:r>
              <a:rPr lang="tr-TR" dirty="0" smtClean="0"/>
              <a:t> </a:t>
            </a:r>
            <a:r>
              <a:rPr lang="en-US" dirty="0" smtClean="0"/>
              <a:t>indicates a more serious, underlying head injury</a:t>
            </a:r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Help the casualty into a</a:t>
            </a:r>
            <a:r>
              <a:rPr lang="tr-TR" dirty="0" smtClean="0"/>
              <a:t> </a:t>
            </a:r>
            <a:r>
              <a:rPr lang="tr-TR" dirty="0" err="1" smtClean="0"/>
              <a:t>half</a:t>
            </a:r>
            <a:r>
              <a:rPr lang="tr-TR" dirty="0" smtClean="0"/>
              <a:t>-</a:t>
            </a:r>
            <a:r>
              <a:rPr lang="tr-TR" dirty="0" err="1" smtClean="0"/>
              <a:t>sitting</a:t>
            </a:r>
            <a:r>
              <a:rPr lang="tr-TR" dirty="0" smtClean="0"/>
              <a:t> </a:t>
            </a:r>
            <a:r>
              <a:rPr lang="tr-TR" dirty="0" err="1" smtClean="0"/>
              <a:t>position</a:t>
            </a:r>
            <a:r>
              <a:rPr lang="tr-TR" dirty="0" smtClean="0"/>
              <a:t>,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his head tilted to the injured</a:t>
            </a:r>
            <a:r>
              <a:rPr lang="tr-TR" dirty="0" smtClean="0"/>
              <a:t> </a:t>
            </a:r>
            <a:r>
              <a:rPr lang="en-US" dirty="0" smtClean="0"/>
              <a:t>side to allow blood to drain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ear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Hold</a:t>
            </a:r>
            <a:r>
              <a:rPr lang="tr-TR" dirty="0" smtClean="0"/>
              <a:t> a sterile </a:t>
            </a:r>
            <a:r>
              <a:rPr lang="tr-TR" dirty="0" err="1" smtClean="0"/>
              <a:t>dressing</a:t>
            </a:r>
            <a:r>
              <a:rPr lang="tr-TR" dirty="0" smtClean="0"/>
              <a:t> </a:t>
            </a:r>
            <a:r>
              <a:rPr lang="en-US" dirty="0" smtClean="0"/>
              <a:t>or a clean, gauze pad lightly</a:t>
            </a:r>
            <a:r>
              <a:rPr lang="tr-TR" dirty="0" smtClean="0"/>
              <a:t> </a:t>
            </a:r>
            <a:r>
              <a:rPr lang="en-US" dirty="0" smtClean="0"/>
              <a:t>in place on the ear. Do not plug</a:t>
            </a:r>
            <a:r>
              <a:rPr lang="tr-TR" dirty="0" smtClean="0"/>
              <a:t> </a:t>
            </a:r>
            <a:r>
              <a:rPr lang="en-US" dirty="0" smtClean="0"/>
              <a:t>the ear. Send or take the</a:t>
            </a:r>
            <a:r>
              <a:rPr lang="tr-TR" dirty="0" smtClean="0"/>
              <a:t> </a:t>
            </a:r>
            <a:r>
              <a:rPr lang="tr-TR" dirty="0" err="1" smtClean="0"/>
              <a:t>casualty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hospital</a:t>
            </a:r>
            <a:r>
              <a:rPr lang="tr-TR" dirty="0" smtClean="0"/>
              <a:t>.</a:t>
            </a:r>
          </a:p>
          <a:p>
            <a:r>
              <a:rPr lang="en-US" dirty="0" smtClean="0"/>
              <a:t>If you suspect a head </a:t>
            </a:r>
            <a:r>
              <a:rPr lang="en-US" dirty="0" err="1" smtClean="0"/>
              <a:t>injur</a:t>
            </a:r>
            <a:r>
              <a:rPr lang="tr-TR" dirty="0" smtClean="0"/>
              <a:t>y,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casualty’s head in the position</a:t>
            </a:r>
            <a:r>
              <a:rPr lang="tr-TR" dirty="0" smtClean="0"/>
              <a:t> </a:t>
            </a:r>
            <a:r>
              <a:rPr lang="en-US" dirty="0" smtClean="0"/>
              <a:t>you found him and </a:t>
            </a:r>
            <a:r>
              <a:rPr lang="en-US" b="1" dirty="0" smtClean="0"/>
              <a:t>call </a:t>
            </a:r>
            <a:r>
              <a:rPr lang="tr-TR" b="1" dirty="0" smtClean="0"/>
              <a:t> 112!</a:t>
            </a:r>
          </a:p>
          <a:p>
            <a:r>
              <a:rPr lang="tr-TR" dirty="0" err="1" smtClean="0"/>
              <a:t>Arrange</a:t>
            </a:r>
            <a:r>
              <a:rPr lang="tr-TR" dirty="0" smtClean="0"/>
              <a:t> transport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hospital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Nosebleed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Bleeding from the nose most commonly occurs when tiny</a:t>
            </a:r>
            <a:r>
              <a:rPr lang="tr-TR" b="1" dirty="0" smtClean="0"/>
              <a:t> </a:t>
            </a:r>
            <a:r>
              <a:rPr lang="en-US" dirty="0" smtClean="0"/>
              <a:t>blood vessels inside the nostrils are ruptured, either by a blow to</a:t>
            </a:r>
            <a:r>
              <a:rPr lang="tr-TR" dirty="0" smtClean="0"/>
              <a:t> </a:t>
            </a:r>
            <a:r>
              <a:rPr lang="en-US" dirty="0" smtClean="0"/>
              <a:t>the nose, or as a result of sneezing, picking, or blowing the nose.</a:t>
            </a:r>
          </a:p>
          <a:p>
            <a:r>
              <a:rPr lang="en-US" dirty="0" smtClean="0"/>
              <a:t>Nosebleeds may also occur as a result of high blood pressure and</a:t>
            </a:r>
            <a:r>
              <a:rPr lang="tr-TR" dirty="0" smtClean="0"/>
              <a:t> </a:t>
            </a:r>
            <a:r>
              <a:rPr lang="tr-TR" dirty="0" err="1" smtClean="0"/>
              <a:t>anticlotting</a:t>
            </a:r>
            <a:r>
              <a:rPr lang="tr-TR" dirty="0" smtClean="0"/>
              <a:t> </a:t>
            </a:r>
            <a:r>
              <a:rPr lang="tr-TR" dirty="0" err="1" smtClean="0"/>
              <a:t>medication</a:t>
            </a:r>
            <a:r>
              <a:rPr lang="tr-TR" dirty="0" smtClean="0"/>
              <a:t>.</a:t>
            </a:r>
          </a:p>
          <a:p>
            <a:r>
              <a:rPr lang="en-US" dirty="0" smtClean="0"/>
              <a:t>A nosebleed can be serious if the casualty loses a lot of blood.</a:t>
            </a:r>
          </a:p>
          <a:p>
            <a:r>
              <a:rPr lang="en-US" dirty="0" smtClean="0"/>
              <a:t>In addition, if bleeding follows a head injury, the blood may</a:t>
            </a:r>
            <a:r>
              <a:rPr lang="tr-TR" dirty="0" smtClean="0"/>
              <a:t> </a:t>
            </a:r>
            <a:r>
              <a:rPr lang="en-US" dirty="0" smtClean="0"/>
              <a:t>appear thin and watery. The latter is a very serious sign</a:t>
            </a:r>
            <a:r>
              <a:rPr lang="tr-TR" dirty="0" smtClean="0"/>
              <a:t> </a:t>
            </a:r>
            <a:r>
              <a:rPr lang="en-US" dirty="0" smtClean="0"/>
              <a:t>because it indicates that the skull is fractured and fluid is</a:t>
            </a:r>
            <a:r>
              <a:rPr lang="tr-TR" dirty="0" smtClean="0"/>
              <a:t> </a:t>
            </a:r>
            <a:r>
              <a:rPr lang="en-US" dirty="0" smtClean="0"/>
              <a:t>leaking from around the brain.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Tell the casualty to sit down and tilt his head</a:t>
            </a:r>
            <a:r>
              <a:rPr lang="tr-TR" dirty="0" smtClean="0"/>
              <a:t> </a:t>
            </a:r>
            <a:r>
              <a:rPr lang="en-US" dirty="0" smtClean="0"/>
              <a:t>forward to allow the blood to drain from the</a:t>
            </a:r>
            <a:r>
              <a:rPr lang="tr-TR" dirty="0" smtClean="0"/>
              <a:t> </a:t>
            </a:r>
            <a:r>
              <a:rPr lang="en-US" dirty="0" smtClean="0"/>
              <a:t>nostrils. Ask him to breathe through his mouth (this</a:t>
            </a:r>
            <a:r>
              <a:rPr lang="tr-TR" dirty="0" smtClean="0"/>
              <a:t> </a:t>
            </a:r>
            <a:r>
              <a:rPr lang="en-US" dirty="0" smtClean="0"/>
              <a:t>will have a calming effect) and to pinch the soft part</a:t>
            </a:r>
            <a:r>
              <a:rPr lang="tr-TR" dirty="0" smtClean="0"/>
              <a:t> </a:t>
            </a:r>
            <a:r>
              <a:rPr lang="en-US" dirty="0" smtClean="0"/>
              <a:t>of his nose for up to ten minutes, holding constant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.</a:t>
            </a:r>
          </a:p>
          <a:p>
            <a:r>
              <a:rPr lang="en-US" dirty="0" smtClean="0"/>
              <a:t>Advise the casualty not to speak, swallow,</a:t>
            </a:r>
            <a:r>
              <a:rPr lang="tr-TR" dirty="0" smtClean="0"/>
              <a:t> </a:t>
            </a:r>
            <a:r>
              <a:rPr lang="en-US" dirty="0" smtClean="0"/>
              <a:t>cough, spit, or sniff since this may disturb</a:t>
            </a:r>
            <a:r>
              <a:rPr lang="tr-TR" dirty="0" smtClean="0"/>
              <a:t> </a:t>
            </a:r>
            <a:r>
              <a:rPr lang="en-US" dirty="0" smtClean="0"/>
              <a:t>blood clots that have formed in the nose. Give him</a:t>
            </a:r>
            <a:r>
              <a:rPr lang="tr-TR" dirty="0" smtClean="0"/>
              <a:t> </a:t>
            </a:r>
            <a:r>
              <a:rPr lang="en-US" dirty="0" smtClean="0"/>
              <a:t>a clean cloth or tissue to mop up any dribbling.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ten minutes, tell the casualty to</a:t>
            </a:r>
            <a:r>
              <a:rPr lang="tr-TR" dirty="0" smtClean="0"/>
              <a:t> </a:t>
            </a:r>
            <a:r>
              <a:rPr lang="en-US" dirty="0" smtClean="0"/>
              <a:t>release the pressure. If the bleeding has</a:t>
            </a:r>
            <a:r>
              <a:rPr lang="tr-TR" dirty="0" smtClean="0"/>
              <a:t> </a:t>
            </a:r>
            <a:r>
              <a:rPr lang="en-US" dirty="0" smtClean="0"/>
              <a:t>not stopped, tell him to reapply the pressure</a:t>
            </a:r>
            <a:r>
              <a:rPr lang="tr-TR" dirty="0" smtClean="0"/>
              <a:t> </a:t>
            </a:r>
            <a:r>
              <a:rPr lang="en-US" dirty="0" smtClean="0"/>
              <a:t>for two further periods of ten minutes.</a:t>
            </a:r>
            <a:endParaRPr lang="tr-TR" dirty="0" smtClean="0"/>
          </a:p>
          <a:p>
            <a:r>
              <a:rPr lang="en-US" dirty="0" smtClean="0"/>
              <a:t>Once the bleeding has stopped, and with</a:t>
            </a:r>
            <a:r>
              <a:rPr lang="tr-TR" dirty="0" smtClean="0"/>
              <a:t> </a:t>
            </a:r>
            <a:r>
              <a:rPr lang="en-US" dirty="0" smtClean="0"/>
              <a:t>the casualty still leaning forward, clean around</a:t>
            </a:r>
            <a:r>
              <a:rPr lang="tr-TR" dirty="0" smtClean="0"/>
              <a:t> </a:t>
            </a:r>
            <a:r>
              <a:rPr lang="en-US" dirty="0" smtClean="0"/>
              <a:t>his nose with lukewarm water. </a:t>
            </a:r>
            <a:endParaRPr lang="tr-TR" dirty="0" smtClean="0"/>
          </a:p>
          <a:p>
            <a:r>
              <a:rPr lang="en-US" dirty="0" smtClean="0"/>
              <a:t>Advise him to rest</a:t>
            </a:r>
            <a:r>
              <a:rPr lang="tr-TR" dirty="0" smtClean="0"/>
              <a:t> </a:t>
            </a:r>
            <a:r>
              <a:rPr lang="en-US" dirty="0" smtClean="0"/>
              <a:t>quietly for a few hours. </a:t>
            </a:r>
            <a:endParaRPr lang="tr-TR" dirty="0" smtClean="0"/>
          </a:p>
          <a:p>
            <a:r>
              <a:rPr lang="en-US" dirty="0" smtClean="0"/>
              <a:t>Tell him to avoid exertion</a:t>
            </a:r>
            <a:r>
              <a:rPr lang="tr-TR" dirty="0" smtClean="0"/>
              <a:t> </a:t>
            </a:r>
            <a:r>
              <a:rPr lang="en-US" dirty="0" smtClean="0"/>
              <a:t>and, in particular, not to blow his nose, because this</a:t>
            </a:r>
            <a:r>
              <a:rPr lang="tr-TR" dirty="0" smtClean="0"/>
              <a:t> </a:t>
            </a:r>
            <a:r>
              <a:rPr lang="tr-TR" dirty="0" err="1" smtClean="0"/>
              <a:t>could</a:t>
            </a:r>
            <a:r>
              <a:rPr lang="tr-TR" dirty="0" smtClean="0"/>
              <a:t> </a:t>
            </a:r>
            <a:r>
              <a:rPr lang="tr-TR" dirty="0" err="1" smtClean="0"/>
              <a:t>disturb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clots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bleeding stops and then restarts, help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casualty</a:t>
            </a:r>
            <a:r>
              <a:rPr lang="tr-TR" dirty="0" smtClean="0"/>
              <a:t> </a:t>
            </a:r>
            <a:r>
              <a:rPr lang="tr-TR" dirty="0" err="1" smtClean="0"/>
              <a:t>reapply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endParaRPr lang="tr-TR" dirty="0" smtClean="0"/>
          </a:p>
          <a:p>
            <a:r>
              <a:rPr lang="en-US" dirty="0" smtClean="0"/>
              <a:t>If the nosebleed is severe, or if it lasts</a:t>
            </a:r>
            <a:r>
              <a:rPr lang="tr-TR" dirty="0" smtClean="0"/>
              <a:t> </a:t>
            </a:r>
            <a:r>
              <a:rPr lang="en-US" dirty="0" smtClean="0"/>
              <a:t>longer than </a:t>
            </a:r>
            <a:r>
              <a:rPr lang="tr-TR" dirty="0" smtClean="0"/>
              <a:t>30</a:t>
            </a:r>
            <a:r>
              <a:rPr lang="en-US" dirty="0" smtClean="0"/>
              <a:t> minutes, arrange to take</a:t>
            </a:r>
            <a:r>
              <a:rPr lang="tr-TR" dirty="0" smtClean="0"/>
              <a:t> </a:t>
            </a:r>
            <a:r>
              <a:rPr lang="en-US" dirty="0" smtClean="0"/>
              <a:t>or send the casualty to the hospital.</a:t>
            </a:r>
            <a:endParaRPr lang="tr-TR" dirty="0" smtClean="0"/>
          </a:p>
          <a:p>
            <a:r>
              <a:rPr lang="en-US" dirty="0" smtClean="0"/>
              <a:t>Do not let the casualty tip his</a:t>
            </a:r>
            <a:r>
              <a:rPr lang="tr-TR" dirty="0" smtClean="0"/>
              <a:t> </a:t>
            </a:r>
            <a:r>
              <a:rPr lang="en-US" dirty="0" smtClean="0"/>
              <a:t>head back because blood may</a:t>
            </a:r>
            <a:r>
              <a:rPr lang="tr-TR" dirty="0" smtClean="0"/>
              <a:t> </a:t>
            </a:r>
            <a:r>
              <a:rPr lang="en-US" dirty="0" smtClean="0"/>
              <a:t>then run down the throat and</a:t>
            </a:r>
            <a:r>
              <a:rPr lang="tr-TR" dirty="0" smtClean="0"/>
              <a:t> </a:t>
            </a:r>
            <a:r>
              <a:rPr lang="tr-TR" dirty="0" err="1" smtClean="0"/>
              <a:t>induce</a:t>
            </a:r>
            <a:r>
              <a:rPr lang="tr-TR" dirty="0" smtClean="0"/>
              <a:t> </a:t>
            </a:r>
            <a:r>
              <a:rPr lang="tr-TR" dirty="0" err="1" smtClean="0"/>
              <a:t>vomiting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Knocked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out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adult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tooth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If a secondary (adult) tooth is knocked out, it should be replanted</a:t>
            </a:r>
            <a:r>
              <a:rPr lang="tr-TR" b="1" dirty="0" smtClean="0"/>
              <a:t> </a:t>
            </a:r>
            <a:r>
              <a:rPr lang="en-US" dirty="0" smtClean="0"/>
              <a:t>in its socket as soon as possible.</a:t>
            </a:r>
            <a:endParaRPr lang="tr-TR" dirty="0" smtClean="0"/>
          </a:p>
          <a:p>
            <a:r>
              <a:rPr lang="en-US" dirty="0" smtClean="0"/>
              <a:t> Gently rinse off any dirt before</a:t>
            </a:r>
            <a:r>
              <a:rPr lang="tr-TR" dirty="0" smtClean="0"/>
              <a:t> </a:t>
            </a:r>
            <a:r>
              <a:rPr lang="en-US" dirty="0" smtClean="0"/>
              <a:t>replacing it in the socket.</a:t>
            </a:r>
            <a:endParaRPr lang="tr-TR" dirty="0" smtClean="0"/>
          </a:p>
          <a:p>
            <a:r>
              <a:rPr lang="en-US" dirty="0" smtClean="0"/>
              <a:t> If this is not possible, ask the casualty to</a:t>
            </a:r>
            <a:r>
              <a:rPr lang="tr-TR" dirty="0" smtClean="0"/>
              <a:t> </a:t>
            </a:r>
            <a:r>
              <a:rPr lang="en-US" dirty="0" smtClean="0"/>
              <a:t>keep the tooth inside his cheek or under his tongue if he feels able to</a:t>
            </a:r>
            <a:r>
              <a:rPr lang="tr-TR" dirty="0" smtClean="0"/>
              <a:t> </a:t>
            </a:r>
            <a:r>
              <a:rPr lang="en-US" dirty="0" smtClean="0"/>
              <a:t>do this without swallowing the tooth. </a:t>
            </a:r>
            <a:endParaRPr lang="tr-TR" dirty="0" smtClean="0"/>
          </a:p>
          <a:p>
            <a:r>
              <a:rPr lang="en-US" dirty="0" smtClean="0"/>
              <a:t>Alternatively, place it in a small</a:t>
            </a:r>
            <a:r>
              <a:rPr lang="tr-TR" dirty="0" smtClean="0"/>
              <a:t> </a:t>
            </a:r>
            <a:r>
              <a:rPr lang="en-US" dirty="0" smtClean="0"/>
              <a:t>container of milk to prevent it from drying out.</a:t>
            </a:r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Gently push the tooth into the socket. </a:t>
            </a:r>
            <a:endParaRPr lang="tr-TR" dirty="0" smtClean="0"/>
          </a:p>
          <a:p>
            <a:r>
              <a:rPr lang="en-US" dirty="0" smtClean="0"/>
              <a:t>Then press a gauze pad</a:t>
            </a:r>
            <a:r>
              <a:rPr lang="tr-TR" dirty="0" smtClean="0"/>
              <a:t> </a:t>
            </a:r>
            <a:r>
              <a:rPr lang="en-US" dirty="0" smtClean="0"/>
              <a:t>between the bottom and top teeth to help keep the tooth in place.</a:t>
            </a:r>
            <a:endParaRPr lang="tr-TR" dirty="0" smtClean="0"/>
          </a:p>
          <a:p>
            <a:r>
              <a:rPr lang="en-US" dirty="0" smtClean="0"/>
              <a:t>Ask the casualty to hold the tooth firmly in place. Send him to</a:t>
            </a:r>
            <a:r>
              <a:rPr lang="tr-TR" dirty="0" smtClean="0"/>
              <a:t> </a:t>
            </a:r>
            <a:r>
              <a:rPr lang="en-US" dirty="0" smtClean="0"/>
              <a:t>a dentist or the hospital</a:t>
            </a:r>
            <a:endParaRPr lang="tr-TR" dirty="0" smtClean="0"/>
          </a:p>
          <a:p>
            <a:r>
              <a:rPr lang="en-US" dirty="0" smtClean="0"/>
              <a:t>Do not clean off any fleshy</a:t>
            </a:r>
            <a:r>
              <a:rPr lang="tr-TR" dirty="0" smtClean="0"/>
              <a:t> </a:t>
            </a:r>
            <a:r>
              <a:rPr lang="tr-TR" dirty="0" err="1" smtClean="0"/>
              <a:t>debris</a:t>
            </a:r>
            <a:r>
              <a:rPr lang="tr-TR" dirty="0" smtClean="0"/>
              <a:t>—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tissues, reducing the chance of</a:t>
            </a:r>
            <a:r>
              <a:rPr lang="tr-TR" dirty="0" smtClean="0"/>
              <a:t> </a:t>
            </a:r>
            <a:r>
              <a:rPr lang="tr-TR" dirty="0" err="1" smtClean="0"/>
              <a:t>reimplantation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Bleeding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mouth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Cuts to the tongue, lips, or lining of the mouth range from minor</a:t>
            </a:r>
            <a:r>
              <a:rPr lang="tr-TR" b="1" dirty="0" smtClean="0"/>
              <a:t> i</a:t>
            </a:r>
            <a:r>
              <a:rPr lang="en-US" dirty="0" err="1" smtClean="0"/>
              <a:t>nju</a:t>
            </a:r>
            <a:r>
              <a:rPr lang="tr-TR" dirty="0" smtClean="0"/>
              <a:t>r</a:t>
            </a:r>
            <a:r>
              <a:rPr lang="en-US" dirty="0" err="1" smtClean="0"/>
              <a:t>ies</a:t>
            </a:r>
            <a:r>
              <a:rPr lang="en-US" dirty="0" smtClean="0"/>
              <a:t> to more serious wounds. </a:t>
            </a:r>
            <a:endParaRPr lang="tr-TR" dirty="0" smtClean="0"/>
          </a:p>
          <a:p>
            <a:r>
              <a:rPr lang="en-US" dirty="0" smtClean="0"/>
              <a:t>The cause is usually the casualty’s</a:t>
            </a:r>
            <a:r>
              <a:rPr lang="tr-TR" dirty="0" smtClean="0"/>
              <a:t> </a:t>
            </a:r>
            <a:r>
              <a:rPr lang="en-US" dirty="0" smtClean="0"/>
              <a:t>own teeth or dental extraction. </a:t>
            </a:r>
            <a:endParaRPr lang="tr-TR" dirty="0" smtClean="0"/>
          </a:p>
          <a:p>
            <a:r>
              <a:rPr lang="en-US" dirty="0" smtClean="0"/>
              <a:t>Bleeding from the mouth may be</a:t>
            </a:r>
            <a:r>
              <a:rPr lang="tr-TR" dirty="0" smtClean="0"/>
              <a:t> </a:t>
            </a:r>
            <a:r>
              <a:rPr lang="en-US" dirty="0" smtClean="0"/>
              <a:t>profuse and can be alarming.</a:t>
            </a:r>
            <a:r>
              <a:rPr lang="tr-TR" dirty="0" smtClean="0"/>
              <a:t>(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!)</a:t>
            </a:r>
          </a:p>
          <a:p>
            <a:r>
              <a:rPr lang="en-US" dirty="0" smtClean="0"/>
              <a:t> In addition, there is a danger that blood</a:t>
            </a:r>
            <a:r>
              <a:rPr lang="tr-TR" dirty="0" smtClean="0"/>
              <a:t> </a:t>
            </a:r>
            <a:r>
              <a:rPr lang="en-US" dirty="0" smtClean="0"/>
              <a:t>may be inhaled into the lungs, causing problems with breathing</a:t>
            </a:r>
            <a:r>
              <a:rPr lang="tr-TR" dirty="0" smtClean="0"/>
              <a:t> (</a:t>
            </a:r>
            <a:r>
              <a:rPr lang="tr-TR" dirty="0" err="1" smtClean="0"/>
              <a:t>safeguard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airway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preventing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inhalation</a:t>
            </a:r>
            <a:r>
              <a:rPr lang="tr-TR" dirty="0" smtClean="0"/>
              <a:t> of </a:t>
            </a:r>
            <a:r>
              <a:rPr lang="tr-TR" dirty="0" err="1" smtClean="0"/>
              <a:t>blood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atrial</a:t>
            </a:r>
            <a:r>
              <a:rPr lang="en-US" dirty="0" smtClean="0"/>
              <a:t> systole, the two atria contract and</a:t>
            </a:r>
          </a:p>
          <a:p>
            <a:pPr>
              <a:buNone/>
            </a:pPr>
            <a:r>
              <a:rPr lang="en-US" dirty="0" smtClean="0"/>
              <a:t>the valves between the atria and the ventricles</a:t>
            </a:r>
          </a:p>
          <a:p>
            <a:pPr>
              <a:buNone/>
            </a:pPr>
            <a:r>
              <a:rPr lang="en-US" dirty="0" smtClean="0"/>
              <a:t>(pumping chambers) open so that blood flows</a:t>
            </a:r>
          </a:p>
          <a:p>
            <a:pPr>
              <a:buNone/>
            </a:pP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ventricles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During ventricular systole, the ventricles</a:t>
            </a:r>
            <a:r>
              <a:rPr lang="tr-TR" dirty="0" smtClean="0"/>
              <a:t> </a:t>
            </a:r>
            <a:r>
              <a:rPr lang="en-US" dirty="0" smtClean="0"/>
              <a:t>contract. The</a:t>
            </a:r>
          </a:p>
          <a:p>
            <a:pPr marL="0" indent="0">
              <a:buNone/>
            </a:pPr>
            <a:r>
              <a:rPr lang="en-US" dirty="0" smtClean="0"/>
              <a:t>blood </a:t>
            </a:r>
            <a:r>
              <a:rPr lang="tr-TR" dirty="0" err="1" smtClean="0"/>
              <a:t>flows</a:t>
            </a:r>
            <a:r>
              <a:rPr lang="tr-TR" dirty="0" smtClean="0"/>
              <a:t> </a:t>
            </a:r>
            <a:r>
              <a:rPr lang="en-US" dirty="0" smtClean="0"/>
              <a:t>into the aorta (main artery), </a:t>
            </a:r>
            <a:r>
              <a:rPr lang="tr-TR" dirty="0" smtClean="0"/>
              <a:t>aorta</a:t>
            </a:r>
            <a:r>
              <a:rPr lang="en-US" dirty="0" smtClean="0"/>
              <a:t> carries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en-US" dirty="0" smtClean="0"/>
              <a:t>to the rest of the body.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0" indent="0"/>
            <a:r>
              <a:rPr lang="en-US" dirty="0" smtClean="0"/>
              <a:t>The right ventricle</a:t>
            </a:r>
            <a:r>
              <a:rPr lang="tr-TR" dirty="0" smtClean="0"/>
              <a:t> </a:t>
            </a:r>
            <a:r>
              <a:rPr lang="en-US" dirty="0" smtClean="0"/>
              <a:t>pumps blood into the pulmonary arteries, </a:t>
            </a:r>
            <a:r>
              <a:rPr lang="tr-TR" dirty="0" err="1" smtClean="0"/>
              <a:t>the</a:t>
            </a:r>
            <a:r>
              <a:rPr lang="tr-TR" dirty="0" smtClean="0"/>
              <a:t>  </a:t>
            </a:r>
            <a:r>
              <a:rPr lang="tr-TR" dirty="0" err="1" smtClean="0"/>
              <a:t>blood</a:t>
            </a:r>
            <a:r>
              <a:rPr lang="tr-TR" dirty="0" smtClean="0"/>
              <a:t> is </a:t>
            </a:r>
            <a:r>
              <a:rPr lang="tr-TR" dirty="0" err="1" smtClean="0"/>
              <a:t>carried</a:t>
            </a:r>
            <a:r>
              <a:rPr lang="en-US" dirty="0" smtClean="0"/>
              <a:t> to the lungs to collect more oxygen.</a:t>
            </a:r>
            <a:endParaRPr lang="tr-T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 casualty to sit</a:t>
            </a:r>
            <a:r>
              <a:rPr lang="tr-TR" dirty="0" smtClean="0"/>
              <a:t> </a:t>
            </a:r>
            <a:r>
              <a:rPr lang="tr-TR" dirty="0" err="1" smtClean="0"/>
              <a:t>down</a:t>
            </a:r>
            <a:r>
              <a:rPr lang="tr-TR" dirty="0" smtClean="0"/>
              <a:t>, </a:t>
            </a:r>
            <a:r>
              <a:rPr lang="tr-TR" dirty="0" err="1" smtClean="0"/>
              <a:t>with</a:t>
            </a:r>
            <a:r>
              <a:rPr lang="tr-TR" dirty="0" smtClean="0"/>
              <a:t> her </a:t>
            </a:r>
            <a:r>
              <a:rPr lang="tr-TR" dirty="0" err="1" smtClean="0"/>
              <a:t>head</a:t>
            </a:r>
            <a:r>
              <a:rPr lang="tr-TR" dirty="0" smtClean="0"/>
              <a:t> </a:t>
            </a:r>
            <a:r>
              <a:rPr lang="en-US" dirty="0" smtClean="0"/>
              <a:t>forward and tilted slightly to the</a:t>
            </a:r>
            <a:r>
              <a:rPr lang="tr-TR" dirty="0" smtClean="0"/>
              <a:t> i</a:t>
            </a:r>
            <a:r>
              <a:rPr lang="en-US" dirty="0" err="1" smtClean="0"/>
              <a:t>njured</a:t>
            </a:r>
            <a:r>
              <a:rPr lang="en-US" dirty="0" smtClean="0"/>
              <a:t> side, to allow blood to</a:t>
            </a:r>
            <a:r>
              <a:rPr lang="tr-TR" dirty="0" smtClean="0"/>
              <a:t> </a:t>
            </a:r>
            <a:r>
              <a:rPr lang="en-US" dirty="0" smtClean="0"/>
              <a:t>drain from her mouth. </a:t>
            </a:r>
            <a:endParaRPr lang="tr-TR" dirty="0" smtClean="0"/>
          </a:p>
          <a:p>
            <a:r>
              <a:rPr lang="en-US" dirty="0" smtClean="0"/>
              <a:t>Place a</a:t>
            </a:r>
            <a:r>
              <a:rPr lang="tr-TR" dirty="0" smtClean="0"/>
              <a:t> sterile </a:t>
            </a:r>
            <a:r>
              <a:rPr lang="tr-TR" dirty="0" err="1" smtClean="0"/>
              <a:t>gauze</a:t>
            </a:r>
            <a:r>
              <a:rPr lang="tr-TR" dirty="0" smtClean="0"/>
              <a:t> </a:t>
            </a:r>
            <a:r>
              <a:rPr lang="tr-TR" dirty="0" err="1" smtClean="0"/>
              <a:t>pad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wound. </a:t>
            </a:r>
            <a:endParaRPr lang="tr-TR" dirty="0" smtClean="0"/>
          </a:p>
          <a:p>
            <a:r>
              <a:rPr lang="en-US" dirty="0" smtClean="0"/>
              <a:t>Ask the casualty to</a:t>
            </a:r>
            <a:r>
              <a:rPr lang="tr-TR" dirty="0" smtClean="0"/>
              <a:t> </a:t>
            </a:r>
            <a:r>
              <a:rPr lang="en-US" dirty="0" smtClean="0"/>
              <a:t>squeeze the pad between finger</a:t>
            </a:r>
            <a:r>
              <a:rPr lang="tr-TR" dirty="0" smtClean="0"/>
              <a:t> </a:t>
            </a:r>
            <a:r>
              <a:rPr lang="en-US" dirty="0" smtClean="0"/>
              <a:t>and thumb and press on 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ten </a:t>
            </a:r>
            <a:r>
              <a:rPr lang="tr-TR" dirty="0" err="1" smtClean="0"/>
              <a:t>minutes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persists</a:t>
            </a:r>
            <a:r>
              <a:rPr lang="tr-TR" dirty="0" smtClean="0"/>
              <a:t>, </a:t>
            </a:r>
            <a:r>
              <a:rPr lang="tr-TR" dirty="0" err="1" smtClean="0"/>
              <a:t>replace</a:t>
            </a:r>
            <a:r>
              <a:rPr lang="tr-TR" dirty="0" smtClean="0"/>
              <a:t> </a:t>
            </a:r>
            <a:r>
              <a:rPr lang="en-US" dirty="0" smtClean="0"/>
              <a:t>the pad. </a:t>
            </a:r>
            <a:endParaRPr lang="tr-TR" dirty="0" smtClean="0"/>
          </a:p>
          <a:p>
            <a:r>
              <a:rPr lang="en-US" dirty="0" smtClean="0"/>
              <a:t>Tell the casualty</a:t>
            </a:r>
            <a:r>
              <a:rPr lang="tr-TR" dirty="0" smtClean="0"/>
              <a:t> </a:t>
            </a:r>
            <a:r>
              <a:rPr lang="en-US" dirty="0" smtClean="0"/>
              <a:t>to let the blood dribble out; if</a:t>
            </a:r>
            <a:r>
              <a:rPr lang="tr-TR" dirty="0" smtClean="0"/>
              <a:t> </a:t>
            </a:r>
            <a:r>
              <a:rPr lang="en-US" dirty="0" smtClean="0"/>
              <a:t>she swallows it, it may induce</a:t>
            </a:r>
            <a:r>
              <a:rPr lang="tr-TR" dirty="0" smtClean="0"/>
              <a:t> </a:t>
            </a:r>
            <a:r>
              <a:rPr lang="en-US" dirty="0" smtClean="0"/>
              <a:t>vomiting. </a:t>
            </a:r>
            <a:endParaRPr lang="tr-TR" dirty="0" smtClean="0"/>
          </a:p>
          <a:p>
            <a:r>
              <a:rPr lang="en-US" dirty="0" smtClean="0"/>
              <a:t>Do not wash the</a:t>
            </a:r>
            <a:r>
              <a:rPr lang="tr-TR" dirty="0" smtClean="0"/>
              <a:t> </a:t>
            </a:r>
            <a:r>
              <a:rPr lang="en-US" dirty="0" smtClean="0"/>
              <a:t>mouth out because this may</a:t>
            </a:r>
            <a:r>
              <a:rPr lang="tr-TR" dirty="0" smtClean="0"/>
              <a:t> </a:t>
            </a:r>
            <a:r>
              <a:rPr lang="en-US" dirty="0" smtClean="0"/>
              <a:t>disturb a clot. Advise her to</a:t>
            </a:r>
            <a:r>
              <a:rPr lang="tr-TR" dirty="0" smtClean="0"/>
              <a:t> </a:t>
            </a:r>
            <a:r>
              <a:rPr lang="en-US" dirty="0" smtClean="0"/>
              <a:t>avoid drinking anything hot for</a:t>
            </a:r>
            <a:r>
              <a:rPr lang="tr-TR" dirty="0" smtClean="0"/>
              <a:t> 12 </a:t>
            </a:r>
            <a:r>
              <a:rPr lang="tr-TR" dirty="0" err="1" smtClean="0"/>
              <a:t>hours</a:t>
            </a:r>
            <a:endParaRPr lang="tr-TR" dirty="0" smtClean="0"/>
          </a:p>
          <a:p>
            <a:r>
              <a:rPr lang="en-US" dirty="0" smtClean="0"/>
              <a:t>If the wound is large, or bleeding</a:t>
            </a:r>
            <a:r>
              <a:rPr lang="tr-TR" dirty="0" smtClean="0"/>
              <a:t> </a:t>
            </a:r>
            <a:r>
              <a:rPr lang="en-US" dirty="0" smtClean="0"/>
              <a:t>lasts longer than </a:t>
            </a:r>
            <a:r>
              <a:rPr lang="tr-TR" dirty="0" smtClean="0"/>
              <a:t>30</a:t>
            </a:r>
            <a:r>
              <a:rPr lang="en-US" dirty="0" smtClean="0"/>
              <a:t> minutes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restarts</a:t>
            </a:r>
            <a:r>
              <a:rPr lang="tr-TR" dirty="0" smtClean="0"/>
              <a:t>, </a:t>
            </a:r>
            <a:r>
              <a:rPr lang="tr-TR" dirty="0" err="1" smtClean="0"/>
              <a:t>seek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dental</a:t>
            </a:r>
            <a:r>
              <a:rPr lang="tr-TR" dirty="0" smtClean="0"/>
              <a:t> </a:t>
            </a:r>
            <a:r>
              <a:rPr lang="tr-TR" dirty="0" err="1" smtClean="0"/>
              <a:t>advice</a:t>
            </a:r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Finger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wound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47260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Injuries to the fingers are common and can vary from small cuts</a:t>
            </a:r>
            <a:r>
              <a:rPr lang="tr-TR" b="1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nd</a:t>
            </a:r>
            <a:r>
              <a:rPr lang="en-US" dirty="0" smtClean="0"/>
              <a:t> scrapes to wounds with underlying damage to bones,</a:t>
            </a:r>
            <a:r>
              <a:rPr lang="tr-TR" dirty="0" smtClean="0"/>
              <a:t> </a:t>
            </a:r>
            <a:r>
              <a:rPr lang="en-US" dirty="0" smtClean="0"/>
              <a:t>tendons, and ligaments. </a:t>
            </a:r>
            <a:endParaRPr lang="tr-TR" dirty="0" smtClean="0"/>
          </a:p>
          <a:p>
            <a:r>
              <a:rPr lang="en-US" dirty="0" smtClean="0"/>
              <a:t>Injuries to the nails are the most</a:t>
            </a:r>
            <a:r>
              <a:rPr lang="tr-TR" dirty="0" smtClean="0"/>
              <a:t> </a:t>
            </a:r>
            <a:r>
              <a:rPr lang="en-US" dirty="0" smtClean="0"/>
              <a:t>common.</a:t>
            </a:r>
            <a:endParaRPr lang="tr-TR" dirty="0" smtClean="0"/>
          </a:p>
          <a:p>
            <a:r>
              <a:rPr lang="en-US" dirty="0" smtClean="0"/>
              <a:t>All finger wounds need good management because the</a:t>
            </a:r>
            <a:r>
              <a:rPr lang="tr-TR" dirty="0" smtClean="0"/>
              <a:t> </a:t>
            </a:r>
            <a:r>
              <a:rPr lang="en-US" dirty="0" smtClean="0"/>
              <a:t>hand is a finely coordinated part of the body that must function</a:t>
            </a:r>
            <a:r>
              <a:rPr lang="tr-TR" dirty="0" smtClean="0"/>
              <a:t> c</a:t>
            </a:r>
            <a:r>
              <a:rPr lang="en-US" dirty="0" err="1" smtClean="0"/>
              <a:t>orrectly</a:t>
            </a:r>
            <a:r>
              <a:rPr lang="en-US" dirty="0" smtClean="0"/>
              <a:t> for many everyday activities.</a:t>
            </a:r>
          </a:p>
          <a:p>
            <a:r>
              <a:rPr lang="en-US" dirty="0" smtClean="0"/>
              <a:t>A cut to a finger may go through the skin only or it can cut</a:t>
            </a:r>
            <a:r>
              <a:rPr lang="tr-TR" dirty="0" smtClean="0"/>
              <a:t> </a:t>
            </a:r>
            <a:r>
              <a:rPr lang="en-US" dirty="0" smtClean="0"/>
              <a:t>through blood vessels, nerves, and tendons that lie just under</a:t>
            </a:r>
            <a:r>
              <a:rPr lang="tr-TR" dirty="0" smtClean="0"/>
              <a:t> </a:t>
            </a:r>
            <a:r>
              <a:rPr lang="en-US" dirty="0" smtClean="0"/>
              <a:t>the skin. There will be bleeding, which can be profuse, and</a:t>
            </a:r>
            <a:r>
              <a:rPr lang="tr-TR" dirty="0" smtClean="0"/>
              <a:t> </a:t>
            </a:r>
            <a:r>
              <a:rPr lang="en-US" dirty="0" smtClean="0"/>
              <a:t>possibly bruising, deformity, or loss of movement or sensation</a:t>
            </a:r>
            <a:r>
              <a:rPr lang="tr-TR" dirty="0" smtClean="0"/>
              <a:t> </a:t>
            </a:r>
            <a:r>
              <a:rPr lang="en-US" dirty="0" smtClean="0"/>
              <a:t>if the underlying structures are damaged.</a:t>
            </a:r>
            <a:endParaRPr lang="tr-T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wound to the finger</a:t>
            </a:r>
            <a:r>
              <a:rPr lang="tr-TR" dirty="0" smtClean="0"/>
              <a:t> </a:t>
            </a:r>
            <a:r>
              <a:rPr lang="en-US" dirty="0" smtClean="0"/>
              <a:t>breaks the skin, it should be</a:t>
            </a:r>
            <a:r>
              <a:rPr lang="tr-TR" dirty="0" smtClean="0"/>
              <a:t> </a:t>
            </a:r>
            <a:r>
              <a:rPr lang="en-US" dirty="0" smtClean="0"/>
              <a:t>cleaned with soap and water like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abrasion</a:t>
            </a:r>
            <a:r>
              <a:rPr lang="tr-TR" dirty="0" smtClean="0"/>
              <a:t>.</a:t>
            </a:r>
          </a:p>
          <a:p>
            <a:r>
              <a:rPr lang="en-US" dirty="0" smtClean="0"/>
              <a:t>Press a sterile dressing or</a:t>
            </a:r>
            <a:r>
              <a:rPr lang="tr-TR" dirty="0" smtClean="0"/>
              <a:t> </a:t>
            </a:r>
            <a:r>
              <a:rPr lang="en-US" dirty="0" smtClean="0"/>
              <a:t>clean gauze pad on the</a:t>
            </a:r>
            <a:r>
              <a:rPr lang="tr-TR" dirty="0" smtClean="0"/>
              <a:t> </a:t>
            </a:r>
            <a:r>
              <a:rPr lang="en-US" dirty="0" smtClean="0"/>
              <a:t>wound and apply direct pressure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Raise</a:t>
            </a:r>
            <a:r>
              <a:rPr lang="tr-TR" dirty="0" smtClean="0"/>
              <a:t> and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injured</a:t>
            </a:r>
            <a:r>
              <a:rPr lang="tr-TR" dirty="0" smtClean="0"/>
              <a:t> </a:t>
            </a:r>
            <a:r>
              <a:rPr lang="tr-TR" dirty="0" err="1" smtClean="0"/>
              <a:t>hand</a:t>
            </a:r>
            <a:r>
              <a:rPr lang="tr-TR" dirty="0" smtClean="0"/>
              <a:t> and </a:t>
            </a:r>
            <a:r>
              <a:rPr lang="tr-TR" dirty="0" err="1" smtClean="0"/>
              <a:t>maintain</a:t>
            </a:r>
            <a:r>
              <a:rPr lang="tr-TR" dirty="0" smtClean="0"/>
              <a:t> </a:t>
            </a:r>
            <a:r>
              <a:rPr lang="en-US" dirty="0" smtClean="0"/>
              <a:t>pressure on the wound until the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</a:t>
            </a:r>
            <a:r>
              <a:rPr lang="tr-TR" dirty="0" err="1" smtClean="0"/>
              <a:t>stops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has </a:t>
            </a:r>
            <a:r>
              <a:rPr lang="tr-TR" dirty="0" err="1" smtClean="0"/>
              <a:t>stopped</a:t>
            </a:r>
            <a:r>
              <a:rPr lang="tr-TR" dirty="0" smtClean="0"/>
              <a:t>, </a:t>
            </a:r>
            <a:r>
              <a:rPr lang="tr-TR" dirty="0" err="1" smtClean="0"/>
              <a:t>cover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r>
              <a:rPr lang="tr-TR" dirty="0" smtClean="0"/>
              <a:t> </a:t>
            </a:r>
            <a:r>
              <a:rPr lang="en-US" dirty="0" smtClean="0"/>
              <a:t>to protect it. </a:t>
            </a:r>
            <a:endParaRPr lang="tr-TR" dirty="0" smtClean="0"/>
          </a:p>
          <a:p>
            <a:r>
              <a:rPr lang="en-US" dirty="0" smtClean="0"/>
              <a:t>Use an adhesive</a:t>
            </a:r>
            <a:r>
              <a:rPr lang="tr-TR" dirty="0" smtClean="0"/>
              <a:t> </a:t>
            </a:r>
            <a:r>
              <a:rPr lang="en-US" dirty="0" smtClean="0"/>
              <a:t>dressing or for a larger wound</a:t>
            </a:r>
            <a:r>
              <a:rPr lang="tr-TR" dirty="0" smtClean="0"/>
              <a:t> </a:t>
            </a:r>
            <a:r>
              <a:rPr lang="en-US" dirty="0" smtClean="0"/>
              <a:t>apply a dressing pad, secured with</a:t>
            </a:r>
            <a:r>
              <a:rPr lang="tr-TR" dirty="0" smtClean="0"/>
              <a:t> </a:t>
            </a:r>
            <a:r>
              <a:rPr lang="en-US" dirty="0" smtClean="0"/>
              <a:t>a tubular gauze bandage. </a:t>
            </a:r>
            <a:endParaRPr lang="tr-TR" dirty="0" smtClean="0"/>
          </a:p>
          <a:p>
            <a:r>
              <a:rPr lang="tr-TR" dirty="0" smtClean="0"/>
              <a:t>I</a:t>
            </a:r>
            <a:r>
              <a:rPr lang="en-US" dirty="0" smtClean="0"/>
              <a:t>f </a:t>
            </a:r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is a fracture or dislocation, the</a:t>
            </a:r>
            <a:r>
              <a:rPr lang="tr-TR" dirty="0" smtClean="0"/>
              <a:t> </a:t>
            </a:r>
            <a:r>
              <a:rPr lang="tr-TR" dirty="0" err="1" smtClean="0"/>
              <a:t>finger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splinted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Seek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en-US" dirty="0" smtClean="0"/>
              <a:t>necessary. </a:t>
            </a:r>
            <a:endParaRPr lang="tr-TR" dirty="0" smtClean="0"/>
          </a:p>
          <a:p>
            <a:r>
              <a:rPr lang="en-US" dirty="0" smtClean="0"/>
              <a:t>If you need to</a:t>
            </a:r>
            <a:r>
              <a:rPr lang="tr-TR" dirty="0" smtClean="0"/>
              <a:t> </a:t>
            </a:r>
            <a:r>
              <a:rPr lang="en-US" dirty="0" smtClean="0"/>
              <a:t>take the casualty to the hospital,</a:t>
            </a:r>
            <a:r>
              <a:rPr lang="tr-TR" dirty="0" smtClean="0"/>
              <a:t> s</a:t>
            </a:r>
            <a:r>
              <a:rPr lang="en-US" dirty="0" err="1" smtClean="0"/>
              <a:t>upport</a:t>
            </a:r>
            <a:r>
              <a:rPr lang="en-US" dirty="0" smtClean="0"/>
              <a:t> the injured arm in an</a:t>
            </a:r>
            <a:r>
              <a:rPr lang="tr-TR" dirty="0" smtClean="0"/>
              <a:t> </a:t>
            </a:r>
            <a:r>
              <a:rPr lang="tr-TR" dirty="0" err="1" smtClean="0"/>
              <a:t>elevation</a:t>
            </a:r>
            <a:r>
              <a:rPr lang="tr-TR" dirty="0" smtClean="0"/>
              <a:t> </a:t>
            </a:r>
            <a:r>
              <a:rPr lang="tr-TR" dirty="0" err="1" smtClean="0"/>
              <a:t>sling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Seek urgent medical advice if</a:t>
            </a:r>
            <a:r>
              <a:rPr lang="tr-TR" b="1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is:</a:t>
            </a:r>
          </a:p>
          <a:p>
            <a:r>
              <a:rPr lang="tr-TR" dirty="0" smtClean="0"/>
              <a:t>Severe </a:t>
            </a:r>
            <a:r>
              <a:rPr lang="tr-TR" dirty="0" err="1" smtClean="0"/>
              <a:t>pain</a:t>
            </a:r>
            <a:endParaRPr lang="tr-TR" dirty="0" smtClean="0"/>
          </a:p>
          <a:p>
            <a:r>
              <a:rPr lang="tr-TR" dirty="0" smtClean="0"/>
              <a:t>Severe </a:t>
            </a:r>
            <a:r>
              <a:rPr lang="tr-TR" dirty="0" err="1" smtClean="0"/>
              <a:t>bleeding</a:t>
            </a:r>
            <a:endParaRPr lang="tr-TR" dirty="0" smtClean="0"/>
          </a:p>
          <a:p>
            <a:r>
              <a:rPr lang="en-US" dirty="0" smtClean="0"/>
              <a:t>Missing tissue or nail, or</a:t>
            </a:r>
            <a:r>
              <a:rPr lang="tr-TR" dirty="0" smtClean="0"/>
              <a:t> </a:t>
            </a:r>
            <a:r>
              <a:rPr lang="en-US" dirty="0" smtClean="0"/>
              <a:t>amputation of part of finger</a:t>
            </a:r>
          </a:p>
          <a:p>
            <a:r>
              <a:rPr lang="tr-TR" dirty="0" err="1" smtClean="0"/>
              <a:t>Obvious</a:t>
            </a:r>
            <a:r>
              <a:rPr lang="tr-TR" dirty="0" smtClean="0"/>
              <a:t> </a:t>
            </a:r>
            <a:r>
              <a:rPr lang="tr-TR" dirty="0" err="1" smtClean="0"/>
              <a:t>deformity</a:t>
            </a:r>
            <a:endParaRPr lang="tr-TR" dirty="0" smtClean="0"/>
          </a:p>
          <a:p>
            <a:r>
              <a:rPr lang="tr-TR" dirty="0" smtClean="0"/>
              <a:t> A </a:t>
            </a:r>
            <a:r>
              <a:rPr lang="tr-TR" dirty="0" err="1" smtClean="0"/>
              <a:t>gaping</a:t>
            </a:r>
            <a:r>
              <a:rPr lang="tr-TR" dirty="0" smtClean="0"/>
              <a:t> </a:t>
            </a:r>
            <a:r>
              <a:rPr lang="tr-TR" dirty="0" err="1" smtClean="0"/>
              <a:t>wound</a:t>
            </a:r>
            <a:endParaRPr lang="tr-TR" dirty="0" smtClean="0"/>
          </a:p>
          <a:p>
            <a:r>
              <a:rPr lang="en-US" dirty="0" smtClean="0"/>
              <a:t> Numbness, weakness, or loss of</a:t>
            </a:r>
            <a:r>
              <a:rPr lang="tr-TR" dirty="0" smtClean="0"/>
              <a:t> </a:t>
            </a:r>
            <a:r>
              <a:rPr lang="en-US" dirty="0" smtClean="0"/>
              <a:t>movement in the finger or hand</a:t>
            </a:r>
          </a:p>
          <a:p>
            <a:r>
              <a:rPr lang="en-US" dirty="0" smtClean="0"/>
              <a:t>A foreign object in the wound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Blood</a:t>
            </a:r>
            <a:r>
              <a:rPr lang="tr-TR" dirty="0" smtClean="0"/>
              <a:t> (</a:t>
            </a:r>
            <a:r>
              <a:rPr lang="tr-TR" dirty="0" err="1" smtClean="0"/>
              <a:t>approx</a:t>
            </a:r>
            <a:r>
              <a:rPr lang="tr-TR" dirty="0" smtClean="0"/>
              <a:t>. </a:t>
            </a:r>
            <a:r>
              <a:rPr lang="tr-TR" dirty="0" smtClean="0">
                <a:solidFill>
                  <a:srgbClr val="FF0000"/>
                </a:solidFill>
              </a:rPr>
              <a:t>5</a:t>
            </a:r>
            <a:r>
              <a:rPr lang="tr-TR" dirty="0" smtClean="0"/>
              <a:t> </a:t>
            </a:r>
            <a:r>
              <a:rPr lang="tr-TR" dirty="0" err="1" smtClean="0"/>
              <a:t>liters</a:t>
            </a:r>
            <a:r>
              <a:rPr lang="tr-TR" dirty="0" smtClean="0"/>
              <a:t>)</a:t>
            </a:r>
          </a:p>
          <a:p>
            <a:r>
              <a:rPr lang="tr-TR" dirty="0" smtClean="0"/>
              <a:t>%55 </a:t>
            </a:r>
            <a:r>
              <a:rPr lang="tr-TR" dirty="0" err="1" smtClean="0"/>
              <a:t>plasma</a:t>
            </a:r>
            <a:r>
              <a:rPr lang="tr-TR" dirty="0" smtClean="0"/>
              <a:t> (</a:t>
            </a:r>
            <a:r>
              <a:rPr lang="tr-TR" dirty="0" err="1" smtClean="0"/>
              <a:t>red</a:t>
            </a:r>
            <a:r>
              <a:rPr lang="tr-TR" dirty="0" smtClean="0"/>
              <a:t>/</a:t>
            </a:r>
            <a:r>
              <a:rPr lang="tr-TR" dirty="0" err="1" smtClean="0"/>
              <a:t>white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, </a:t>
            </a:r>
            <a:r>
              <a:rPr lang="tr-TR" dirty="0" err="1" smtClean="0"/>
              <a:t>platelets</a:t>
            </a:r>
            <a:r>
              <a:rPr lang="tr-TR" dirty="0" smtClean="0"/>
              <a:t>;</a:t>
            </a:r>
            <a:r>
              <a:rPr lang="tr-TR" dirty="0" err="1" smtClean="0"/>
              <a:t>remaining</a:t>
            </a:r>
            <a:r>
              <a:rPr lang="tr-TR" dirty="0" smtClean="0"/>
              <a:t> %45)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When a blood vessel is damaged, the vessel</a:t>
            </a:r>
            <a:r>
              <a:rPr lang="tr-TR" b="1" dirty="0" smtClean="0"/>
              <a:t> </a:t>
            </a:r>
            <a:r>
              <a:rPr lang="en-US" dirty="0" smtClean="0"/>
              <a:t>constricts, and a series of chemical reactions</a:t>
            </a:r>
            <a:r>
              <a:rPr lang="tr-TR" dirty="0" smtClean="0"/>
              <a:t> </a:t>
            </a:r>
            <a:r>
              <a:rPr lang="en-US" dirty="0" smtClean="0"/>
              <a:t>occur to form a blood clot—a “</a:t>
            </a:r>
            <a:r>
              <a:rPr lang="en-US" dirty="0" smtClean="0">
                <a:solidFill>
                  <a:srgbClr val="FF0000"/>
                </a:solidFill>
              </a:rPr>
              <a:t>plug</a:t>
            </a:r>
            <a:r>
              <a:rPr lang="en-US" dirty="0" smtClean="0"/>
              <a:t>” over the</a:t>
            </a:r>
            <a:r>
              <a:rPr lang="tr-TR" dirty="0" smtClean="0"/>
              <a:t> </a:t>
            </a:r>
            <a:r>
              <a:rPr lang="en-US" dirty="0" smtClean="0"/>
              <a:t>damaged area.</a:t>
            </a:r>
            <a:endParaRPr lang="tr-TR" dirty="0" smtClean="0"/>
          </a:p>
          <a:p>
            <a:r>
              <a:rPr lang="en-US" dirty="0" smtClean="0"/>
              <a:t> If large blood vessels are</a:t>
            </a:r>
            <a:r>
              <a:rPr lang="tr-TR" dirty="0" smtClean="0"/>
              <a:t> </a:t>
            </a:r>
            <a:r>
              <a:rPr lang="en-US" dirty="0" smtClean="0"/>
              <a:t>torn or severed, uncontrolled blood loss may</a:t>
            </a:r>
            <a:r>
              <a:rPr lang="tr-TR" dirty="0" smtClean="0"/>
              <a:t> </a:t>
            </a:r>
            <a:r>
              <a:rPr lang="en-US" dirty="0" smtClean="0"/>
              <a:t>occur before clotting can take place, and </a:t>
            </a:r>
            <a:r>
              <a:rPr lang="en-US" dirty="0" smtClean="0">
                <a:solidFill>
                  <a:srgbClr val="FF0000"/>
                </a:solidFill>
              </a:rPr>
              <a:t>shock</a:t>
            </a:r>
            <a:r>
              <a:rPr lang="tr-TR" dirty="0" smtClean="0"/>
              <a:t> 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develop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4577</Words>
  <Application>Microsoft Office PowerPoint</Application>
  <PresentationFormat>Ekran Gösterisi (4:3)</PresentationFormat>
  <Paragraphs>324</Paragraphs>
  <Slides>76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77" baseType="lpstr">
      <vt:lpstr>Ofis Teması</vt:lpstr>
      <vt:lpstr>WOUNDS AND HEALING</vt:lpstr>
      <vt:lpstr>Reference book</vt:lpstr>
      <vt:lpstr>Slayt 3</vt:lpstr>
      <vt:lpstr>Slayt 4</vt:lpstr>
      <vt:lpstr>Slayt 5</vt:lpstr>
      <vt:lpstr>Slayt 6</vt:lpstr>
      <vt:lpstr>Slayt 7</vt:lpstr>
      <vt:lpstr>Slayt 8</vt:lpstr>
      <vt:lpstr>Slayt 9</vt:lpstr>
      <vt:lpstr>Types of bleeding</vt:lpstr>
      <vt:lpstr>Slayt 11</vt:lpstr>
      <vt:lpstr>Slayt 12</vt:lpstr>
      <vt:lpstr>Healing of the wounds</vt:lpstr>
      <vt:lpstr>Slayt 14</vt:lpstr>
      <vt:lpstr>Slayt 15</vt:lpstr>
      <vt:lpstr>Slayt 16</vt:lpstr>
      <vt:lpstr>Types of wound</vt:lpstr>
      <vt:lpstr>Slayt 18</vt:lpstr>
      <vt:lpstr>Slayt 19</vt:lpstr>
      <vt:lpstr>SHOCK</vt:lpstr>
      <vt:lpstr>Slayt 21</vt:lpstr>
      <vt:lpstr>Slayt 22</vt:lpstr>
      <vt:lpstr>Slayt 23</vt:lpstr>
      <vt:lpstr>Slayt 24</vt:lpstr>
      <vt:lpstr>Slayt 25</vt:lpstr>
      <vt:lpstr>Slayt 26</vt:lpstr>
      <vt:lpstr>Severe external bleeding</vt:lpstr>
      <vt:lpstr>Slayt 28</vt:lpstr>
      <vt:lpstr>Slayt 29</vt:lpstr>
      <vt:lpstr>Slayt 30</vt:lpstr>
      <vt:lpstr>Slayt 31</vt:lpstr>
      <vt:lpstr>Slayt 32</vt:lpstr>
      <vt:lpstr>Internal bleeding</vt:lpstr>
      <vt:lpstr>Internal bleeding</vt:lpstr>
      <vt:lpstr>Slayt 35</vt:lpstr>
      <vt:lpstr>Slayt 36</vt:lpstr>
      <vt:lpstr>Impalement</vt:lpstr>
      <vt:lpstr>Amputation </vt:lpstr>
      <vt:lpstr>Slayt 39</vt:lpstr>
      <vt:lpstr>Slayt 40</vt:lpstr>
      <vt:lpstr>Crush injury</vt:lpstr>
      <vt:lpstr>Slayt 42</vt:lpstr>
      <vt:lpstr>Slayt 43</vt:lpstr>
      <vt:lpstr>Cuts and scrapes</vt:lpstr>
      <vt:lpstr>Slayt 45</vt:lpstr>
      <vt:lpstr>Slayt 46</vt:lpstr>
      <vt:lpstr>Bruising</vt:lpstr>
      <vt:lpstr>Slayt 48</vt:lpstr>
      <vt:lpstr>Blisters </vt:lpstr>
      <vt:lpstr>Slayt 50</vt:lpstr>
      <vt:lpstr>Infected wounds </vt:lpstr>
      <vt:lpstr>Slayt 52</vt:lpstr>
      <vt:lpstr>Slayt 53</vt:lpstr>
      <vt:lpstr>Foreign object in a wound</vt:lpstr>
      <vt:lpstr>Slayt 55</vt:lpstr>
      <vt:lpstr>Scalp and head wounds</vt:lpstr>
      <vt:lpstr>Slayt 57</vt:lpstr>
      <vt:lpstr>Eye wound</vt:lpstr>
      <vt:lpstr>Slayt 59</vt:lpstr>
      <vt:lpstr>Slayt 60</vt:lpstr>
      <vt:lpstr>Bleeding from ear</vt:lpstr>
      <vt:lpstr>Slayt 62</vt:lpstr>
      <vt:lpstr>Nosebleed</vt:lpstr>
      <vt:lpstr>Slayt 64</vt:lpstr>
      <vt:lpstr>Slayt 65</vt:lpstr>
      <vt:lpstr>Slayt 66</vt:lpstr>
      <vt:lpstr>Knocked out adult tooth</vt:lpstr>
      <vt:lpstr>Slayt 68</vt:lpstr>
      <vt:lpstr>Bleeding from the mouth</vt:lpstr>
      <vt:lpstr>Slayt 70</vt:lpstr>
      <vt:lpstr>Slayt 71</vt:lpstr>
      <vt:lpstr>Finger wound</vt:lpstr>
      <vt:lpstr>Slayt 73</vt:lpstr>
      <vt:lpstr>Slayt 74</vt:lpstr>
      <vt:lpstr>Slayt 75</vt:lpstr>
      <vt:lpstr>Slayt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WOUNDS AND HEALING</dc:title>
  <dc:creator>ebru</dc:creator>
  <cp:lastModifiedBy>ebru</cp:lastModifiedBy>
  <cp:revision>28</cp:revision>
  <dcterms:created xsi:type="dcterms:W3CDTF">2020-03-19T19:30:04Z</dcterms:created>
  <dcterms:modified xsi:type="dcterms:W3CDTF">2020-04-02T09:25:02Z</dcterms:modified>
</cp:coreProperties>
</file>