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45BFD549-8127-4B72-8D4C-B8279019C0D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54139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7F7E0E67-73BE-469A-8627-25CB70862E8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483736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6E3D2A09-023D-4FA5-AD38-7D7D140B6FC0}"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884704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58E5BC85-5302-4B61-B11C-E7E276D55A04}"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446864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BC2DE1EC-31D1-47A2-A2F6-EE3972F8518F}"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133701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3D82C1F-5652-4539-9FC0-F1821E1DF346}"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12425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BA5747CA-313C-4AEA-B80A-868773C20DD9}"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85142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52704033-BBF2-4664-8B8C-03A4D7EC71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90991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89FE8C9-E5EC-4A6C-9DD7-C48C6F022FA8}"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98512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ED67F0EB-1DCE-4111-BF64-29B24892EFC5}"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899535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BAE09136-A3D5-4763-93C7-F1575F9B5450}"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271339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7B819B7F-D2D7-4035-9AF5-1F18EA183539}"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411514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1246463-8ED4-42B1-9141-E681D9A718A0}"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114304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601D7922-8425-4CDE-B2D4-93D10511653A}"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67077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61AD645C-536B-481B-8AE3-4511D6447348}"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23860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E5CD02A5-EF29-41F5-BEA6-DCBE2C987892}"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11160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6FEE1D86-DA21-4635-B8F6-C7D667D3A0F1}"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584852726"/>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eaLnBrk="1" hangingPunct="1">
              <a:defRPr/>
            </a:pPr>
            <a:r>
              <a:rPr lang="tr-TR" sz="3200">
                <a:solidFill>
                  <a:srgbClr val="FF0000"/>
                </a:solidFill>
              </a:rPr>
              <a:t>Strüktürel “B” Horizonu İçeren Alkali Topraklar</a:t>
            </a:r>
          </a:p>
        </p:txBody>
      </p:sp>
      <p:sp>
        <p:nvSpPr>
          <p:cNvPr id="84995" name="Rectangle 3"/>
          <p:cNvSpPr>
            <a:spLocks noGrp="1" noChangeArrowheads="1"/>
          </p:cNvSpPr>
          <p:nvPr>
            <p:ph type="body" idx="1"/>
          </p:nvPr>
        </p:nvSpPr>
        <p:spPr>
          <a:xfrm>
            <a:off x="1981200" y="1412875"/>
            <a:ext cx="8229600" cy="4713288"/>
          </a:xfrm>
        </p:spPr>
        <p:txBody>
          <a:bodyPr/>
          <a:lstStyle/>
          <a:p>
            <a:pPr eaLnBrk="1" hangingPunct="1">
              <a:lnSpc>
                <a:spcPct val="80000"/>
              </a:lnSpc>
              <a:defRPr/>
            </a:pPr>
            <a:r>
              <a:rPr lang="tr-TR" sz="2800"/>
              <a:t>Bu topraklarda ESP&gt;15 olup, ESP 5-7 civarında olduğu zamanlarda profilde, kompakt B horizonunun gelişmesinin ilk aşaması gözlenir. Doğal olarak, bu sınır değerler yaklaşıktır. Yöresel koşullara ve toprak özelliklerine göre değişiklik gösterir. </a:t>
            </a:r>
          </a:p>
          <a:p>
            <a:pPr eaLnBrk="1" hangingPunct="1">
              <a:lnSpc>
                <a:spcPct val="80000"/>
              </a:lnSpc>
              <a:defRPr/>
            </a:pPr>
            <a:r>
              <a:rPr lang="tr-TR" sz="2800"/>
              <a:t>B horizonu tipik prizmatik ya da kolumnar strüktüre sahiptir.</a:t>
            </a:r>
          </a:p>
          <a:p>
            <a:pPr eaLnBrk="1" hangingPunct="1">
              <a:lnSpc>
                <a:spcPct val="80000"/>
              </a:lnSpc>
              <a:defRPr/>
            </a:pPr>
            <a:r>
              <a:rPr lang="tr-TR" sz="2800"/>
              <a:t>Strüktürel B horizonu, toprak oluşum olaylarına bağlı olarak değişik derinliklerde oluşabilir. Erozyonun etkisinin olduğu koşullarda, A horizonu tamamiyle yok olup, B horizonu yüzeyde olabilir. Bu tip topraklara Çad ve Kuzey Kamerun'da rastlanmaktadır.</a:t>
            </a:r>
          </a:p>
          <a:p>
            <a:pPr eaLnBrk="1" hangingPunct="1">
              <a:lnSpc>
                <a:spcPct val="80000"/>
              </a:lnSpc>
              <a:defRPr/>
            </a:pPr>
            <a:endParaRPr lang="tr-TR" sz="2800"/>
          </a:p>
        </p:txBody>
      </p:sp>
    </p:spTree>
    <p:extLst>
      <p:ext uri="{BB962C8B-B14F-4D97-AF65-F5344CB8AC3E}">
        <p14:creationId xmlns:p14="http://schemas.microsoft.com/office/powerpoint/2010/main" val="5941972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2313" y="333375"/>
            <a:ext cx="8229600" cy="1079500"/>
          </a:xfrm>
        </p:spPr>
        <p:txBody>
          <a:bodyPr/>
          <a:lstStyle/>
          <a:p>
            <a:pPr>
              <a:defRPr/>
            </a:pPr>
            <a:r>
              <a:rPr lang="tr-TR" dirty="0" smtClean="0">
                <a:solidFill>
                  <a:srgbClr val="FF0000"/>
                </a:solidFill>
              </a:rPr>
              <a:t>Jipsli Topraklar</a:t>
            </a:r>
            <a:endParaRPr lang="tr-TR" dirty="0"/>
          </a:p>
        </p:txBody>
      </p:sp>
      <p:sp>
        <p:nvSpPr>
          <p:cNvPr id="3" name="İçerik Yer Tutucusu 2"/>
          <p:cNvSpPr>
            <a:spLocks noGrp="1"/>
          </p:cNvSpPr>
          <p:nvPr>
            <p:ph idx="1"/>
          </p:nvPr>
        </p:nvSpPr>
        <p:spPr/>
        <p:txBody>
          <a:bodyPr/>
          <a:lstStyle/>
          <a:p>
            <a:pPr>
              <a:defRPr/>
            </a:pPr>
            <a:r>
              <a:rPr lang="tr-TR" sz="2800" dirty="0"/>
              <a:t>Jipsli topraklar dünya genelinde 85 milyon ha alan kapsamaktadırlar. Yaygın olarak Rusya, Suriye, Irak, Libya, Arjantin, Tunus, Cezayir, Çin, Somali ve Avustralya’da bulunmaktadırlar.</a:t>
            </a:r>
          </a:p>
          <a:p>
            <a:pPr>
              <a:defRPr/>
            </a:pPr>
            <a:r>
              <a:rPr lang="tr-TR" sz="2800" dirty="0"/>
              <a:t>Genelde yıllık yağışı 400mm’nin altındaki kurak ve yarı-kurak iklim bölgelerinde oluşmaktadırlar.</a:t>
            </a:r>
          </a:p>
          <a:p>
            <a:pPr>
              <a:defRPr/>
            </a:pPr>
            <a:r>
              <a:rPr lang="tr-TR" sz="2800" dirty="0"/>
              <a:t>Düşük verimlilik, düşük su tutma kapasitesi, sığ derinlikte sert tabaka (hard </a:t>
            </a:r>
            <a:r>
              <a:rPr lang="tr-TR" sz="2800" dirty="0" err="1"/>
              <a:t>pan</a:t>
            </a:r>
            <a:r>
              <a:rPr lang="tr-TR" sz="2800" dirty="0"/>
              <a:t>) oluşumu, kabuk oluşumu ve tuzluluk bu toprakların kullanımlarını sınırlar.</a:t>
            </a:r>
          </a:p>
        </p:txBody>
      </p:sp>
    </p:spTree>
    <p:extLst>
      <p:ext uri="{BB962C8B-B14F-4D97-AF65-F5344CB8AC3E}">
        <p14:creationId xmlns:p14="http://schemas.microsoft.com/office/powerpoint/2010/main" val="3258009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rrowheads="1"/>
          </p:cNvSpPr>
          <p:nvPr>
            <p:ph type="title"/>
          </p:nvPr>
        </p:nvSpPr>
        <p:spPr/>
        <p:txBody>
          <a:bodyPr/>
          <a:lstStyle/>
          <a:p>
            <a:pPr eaLnBrk="1" hangingPunct="1">
              <a:defRPr/>
            </a:pPr>
            <a:r>
              <a:rPr lang="tr-TR" sz="3600" dirty="0">
                <a:solidFill>
                  <a:srgbClr val="FF0000"/>
                </a:solidFill>
              </a:rPr>
              <a:t>Jipsli Topraklar</a:t>
            </a:r>
          </a:p>
        </p:txBody>
      </p:sp>
      <p:sp>
        <p:nvSpPr>
          <p:cNvPr id="95235" name="Rectangle 3"/>
          <p:cNvSpPr>
            <a:spLocks noGrp="1" noChangeArrowheads="1"/>
          </p:cNvSpPr>
          <p:nvPr>
            <p:ph type="body" idx="1"/>
          </p:nvPr>
        </p:nvSpPr>
        <p:spPr/>
        <p:txBody>
          <a:bodyPr/>
          <a:lstStyle/>
          <a:p>
            <a:pPr eaLnBrk="1" hangingPunct="1">
              <a:lnSpc>
                <a:spcPct val="80000"/>
              </a:lnSpc>
              <a:defRPr/>
            </a:pPr>
            <a:r>
              <a:rPr lang="tr-TR" sz="2400" dirty="0"/>
              <a:t>Jipsli topraklar üzerinde özellikle sulama ve/veya drenaj kanalları planlandığı ve inşa edildiğinde, çok daha dikkatli olunmalıdır. Jipsin suda </a:t>
            </a:r>
            <a:r>
              <a:rPr lang="tr-TR" sz="2400" dirty="0" err="1"/>
              <a:t>çözünebilirliği</a:t>
            </a:r>
            <a:r>
              <a:rPr lang="tr-TR" sz="2400" dirty="0"/>
              <a:t> düşük olmakla beraber, büyük miktarda su toprağa girdiğinde fazla miktarda da jips toprak çözeltisine geçer. </a:t>
            </a:r>
          </a:p>
          <a:p>
            <a:pPr eaLnBrk="1" hangingPunct="1">
              <a:lnSpc>
                <a:spcPct val="80000"/>
              </a:lnSpc>
              <a:defRPr/>
            </a:pPr>
            <a:r>
              <a:rPr lang="tr-TR" sz="2400" dirty="0"/>
              <a:t>Böyle durumlarda büyük boşluklar oluşabilir ve toprak üzerindeki mühendislik yapıları tahrip olabilir. Sülfat iyonlarının fazla miktarda varlığı da betonda </a:t>
            </a:r>
            <a:r>
              <a:rPr lang="tr-TR" sz="2400" dirty="0" err="1"/>
              <a:t>korezyona</a:t>
            </a:r>
            <a:r>
              <a:rPr lang="tr-TR" sz="2400" dirty="0"/>
              <a:t> neden olmaktadır.</a:t>
            </a:r>
          </a:p>
          <a:p>
            <a:pPr eaLnBrk="1" hangingPunct="1">
              <a:lnSpc>
                <a:spcPct val="80000"/>
              </a:lnSpc>
              <a:defRPr/>
            </a:pPr>
            <a:r>
              <a:rPr lang="tr-TR" sz="2400" dirty="0"/>
              <a:t>Bu duruma kötü bir örnek olarak, Kırşehir'in kuzeyinde jipsli topraklarda, yine jips içeren Delice ırmağından yapılan sulama sonucu; mühendislik yapılarında ortaya çıkan tahribatlar gösterilebilir. Bu nedenle böyle alanlarda sulama ve drenaj sistemleri planlanmadan önce, jipsli toprakların özellikleri bütünüyle araştırılmalıdır.</a:t>
            </a:r>
          </a:p>
        </p:txBody>
      </p:sp>
    </p:spTree>
    <p:extLst>
      <p:ext uri="{BB962C8B-B14F-4D97-AF65-F5344CB8AC3E}">
        <p14:creationId xmlns:p14="http://schemas.microsoft.com/office/powerpoint/2010/main" val="1812715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ChangeArrowheads="1"/>
          </p:cNvSpPr>
          <p:nvPr/>
        </p:nvSpPr>
        <p:spPr bwMode="auto">
          <a:xfrm>
            <a:off x="2640014" y="1614488"/>
            <a:ext cx="728503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algn="just" fontAlgn="base">
              <a:spcBef>
                <a:spcPct val="0"/>
              </a:spcBef>
              <a:spcAft>
                <a:spcPct val="0"/>
              </a:spcAft>
              <a:buClrTx/>
              <a:buSzTx/>
              <a:buFontTx/>
              <a:buNone/>
            </a:pPr>
            <a:r>
              <a:rPr lang="tr-TR" altLang="tr-TR" sz="1600" b="1">
                <a:solidFill>
                  <a:srgbClr val="FFFFFF"/>
                </a:solidFill>
                <a:latin typeface="Arial" panose="020B0604020202020204" pitchFamily="34" charset="0"/>
                <a:ea typeface="Times New Roman" panose="02020603050405020304" pitchFamily="18" charset="0"/>
                <a:cs typeface="Arial" panose="020B0604020202020204" pitchFamily="34" charset="0"/>
              </a:rPr>
              <a:t>Çizelge 3.5.</a:t>
            </a:r>
            <a:r>
              <a:rPr lang="tr-TR" altLang="tr-TR" sz="1600">
                <a:solidFill>
                  <a:srgbClr val="FFFFFF"/>
                </a:solidFill>
                <a:latin typeface="Arial" panose="020B0604020202020204" pitchFamily="34" charset="0"/>
                <a:ea typeface="Times New Roman" panose="02020603050405020304" pitchFamily="18" charset="0"/>
                <a:cs typeface="Arial" panose="020B0604020202020204" pitchFamily="34" charset="0"/>
              </a:rPr>
              <a:t> Irak'tan jipsli bir toprağın kimyasal özellikleri (Munsuz ve ark., 2001)</a:t>
            </a:r>
          </a:p>
        </p:txBody>
      </p:sp>
      <p:graphicFrame>
        <p:nvGraphicFramePr>
          <p:cNvPr id="97422" name="Group 142"/>
          <p:cNvGraphicFramePr>
            <a:graphicFrameLocks noGrp="1"/>
          </p:cNvGraphicFramePr>
          <p:nvPr/>
        </p:nvGraphicFramePr>
        <p:xfrm>
          <a:off x="2640014" y="2276475"/>
          <a:ext cx="7488237" cy="2063750"/>
        </p:xfrm>
        <a:graphic>
          <a:graphicData uri="http://schemas.openxmlformats.org/drawingml/2006/table">
            <a:tbl>
              <a:tblPr/>
              <a:tblGrid>
                <a:gridCol w="1216025"/>
                <a:gridCol w="857250"/>
                <a:gridCol w="1347787"/>
                <a:gridCol w="857250"/>
                <a:gridCol w="1069975"/>
                <a:gridCol w="1069975"/>
                <a:gridCol w="1069975"/>
              </a:tblGrid>
              <a:tr h="7921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tr-TR" sz="2800" b="0" i="0" u="none" strike="noStrike" cap="none" normalizeH="0" baseline="0" smtClean="0">
                        <a:ln>
                          <a:noFill/>
                        </a:ln>
                        <a:solidFill>
                          <a:schemeClr val="tx1"/>
                        </a:solidFill>
                        <a:effectLst>
                          <a:outerShdw blurRad="38100" dist="38100" dir="2700000" algn="tl">
                            <a:srgbClr val="000000"/>
                          </a:outerShdw>
                        </a:effectLst>
                        <a:latin typeface="Garamond"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pH</a:t>
                      </a:r>
                      <a:endParaRPr kumimoji="0" lang="tr-TR"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sat.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CaCO</a:t>
                      </a:r>
                      <a:r>
                        <a:rPr kumimoji="0" lang="tr-TR" sz="1400" b="0" i="0" u="none" strike="noStrike" cap="none" normalizeH="0" baseline="-30000" smtClean="0">
                          <a:ln>
                            <a:noFill/>
                          </a:ln>
                          <a:solidFill>
                            <a:schemeClr val="tx1"/>
                          </a:solidFill>
                          <a:effectLst/>
                          <a:latin typeface="Arial" charset="0"/>
                          <a:ea typeface="Times New Roman" pitchFamily="18" charset="0"/>
                          <a:cs typeface="Arial"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30000" smtClean="0">
                          <a:ln>
                            <a:noFill/>
                          </a:ln>
                          <a:solidFill>
                            <a:schemeClr val="tx1"/>
                          </a:solidFill>
                          <a:effectLst/>
                          <a:latin typeface="Arial" charset="0"/>
                          <a:ea typeface="Times New Roman" pitchFamily="18" charset="0"/>
                          <a:cs typeface="Arial" charset="0"/>
                        </a:rPr>
                        <a:t> (% )</a:t>
                      </a:r>
                      <a:endParaRPr kumimoji="0" lang="tr-TR" sz="14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Sat. Yüzdesi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KDK (me/100 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ESP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Jips (% )</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5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Toprak</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7.15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13.4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52.8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10.43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12.56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27.76</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6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Konkresyon</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7.50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3.7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43.20</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5813" name="Rectangle 139"/>
          <p:cNvSpPr>
            <a:spLocks noChangeArrowheads="1"/>
          </p:cNvSpPr>
          <p:nvPr/>
        </p:nvSpPr>
        <p:spPr bwMode="auto">
          <a:xfrm>
            <a:off x="3143250" y="4714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0"/>
              </a:spcBef>
              <a:spcAft>
                <a:spcPct val="0"/>
              </a:spcAft>
              <a:buClrTx/>
              <a:buSzTx/>
              <a:buFontTx/>
              <a:buNone/>
            </a:pPr>
            <a:endParaRPr lang="tr-TR" altLang="tr-TR" sz="2400">
              <a:solidFill>
                <a:srgbClr val="FFFFFF"/>
              </a:solidFill>
              <a:latin typeface="Arial" panose="020B0604020202020204" pitchFamily="34" charset="0"/>
            </a:endParaRPr>
          </a:p>
        </p:txBody>
      </p:sp>
    </p:spTree>
    <p:extLst>
      <p:ext uri="{BB962C8B-B14F-4D97-AF65-F5344CB8AC3E}">
        <p14:creationId xmlns:p14="http://schemas.microsoft.com/office/powerpoint/2010/main" val="5345632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rrowheads="1"/>
          </p:cNvSpPr>
          <p:nvPr>
            <p:ph type="title"/>
          </p:nvPr>
        </p:nvSpPr>
        <p:spPr/>
        <p:txBody>
          <a:bodyPr/>
          <a:lstStyle/>
          <a:p>
            <a:pPr eaLnBrk="1" hangingPunct="1">
              <a:defRPr/>
            </a:pPr>
            <a:r>
              <a:rPr lang="tr-TR" smtClean="0">
                <a:solidFill>
                  <a:srgbClr val="FF0000"/>
                </a:solidFill>
              </a:rPr>
              <a:t>Magnezyumlu Topraklar</a:t>
            </a:r>
          </a:p>
        </p:txBody>
      </p:sp>
      <p:sp>
        <p:nvSpPr>
          <p:cNvPr id="96259" name="Rectangle 3"/>
          <p:cNvSpPr>
            <a:spLocks noGrp="1" noChangeArrowheads="1"/>
          </p:cNvSpPr>
          <p:nvPr>
            <p:ph type="body" idx="1"/>
          </p:nvPr>
        </p:nvSpPr>
        <p:spPr>
          <a:xfrm>
            <a:off x="2063750" y="1341438"/>
            <a:ext cx="8229600" cy="4464050"/>
          </a:xfrm>
        </p:spPr>
        <p:txBody>
          <a:bodyPr/>
          <a:lstStyle/>
          <a:p>
            <a:pPr eaLnBrk="1" hangingPunct="1">
              <a:lnSpc>
                <a:spcPct val="80000"/>
              </a:lnSpc>
              <a:defRPr/>
            </a:pPr>
            <a:endParaRPr lang="tr-TR" sz="1800" dirty="0"/>
          </a:p>
          <a:p>
            <a:pPr eaLnBrk="1" hangingPunct="1">
              <a:lnSpc>
                <a:spcPct val="80000"/>
              </a:lnSpc>
              <a:defRPr/>
            </a:pPr>
            <a:r>
              <a:rPr lang="tr-TR" sz="2000" dirty="0" err="1">
                <a:latin typeface="Franklin Gothic Book" panose="020B0503020102020204" pitchFamily="34" charset="0"/>
              </a:rPr>
              <a:t>Primer</a:t>
            </a:r>
            <a:r>
              <a:rPr lang="tr-TR" sz="2000" dirty="0">
                <a:latin typeface="Franklin Gothic Book" panose="020B0503020102020204" pitchFamily="34" charset="0"/>
              </a:rPr>
              <a:t> minerallerin ayrışması esnasında, magnezyum kolaylıkla çözeltiye taşınmaktadır. İnorganik magnezyum tuzlarının kolay </a:t>
            </a:r>
            <a:r>
              <a:rPr lang="tr-TR" sz="2000" dirty="0" err="1">
                <a:latin typeface="Franklin Gothic Book" panose="020B0503020102020204" pitchFamily="34" charset="0"/>
              </a:rPr>
              <a:t>çözünebilirliğinden</a:t>
            </a:r>
            <a:r>
              <a:rPr lang="tr-TR" sz="2000" dirty="0">
                <a:latin typeface="Franklin Gothic Book" panose="020B0503020102020204" pitchFamily="34" charset="0"/>
              </a:rPr>
              <a:t> dolayı, magnezyum içeren minerallerin ayrışma ürünleri, eğer iklim ve jeomorfolojik koşullar tuzların birikimine uygun ise, topraklarda yüzey ve taban suyunda, deniz suyunda birikmektedirler ve yüksek hareketliliğe sahiptirler. </a:t>
            </a:r>
          </a:p>
          <a:p>
            <a:pPr eaLnBrk="1" hangingPunct="1">
              <a:lnSpc>
                <a:spcPct val="80000"/>
              </a:lnSpc>
              <a:defRPr/>
            </a:pPr>
            <a:endParaRPr lang="tr-TR" sz="2000" dirty="0">
              <a:latin typeface="Franklin Gothic Book" panose="020B0503020102020204" pitchFamily="34" charset="0"/>
            </a:endParaRPr>
          </a:p>
          <a:p>
            <a:pPr eaLnBrk="1" hangingPunct="1">
              <a:lnSpc>
                <a:spcPct val="80000"/>
              </a:lnSpc>
              <a:defRPr/>
            </a:pPr>
            <a:r>
              <a:rPr lang="tr-TR" sz="2000" dirty="0">
                <a:latin typeface="Franklin Gothic Book" panose="020B0503020102020204" pitchFamily="34" charset="0"/>
              </a:rPr>
              <a:t>Magnezyum topraklar terimi aşağıdakileri kapsamaktadır:</a:t>
            </a:r>
          </a:p>
          <a:p>
            <a:pPr eaLnBrk="1" hangingPunct="1">
              <a:lnSpc>
                <a:spcPct val="80000"/>
              </a:lnSpc>
              <a:buFont typeface="Wingdings" panose="05000000000000000000" pitchFamily="2" charset="2"/>
              <a:buNone/>
              <a:defRPr/>
            </a:pPr>
            <a:r>
              <a:rPr lang="tr-TR" sz="2000" dirty="0">
                <a:latin typeface="Franklin Gothic Book" panose="020B0503020102020204" pitchFamily="34" charset="0"/>
              </a:rPr>
              <a:t>    </a:t>
            </a:r>
          </a:p>
          <a:p>
            <a:pPr eaLnBrk="1" hangingPunct="1">
              <a:lnSpc>
                <a:spcPct val="80000"/>
              </a:lnSpc>
              <a:buFont typeface="Wingdings" panose="05000000000000000000" pitchFamily="2" charset="2"/>
              <a:buNone/>
              <a:defRPr/>
            </a:pPr>
            <a:r>
              <a:rPr lang="tr-TR" sz="2000" dirty="0">
                <a:latin typeface="Franklin Gothic Book" panose="020B0503020102020204" pitchFamily="34" charset="0"/>
              </a:rPr>
              <a:t>     1. İnorganik tuzlar (esas olarak magnezyum sülfat ve magnezyum klorür) formunda magnezyumun biriktiği  topraklar. Toprak çözeltisindeki yüksek konsantrasyonlu magnezyum tuzları, bitki gelişimi için </a:t>
            </a:r>
            <a:r>
              <a:rPr lang="tr-TR" sz="2000" dirty="0" err="1">
                <a:latin typeface="Franklin Gothic Book" panose="020B0503020102020204" pitchFamily="34" charset="0"/>
              </a:rPr>
              <a:t>toksiktir</a:t>
            </a:r>
            <a:r>
              <a:rPr lang="tr-TR" sz="2000" dirty="0">
                <a:latin typeface="Franklin Gothic Book" panose="020B0503020102020204" pitchFamily="34" charset="0"/>
              </a:rPr>
              <a:t>, bundan dolayı doğrudan fizyolojik etkiye sahiptir.</a:t>
            </a:r>
          </a:p>
        </p:txBody>
      </p:sp>
    </p:spTree>
    <p:extLst>
      <p:ext uri="{BB962C8B-B14F-4D97-AF65-F5344CB8AC3E}">
        <p14:creationId xmlns:p14="http://schemas.microsoft.com/office/powerpoint/2010/main" val="653845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rrowheads="1"/>
          </p:cNvSpPr>
          <p:nvPr>
            <p:ph type="title"/>
          </p:nvPr>
        </p:nvSpPr>
        <p:spPr/>
        <p:txBody>
          <a:bodyPr/>
          <a:lstStyle/>
          <a:p>
            <a:pPr eaLnBrk="1" hangingPunct="1">
              <a:defRPr/>
            </a:pPr>
            <a:r>
              <a:rPr lang="tr-TR" smtClean="0">
                <a:solidFill>
                  <a:srgbClr val="FF0000"/>
                </a:solidFill>
              </a:rPr>
              <a:t>Magnezyumlu Topraklar</a:t>
            </a:r>
          </a:p>
        </p:txBody>
      </p:sp>
      <p:sp>
        <p:nvSpPr>
          <p:cNvPr id="98307"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tr-TR" sz="2400" dirty="0"/>
              <a:t>    2. Fazla miktarda toplam ve değişebilir magnezyum içeren, ağır bünyeli ve koyu renkli </a:t>
            </a:r>
            <a:r>
              <a:rPr lang="tr-TR" sz="2400" dirty="0" err="1"/>
              <a:t>hidromorfik</a:t>
            </a:r>
            <a:r>
              <a:rPr lang="tr-TR" sz="2400" dirty="0"/>
              <a:t> topraklardır. Bu toprakların verimliliği  zayıf su iletkenliğinden etkilenmektedir. </a:t>
            </a:r>
          </a:p>
          <a:p>
            <a:pPr eaLnBrk="1" hangingPunct="1">
              <a:lnSpc>
                <a:spcPct val="90000"/>
              </a:lnSpc>
              <a:buFont typeface="Wingdings" panose="05000000000000000000" pitchFamily="2" charset="2"/>
              <a:buNone/>
              <a:defRPr/>
            </a:pPr>
            <a:endParaRPr lang="tr-TR" sz="2400" dirty="0"/>
          </a:p>
          <a:p>
            <a:pPr eaLnBrk="1" hangingPunct="1">
              <a:lnSpc>
                <a:spcPct val="90000"/>
              </a:lnSpc>
              <a:buFont typeface="Wingdings" panose="05000000000000000000" pitchFamily="2" charset="2"/>
              <a:buNone/>
              <a:defRPr/>
            </a:pPr>
            <a:r>
              <a:rPr lang="tr-TR" sz="2400" dirty="0"/>
              <a:t>     3. </a:t>
            </a:r>
            <a:r>
              <a:rPr lang="tr-TR" sz="2400" dirty="0" err="1"/>
              <a:t>Solonetz</a:t>
            </a:r>
            <a:r>
              <a:rPr lang="tr-TR" sz="2400" dirty="0"/>
              <a:t> oluşumunun ilk safhalarında yer alan magnezyumca zengin topraklar şeklinde karşımıza çıkmaktadır. </a:t>
            </a:r>
          </a:p>
          <a:p>
            <a:pPr eaLnBrk="1" hangingPunct="1">
              <a:lnSpc>
                <a:spcPct val="90000"/>
              </a:lnSpc>
              <a:buFont typeface="Wingdings" panose="05000000000000000000" pitchFamily="2" charset="2"/>
              <a:buNone/>
              <a:defRPr/>
            </a:pPr>
            <a:endParaRPr lang="tr-TR" sz="2400" dirty="0"/>
          </a:p>
          <a:p>
            <a:pPr eaLnBrk="1" hangingPunct="1">
              <a:lnSpc>
                <a:spcPct val="90000"/>
              </a:lnSpc>
              <a:defRPr/>
            </a:pPr>
            <a:r>
              <a:rPr lang="tr-TR" sz="2400" dirty="0"/>
              <a:t>Değişim komplekslerinde fazla miktarda bulunan Mg toprakta fazla sodyumun neden olduğu etkilere benzer etkiler yapar. Fazla Mg toprak yapısının bozulmasına, toprakta ve sulama suyunda Mg : </a:t>
            </a:r>
            <a:r>
              <a:rPr lang="tr-TR" sz="2400" dirty="0" err="1"/>
              <a:t>Ca</a:t>
            </a:r>
            <a:r>
              <a:rPr lang="tr-TR" sz="2400" dirty="0"/>
              <a:t> oranının artması toprakların dispersiyonuna ve su iletkenliğinin azalmasına ve sonuçta </a:t>
            </a:r>
            <a:r>
              <a:rPr lang="tr-TR" sz="2400" dirty="0" err="1"/>
              <a:t>sodyumluluğa</a:t>
            </a:r>
            <a:r>
              <a:rPr lang="tr-TR" sz="2400" dirty="0"/>
              <a:t> yol açar.   </a:t>
            </a:r>
          </a:p>
        </p:txBody>
      </p:sp>
    </p:spTree>
    <p:extLst>
      <p:ext uri="{BB962C8B-B14F-4D97-AF65-F5344CB8AC3E}">
        <p14:creationId xmlns:p14="http://schemas.microsoft.com/office/powerpoint/2010/main" val="499005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Rot="1" noChangeArrowheads="1"/>
          </p:cNvSpPr>
          <p:nvPr>
            <p:ph type="title"/>
          </p:nvPr>
        </p:nvSpPr>
        <p:spPr/>
        <p:txBody>
          <a:bodyPr/>
          <a:lstStyle/>
          <a:p>
            <a:pPr eaLnBrk="1" hangingPunct="1">
              <a:defRPr/>
            </a:pPr>
            <a:r>
              <a:rPr lang="tr-TR" smtClean="0">
                <a:solidFill>
                  <a:srgbClr val="FF0000"/>
                </a:solidFill>
              </a:rPr>
              <a:t>Magnezyumlu Topraklar</a:t>
            </a:r>
          </a:p>
        </p:txBody>
      </p:sp>
      <p:sp>
        <p:nvSpPr>
          <p:cNvPr id="409603" name="Rectangle 3"/>
          <p:cNvSpPr>
            <a:spLocks noGrp="1" noChangeArrowheads="1"/>
          </p:cNvSpPr>
          <p:nvPr>
            <p:ph type="body" idx="1"/>
          </p:nvPr>
        </p:nvSpPr>
        <p:spPr/>
        <p:txBody>
          <a:bodyPr/>
          <a:lstStyle/>
          <a:p>
            <a:pPr eaLnBrk="1" hangingPunct="1">
              <a:lnSpc>
                <a:spcPct val="90000"/>
              </a:lnSpc>
              <a:defRPr/>
            </a:pPr>
            <a:r>
              <a:rPr lang="tr-TR" sz="2400" dirty="0"/>
              <a:t>Kanada’nın </a:t>
            </a:r>
            <a:r>
              <a:rPr lang="tr-TR" sz="2400" dirty="0" err="1"/>
              <a:t>Ontorio</a:t>
            </a:r>
            <a:r>
              <a:rPr lang="tr-TR" sz="2400" dirty="0"/>
              <a:t> Eyaletinde 300 </a:t>
            </a:r>
            <a:r>
              <a:rPr lang="tr-TR" sz="2400" dirty="0" err="1"/>
              <a:t>ppm’den</a:t>
            </a:r>
            <a:r>
              <a:rPr lang="tr-TR" sz="2400" dirty="0"/>
              <a:t> daha fazla amonyum asetat ile </a:t>
            </a:r>
            <a:r>
              <a:rPr lang="tr-TR" sz="2400" dirty="0" err="1"/>
              <a:t>ekstrakte</a:t>
            </a:r>
            <a:r>
              <a:rPr lang="tr-TR" sz="2400" dirty="0"/>
              <a:t> edilebilir Mg içeren toprakların, magnezyumun toprak strüktürünü bozucu etkisi nedeniyle sert, su iletimi düşük, yüzeyde kabuk oluşumuna müsait ve toprak işlemeye karşı dirençli oldukları belirtilmiştir.</a:t>
            </a:r>
          </a:p>
          <a:p>
            <a:pPr eaLnBrk="1" hangingPunct="1">
              <a:lnSpc>
                <a:spcPct val="90000"/>
              </a:lnSpc>
              <a:defRPr/>
            </a:pPr>
            <a:r>
              <a:rPr lang="tr-TR" sz="2400" dirty="0"/>
              <a:t>Yüksek miktarda değişebilir Mg içeren topraklar alkali topraklar gibi dispersiyona yatkın olmakta, düşük </a:t>
            </a:r>
            <a:r>
              <a:rPr lang="tr-TR" sz="2400" dirty="0" err="1"/>
              <a:t>agregat</a:t>
            </a:r>
            <a:r>
              <a:rPr lang="tr-TR" sz="2400" dirty="0"/>
              <a:t> </a:t>
            </a:r>
            <a:r>
              <a:rPr lang="tr-TR" sz="2400" dirty="0" err="1"/>
              <a:t>stabilitesi</a:t>
            </a:r>
            <a:r>
              <a:rPr lang="tr-TR" sz="2400" dirty="0"/>
              <a:t> ve kötü fiziksel özellikler sergilemektedirler. Bu topraklarda sıklıkla potasyum eksikliği de görülmektedir.</a:t>
            </a:r>
          </a:p>
          <a:p>
            <a:pPr eaLnBrk="1" hangingPunct="1">
              <a:lnSpc>
                <a:spcPct val="90000"/>
              </a:lnSpc>
              <a:defRPr/>
            </a:pPr>
            <a:r>
              <a:rPr lang="tr-TR" sz="2400" dirty="0"/>
              <a:t>Bu toprakların sürdürülebilir yönetiminde sıklıkla tavsiye edilen uygulamalar; organik madde ilavesi, değişebilir magnezyum miktarını azaltmaya yönelik jips ilavesi ve çayır bitkilerini de içeren ürün rotasyonlarıdır. </a:t>
            </a:r>
          </a:p>
        </p:txBody>
      </p:sp>
    </p:spTree>
    <p:extLst>
      <p:ext uri="{BB962C8B-B14F-4D97-AF65-F5344CB8AC3E}">
        <p14:creationId xmlns:p14="http://schemas.microsoft.com/office/powerpoint/2010/main" val="42727788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rrowheads="1"/>
          </p:cNvSpPr>
          <p:nvPr>
            <p:ph type="title"/>
          </p:nvPr>
        </p:nvSpPr>
        <p:spPr/>
        <p:txBody>
          <a:bodyPr/>
          <a:lstStyle/>
          <a:p>
            <a:pPr eaLnBrk="1" hangingPunct="1">
              <a:defRPr/>
            </a:pPr>
            <a:r>
              <a:rPr lang="tr-TR" smtClean="0">
                <a:solidFill>
                  <a:srgbClr val="FF0000"/>
                </a:solidFill>
              </a:rPr>
              <a:t>Asit Sülfat Topraklar</a:t>
            </a:r>
          </a:p>
        </p:txBody>
      </p:sp>
      <p:sp>
        <p:nvSpPr>
          <p:cNvPr id="99331" name="Rectangle 3"/>
          <p:cNvSpPr>
            <a:spLocks noGrp="1" noChangeArrowheads="1"/>
          </p:cNvSpPr>
          <p:nvPr>
            <p:ph type="body" idx="1"/>
          </p:nvPr>
        </p:nvSpPr>
        <p:spPr>
          <a:xfrm>
            <a:off x="1981200" y="1341439"/>
            <a:ext cx="8229600" cy="4784725"/>
          </a:xfrm>
        </p:spPr>
        <p:txBody>
          <a:bodyPr/>
          <a:lstStyle/>
          <a:p>
            <a:pPr algn="just" eaLnBrk="1" hangingPunct="1">
              <a:lnSpc>
                <a:spcPct val="80000"/>
              </a:lnSpc>
              <a:defRPr/>
            </a:pPr>
            <a:r>
              <a:rPr lang="tr-TR" sz="2200" dirty="0"/>
              <a:t>Asit sülfat topraklar, tüm kıtalarda, deniz kıyısı bataklıklarında  bulunur. Bununla beraber, bu topraklar en yaygın olarak kuzeybatı Avrupa‘da gelgit hareketlerinin yaşandığı bataklıklarda, Afrika'nın batı kıyılarında özellikle Gine Körfezi, Madagaskar, Tayland, Kamboçya ve Güney Hindistan’da görülürler.</a:t>
            </a:r>
          </a:p>
          <a:p>
            <a:pPr algn="just" eaLnBrk="1" hangingPunct="1">
              <a:lnSpc>
                <a:spcPct val="80000"/>
              </a:lnSpc>
              <a:buFont typeface="Wingdings" panose="05000000000000000000" pitchFamily="2" charset="2"/>
              <a:buNone/>
              <a:defRPr/>
            </a:pPr>
            <a:endParaRPr lang="tr-TR" sz="2200" dirty="0"/>
          </a:p>
          <a:p>
            <a:pPr algn="just" eaLnBrk="1" hangingPunct="1">
              <a:lnSpc>
                <a:spcPct val="80000"/>
              </a:lnSpc>
              <a:defRPr/>
            </a:pPr>
            <a:r>
              <a:rPr lang="tr-TR" sz="2200" dirty="0"/>
              <a:t>Asit sülfat toprakların oluşumu için öncelikli koşullar şunlardır:</a:t>
            </a:r>
          </a:p>
          <a:p>
            <a:pPr algn="just" eaLnBrk="1" hangingPunct="1">
              <a:lnSpc>
                <a:spcPct val="80000"/>
              </a:lnSpc>
              <a:defRPr/>
            </a:pPr>
            <a:endParaRPr lang="tr-TR" sz="2200" dirty="0"/>
          </a:p>
          <a:p>
            <a:pPr algn="just" eaLnBrk="1" hangingPunct="1">
              <a:lnSpc>
                <a:spcPct val="80000"/>
              </a:lnSpc>
              <a:defRPr/>
            </a:pPr>
            <a:r>
              <a:rPr lang="tr-TR" sz="2200" dirty="0"/>
              <a:t>1. Sürekli veya geçici süre su basması koşullarında, pirit mineralinin varlığı veya oluşumudur. Kükürt deniz suyundan birikir, kükürt birikim ortamında esas olarak sülfat oluşturur. Bu birikim </a:t>
            </a:r>
            <a:r>
              <a:rPr lang="tr-TR" sz="2200" dirty="0" err="1"/>
              <a:t>evaporit</a:t>
            </a:r>
            <a:r>
              <a:rPr lang="tr-TR" sz="2200" dirty="0"/>
              <a:t> oluşumu ya da demir sülfit gibi minerallerin </a:t>
            </a:r>
            <a:r>
              <a:rPr lang="tr-TR" sz="2200" dirty="0" err="1"/>
              <a:t>sedimentlerde</a:t>
            </a:r>
            <a:r>
              <a:rPr lang="tr-TR" sz="2200" dirty="0"/>
              <a:t> </a:t>
            </a:r>
            <a:r>
              <a:rPr lang="tr-TR" sz="2200" dirty="0" err="1"/>
              <a:t>fiksasyonu</a:t>
            </a:r>
            <a:r>
              <a:rPr lang="tr-TR" sz="2200" dirty="0"/>
              <a:t> şeklinde olur.</a:t>
            </a:r>
          </a:p>
          <a:p>
            <a:pPr algn="just" eaLnBrk="1" hangingPunct="1">
              <a:lnSpc>
                <a:spcPct val="80000"/>
              </a:lnSpc>
              <a:defRPr/>
            </a:pPr>
            <a:endParaRPr lang="tr-TR" sz="2200" dirty="0"/>
          </a:p>
          <a:p>
            <a:pPr algn="just" eaLnBrk="1" hangingPunct="1">
              <a:lnSpc>
                <a:spcPct val="80000"/>
              </a:lnSpc>
              <a:defRPr/>
            </a:pPr>
            <a:r>
              <a:rPr lang="tr-TR" sz="2200" dirty="0"/>
              <a:t>2. </a:t>
            </a:r>
            <a:r>
              <a:rPr lang="tr-TR" sz="2200" dirty="0" err="1"/>
              <a:t>Sedimentlerdeki</a:t>
            </a:r>
            <a:r>
              <a:rPr lang="tr-TR" sz="2200" dirty="0"/>
              <a:t> indirgenmeyi takiben sülfitlerin, kısmen biyolojik aracıların yardımıyla sülfatlara yükseltge</a:t>
            </a:r>
            <a:r>
              <a:rPr lang="tr-TR" sz="2000" dirty="0"/>
              <a:t>nmesi.</a:t>
            </a:r>
          </a:p>
          <a:p>
            <a:pPr eaLnBrk="1" hangingPunct="1">
              <a:lnSpc>
                <a:spcPct val="80000"/>
              </a:lnSpc>
              <a:buFont typeface="Wingdings" panose="05000000000000000000" pitchFamily="2" charset="2"/>
              <a:buNone/>
              <a:defRPr/>
            </a:pPr>
            <a:r>
              <a:rPr lang="tr-TR" sz="2000" dirty="0"/>
              <a:t>	</a:t>
            </a:r>
          </a:p>
        </p:txBody>
      </p:sp>
    </p:spTree>
    <p:extLst>
      <p:ext uri="{BB962C8B-B14F-4D97-AF65-F5344CB8AC3E}">
        <p14:creationId xmlns:p14="http://schemas.microsoft.com/office/powerpoint/2010/main" val="1109471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rrowheads="1"/>
          </p:cNvSpPr>
          <p:nvPr>
            <p:ph type="title"/>
          </p:nvPr>
        </p:nvSpPr>
        <p:spPr>
          <a:xfrm>
            <a:off x="1981200" y="274639"/>
            <a:ext cx="8229600" cy="993775"/>
          </a:xfrm>
        </p:spPr>
        <p:txBody>
          <a:bodyPr/>
          <a:lstStyle/>
          <a:p>
            <a:pPr eaLnBrk="1" hangingPunct="1">
              <a:defRPr/>
            </a:pPr>
            <a:r>
              <a:rPr lang="tr-TR" smtClean="0">
                <a:solidFill>
                  <a:srgbClr val="FF0000"/>
                </a:solidFill>
              </a:rPr>
              <a:t>Asit Sülfat Topraklar</a:t>
            </a:r>
          </a:p>
        </p:txBody>
      </p:sp>
      <p:sp>
        <p:nvSpPr>
          <p:cNvPr id="100355" name="Rectangle 3"/>
          <p:cNvSpPr>
            <a:spLocks noGrp="1" noChangeArrowheads="1"/>
          </p:cNvSpPr>
          <p:nvPr>
            <p:ph type="body" idx="1"/>
          </p:nvPr>
        </p:nvSpPr>
        <p:spPr>
          <a:xfrm>
            <a:off x="1981200" y="1196976"/>
            <a:ext cx="8229600" cy="4176713"/>
          </a:xfrm>
        </p:spPr>
        <p:txBody>
          <a:bodyPr/>
          <a:lstStyle/>
          <a:p>
            <a:pPr eaLnBrk="1" hangingPunct="1">
              <a:lnSpc>
                <a:spcPct val="90000"/>
              </a:lnSpc>
              <a:defRPr/>
            </a:pPr>
            <a:r>
              <a:rPr lang="tr-TR" sz="2800" dirty="0"/>
              <a:t>Gelgit bataklık </a:t>
            </a:r>
            <a:r>
              <a:rPr lang="tr-TR" sz="2800" dirty="0" err="1"/>
              <a:t>sedimentlerinde</a:t>
            </a:r>
            <a:r>
              <a:rPr lang="tr-TR" sz="2800" dirty="0"/>
              <a:t> </a:t>
            </a:r>
            <a:r>
              <a:rPr lang="tr-TR" sz="2800" dirty="0" err="1"/>
              <a:t>kükürtün</a:t>
            </a:r>
            <a:r>
              <a:rPr lang="tr-TR" sz="2800" dirty="0"/>
              <a:t> büyük çoğunluğu, demir sülfür minerallerinden oluşur. Böylece demir ve kükürt, asit sülfat toprakların oluşumunda başat rol oynamaktadır.</a:t>
            </a:r>
          </a:p>
          <a:p>
            <a:pPr marL="0" indent="0" eaLnBrk="1" hangingPunct="1">
              <a:lnSpc>
                <a:spcPct val="90000"/>
              </a:lnSpc>
              <a:buNone/>
              <a:defRPr/>
            </a:pPr>
            <a:endParaRPr lang="tr-TR" sz="2800" dirty="0"/>
          </a:p>
          <a:p>
            <a:pPr eaLnBrk="1" hangingPunct="1">
              <a:lnSpc>
                <a:spcPct val="90000"/>
              </a:lnSpc>
              <a:defRPr/>
            </a:pPr>
            <a:r>
              <a:rPr lang="tr-TR" sz="2800" dirty="0"/>
              <a:t>Asit sülfat toprakların oluştuğu alanlardaki denizel kökenli </a:t>
            </a:r>
            <a:r>
              <a:rPr lang="tr-TR" sz="2800" dirty="0" err="1"/>
              <a:t>sedimentlerde</a:t>
            </a:r>
            <a:r>
              <a:rPr lang="tr-TR" sz="2800" dirty="0"/>
              <a:t>, önde gelen kükürt içeren mineral pirittir. Piritin </a:t>
            </a:r>
            <a:r>
              <a:rPr lang="tr-TR" sz="2800" dirty="0" err="1"/>
              <a:t>sedimentlerdeki</a:t>
            </a:r>
            <a:r>
              <a:rPr lang="tr-TR" sz="2800" dirty="0"/>
              <a:t> içeriği % 5’e kadar ulaşabilmekle beraber, genellikle % 1-4 arasındadır. </a:t>
            </a:r>
          </a:p>
          <a:p>
            <a:pPr eaLnBrk="1" hangingPunct="1">
              <a:lnSpc>
                <a:spcPct val="90000"/>
              </a:lnSpc>
              <a:defRPr/>
            </a:pPr>
            <a:endParaRPr lang="tr-TR" dirty="0" smtClean="0"/>
          </a:p>
        </p:txBody>
      </p:sp>
    </p:spTree>
    <p:extLst>
      <p:ext uri="{BB962C8B-B14F-4D97-AF65-F5344CB8AC3E}">
        <p14:creationId xmlns:p14="http://schemas.microsoft.com/office/powerpoint/2010/main" val="26965796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p:txBody>
          <a:bodyPr/>
          <a:lstStyle/>
          <a:p>
            <a:pPr eaLnBrk="1" hangingPunct="1">
              <a:defRPr/>
            </a:pPr>
            <a:r>
              <a:rPr lang="tr-TR" smtClean="0">
                <a:solidFill>
                  <a:srgbClr val="FF0000"/>
                </a:solidFill>
              </a:rPr>
              <a:t>Asit Sülfat Topraklar</a:t>
            </a:r>
          </a:p>
        </p:txBody>
      </p:sp>
      <p:sp>
        <p:nvSpPr>
          <p:cNvPr id="101379" name="Rectangle 3"/>
          <p:cNvSpPr>
            <a:spLocks noGrp="1" noChangeArrowheads="1"/>
          </p:cNvSpPr>
          <p:nvPr>
            <p:ph type="body" idx="1"/>
          </p:nvPr>
        </p:nvSpPr>
        <p:spPr/>
        <p:txBody>
          <a:bodyPr/>
          <a:lstStyle/>
          <a:p>
            <a:pPr eaLnBrk="1" hangingPunct="1">
              <a:defRPr/>
            </a:pPr>
            <a:r>
              <a:rPr lang="tr-TR" dirty="0" smtClean="0"/>
              <a:t>Piritten başka, </a:t>
            </a:r>
            <a:r>
              <a:rPr lang="tr-TR" dirty="0" err="1" smtClean="0"/>
              <a:t>alunit-jarosit</a:t>
            </a:r>
            <a:r>
              <a:rPr lang="tr-TR" dirty="0" smtClean="0"/>
              <a:t> grubu bir çok mineral de asit sülfat toprakların oluşumunda rol oynar.</a:t>
            </a:r>
          </a:p>
          <a:p>
            <a:pPr eaLnBrk="1" hangingPunct="1">
              <a:defRPr/>
            </a:pPr>
            <a:r>
              <a:rPr lang="tr-TR" dirty="0" smtClean="0"/>
              <a:t>Toprak kurur kurumaz </a:t>
            </a:r>
            <a:r>
              <a:rPr lang="tr-TR" dirty="0" err="1" smtClean="0"/>
              <a:t>oksidasyonun</a:t>
            </a:r>
            <a:r>
              <a:rPr lang="tr-TR" dirty="0" smtClean="0"/>
              <a:t> etkisiyle önemli değişiklikler olur. Bu değişikliklerin en önemlisi </a:t>
            </a:r>
            <a:r>
              <a:rPr lang="tr-TR" dirty="0" err="1" smtClean="0"/>
              <a:t>pH</a:t>
            </a:r>
            <a:r>
              <a:rPr lang="tr-TR" dirty="0" smtClean="0"/>
              <a:t> değerinin, nötr veya hafif alkalinden kuvvetli aside olan çarpıcı dönüşümüdür. </a:t>
            </a:r>
          </a:p>
        </p:txBody>
      </p:sp>
    </p:spTree>
    <p:extLst>
      <p:ext uri="{BB962C8B-B14F-4D97-AF65-F5344CB8AC3E}">
        <p14:creationId xmlns:p14="http://schemas.microsoft.com/office/powerpoint/2010/main" val="24826816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a:xfrm>
            <a:off x="1774826" y="274639"/>
            <a:ext cx="8353425" cy="1425575"/>
          </a:xfrm>
        </p:spPr>
        <p:txBody>
          <a:bodyPr/>
          <a:lstStyle/>
          <a:p>
            <a:pPr eaLnBrk="1" hangingPunct="1">
              <a:defRPr/>
            </a:pPr>
            <a:r>
              <a:rPr lang="tr-TR" sz="4000" dirty="0">
                <a:solidFill>
                  <a:srgbClr val="FF0000"/>
                </a:solidFill>
              </a:rPr>
              <a:t>Asit Sülfat Toprakl</a:t>
            </a:r>
            <a:r>
              <a:rPr lang="tr-TR" dirty="0" smtClean="0">
                <a:solidFill>
                  <a:srgbClr val="FF0000"/>
                </a:solidFill>
              </a:rPr>
              <a:t>ar</a:t>
            </a:r>
          </a:p>
        </p:txBody>
      </p:sp>
      <p:sp>
        <p:nvSpPr>
          <p:cNvPr id="102403" name="Rectangle 3"/>
          <p:cNvSpPr>
            <a:spLocks noGrp="1" noChangeArrowheads="1"/>
          </p:cNvSpPr>
          <p:nvPr>
            <p:ph type="body" idx="1"/>
          </p:nvPr>
        </p:nvSpPr>
        <p:spPr>
          <a:xfrm>
            <a:off x="2063750" y="1341439"/>
            <a:ext cx="8147050" cy="4784725"/>
          </a:xfrm>
        </p:spPr>
        <p:txBody>
          <a:bodyPr/>
          <a:lstStyle/>
          <a:p>
            <a:pPr algn="just" eaLnBrk="1" hangingPunct="1">
              <a:lnSpc>
                <a:spcPct val="80000"/>
              </a:lnSpc>
              <a:defRPr/>
            </a:pPr>
            <a:endParaRPr lang="tr-TR" sz="2800" dirty="0"/>
          </a:p>
          <a:p>
            <a:pPr algn="just" eaLnBrk="1" hangingPunct="1">
              <a:lnSpc>
                <a:spcPct val="80000"/>
              </a:lnSpc>
              <a:defRPr/>
            </a:pPr>
            <a:r>
              <a:rPr lang="tr-TR" sz="2800" dirty="0"/>
              <a:t>Asit sülfat topraklarda taban suyunun derinliği, toprak </a:t>
            </a:r>
            <a:r>
              <a:rPr lang="tr-TR" sz="2800" dirty="0" err="1"/>
              <a:t>horizonlarının</a:t>
            </a:r>
            <a:r>
              <a:rPr lang="tr-TR" sz="2800" dirty="0"/>
              <a:t> hem fiziksel hem de kimyasal özelliklerini belirlemektedir. Taban suyuyla bağlantılı olmayan üst katmanlarda, kuvvetli asit reaksiyon ve nispeten suda çözünebilir tuzların (</a:t>
            </a:r>
            <a:r>
              <a:rPr lang="tr-TR" sz="2800" dirty="0" err="1"/>
              <a:t>ferri</a:t>
            </a:r>
            <a:r>
              <a:rPr lang="tr-TR" sz="2800" dirty="0"/>
              <a:t> sülfat ve alüminyum sülfat) fazla miktarları başat durumdadır. </a:t>
            </a:r>
          </a:p>
          <a:p>
            <a:pPr algn="just" eaLnBrk="1" hangingPunct="1">
              <a:lnSpc>
                <a:spcPct val="80000"/>
              </a:lnSpc>
              <a:defRPr/>
            </a:pPr>
            <a:endParaRPr lang="tr-TR" sz="2800" dirty="0"/>
          </a:p>
          <a:p>
            <a:pPr algn="just" eaLnBrk="1" hangingPunct="1">
              <a:lnSpc>
                <a:spcPct val="80000"/>
              </a:lnSpc>
              <a:defRPr/>
            </a:pPr>
            <a:r>
              <a:rPr lang="tr-TR" sz="2800" dirty="0"/>
              <a:t>Üst katmanlarda sık sık asidik reaksiyon, taban suyunun etkisinde olan alt katmanlarda ise </a:t>
            </a:r>
            <a:r>
              <a:rPr lang="tr-TR" sz="2800" dirty="0" err="1"/>
              <a:t>nötral</a:t>
            </a:r>
            <a:r>
              <a:rPr lang="tr-TR" sz="2800" dirty="0"/>
              <a:t> ve alkalin reaksiyon gözlenmektedir.</a:t>
            </a:r>
          </a:p>
          <a:p>
            <a:pPr marL="0" indent="0" eaLnBrk="1" hangingPunct="1">
              <a:lnSpc>
                <a:spcPct val="80000"/>
              </a:lnSpc>
              <a:buNone/>
              <a:defRPr/>
            </a:pPr>
            <a:endParaRPr lang="tr-TR" sz="2400" dirty="0"/>
          </a:p>
        </p:txBody>
      </p:sp>
    </p:spTree>
    <p:extLst>
      <p:ext uri="{BB962C8B-B14F-4D97-AF65-F5344CB8AC3E}">
        <p14:creationId xmlns:p14="http://schemas.microsoft.com/office/powerpoint/2010/main" val="750491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p:nvPr>
        </p:nvSpPr>
        <p:spPr/>
        <p:txBody>
          <a:bodyPr/>
          <a:lstStyle/>
          <a:p>
            <a:pPr eaLnBrk="1" hangingPunct="1">
              <a:defRPr/>
            </a:pPr>
            <a:r>
              <a:rPr lang="tr-TR" sz="3200">
                <a:solidFill>
                  <a:srgbClr val="FF0000"/>
                </a:solidFill>
              </a:rPr>
              <a:t>Strüktürel “B” Horizonu İçeren Alkali Topraklar</a:t>
            </a:r>
          </a:p>
        </p:txBody>
      </p:sp>
      <p:sp>
        <p:nvSpPr>
          <p:cNvPr id="86019" name="Rectangle 3"/>
          <p:cNvSpPr>
            <a:spLocks noGrp="1" noChangeArrowheads="1"/>
          </p:cNvSpPr>
          <p:nvPr>
            <p:ph type="body" idx="1"/>
          </p:nvPr>
        </p:nvSpPr>
        <p:spPr/>
        <p:txBody>
          <a:bodyPr/>
          <a:lstStyle/>
          <a:p>
            <a:pPr eaLnBrk="1" hangingPunct="1">
              <a:lnSpc>
                <a:spcPct val="90000"/>
              </a:lnSpc>
              <a:defRPr/>
            </a:pPr>
            <a:r>
              <a:rPr lang="tr-TR" sz="2400" dirty="0"/>
              <a:t>Bu topraklar Rus sınıflandırma sisteminde </a:t>
            </a:r>
            <a:r>
              <a:rPr lang="tr-TR" sz="2400" dirty="0" err="1"/>
              <a:t>solonetz</a:t>
            </a:r>
            <a:r>
              <a:rPr lang="tr-TR" sz="2400" dirty="0"/>
              <a:t> topraklar olarak isimlendirilir ve bu isim genelde kabul görmüştür. </a:t>
            </a:r>
          </a:p>
          <a:p>
            <a:pPr eaLnBrk="1" hangingPunct="1">
              <a:lnSpc>
                <a:spcPct val="90000"/>
              </a:lnSpc>
              <a:defRPr/>
            </a:pPr>
            <a:r>
              <a:rPr lang="tr-TR" sz="2400" dirty="0"/>
              <a:t>A </a:t>
            </a:r>
            <a:r>
              <a:rPr lang="tr-TR" sz="2400" dirty="0" err="1"/>
              <a:t>horizonunun</a:t>
            </a:r>
            <a:r>
              <a:rPr lang="tr-TR" sz="2400" dirty="0"/>
              <a:t> kalınlığı, bu toprakların en önemli özelliğidir. Bu </a:t>
            </a:r>
            <a:r>
              <a:rPr lang="tr-TR" sz="2400" dirty="0" err="1"/>
              <a:t>horizon</a:t>
            </a:r>
            <a:r>
              <a:rPr lang="tr-TR" sz="2400" dirty="0"/>
              <a:t> bitkiye yarayışlı besin maddesi ve tutulan suyun miktarını belirlemektedir. B </a:t>
            </a:r>
            <a:r>
              <a:rPr lang="tr-TR" sz="2400" dirty="0" err="1"/>
              <a:t>horizonu</a:t>
            </a:r>
            <a:r>
              <a:rPr lang="tr-TR" sz="2400" dirty="0"/>
              <a:t> A </a:t>
            </a:r>
            <a:r>
              <a:rPr lang="tr-TR" sz="2400" dirty="0" err="1"/>
              <a:t>horizonundan</a:t>
            </a:r>
            <a:r>
              <a:rPr lang="tr-TR" sz="2400" dirty="0"/>
              <a:t> çok daha sıkı olup, kök </a:t>
            </a:r>
            <a:r>
              <a:rPr lang="tr-TR" sz="2400" dirty="0" err="1"/>
              <a:t>penetrasyonu</a:t>
            </a:r>
            <a:r>
              <a:rPr lang="tr-TR" sz="2400" dirty="0"/>
              <a:t> son derece zordur.</a:t>
            </a:r>
          </a:p>
          <a:p>
            <a:pPr eaLnBrk="1" hangingPunct="1">
              <a:lnSpc>
                <a:spcPct val="90000"/>
              </a:lnSpc>
              <a:defRPr/>
            </a:pPr>
            <a:r>
              <a:rPr lang="tr-TR" sz="2400" dirty="0"/>
              <a:t>A </a:t>
            </a:r>
            <a:r>
              <a:rPr lang="tr-TR" sz="2400" dirty="0" err="1"/>
              <a:t>horizonunun</a:t>
            </a:r>
            <a:r>
              <a:rPr lang="tr-TR" sz="2400" dirty="0"/>
              <a:t> kalınlığı </a:t>
            </a:r>
            <a:r>
              <a:rPr lang="tr-TR" sz="2400" dirty="0" err="1"/>
              <a:t>solonetz</a:t>
            </a:r>
            <a:r>
              <a:rPr lang="tr-TR" sz="2400" dirty="0"/>
              <a:t> toprakların gruplaması ve sınıflamasında daima bir kriter oluşturur. A </a:t>
            </a:r>
            <a:r>
              <a:rPr lang="tr-TR" sz="2400" dirty="0" err="1"/>
              <a:t>horizonunun</a:t>
            </a:r>
            <a:r>
              <a:rPr lang="tr-TR" sz="2400" dirty="0"/>
              <a:t> kalınlığı büyük oranda bölgesel koşullara iklim, jeokimya, bitki besleme ve diğer faktörlere bağlıdır. </a:t>
            </a:r>
          </a:p>
        </p:txBody>
      </p:sp>
    </p:spTree>
    <p:extLst>
      <p:ext uri="{BB962C8B-B14F-4D97-AF65-F5344CB8AC3E}">
        <p14:creationId xmlns:p14="http://schemas.microsoft.com/office/powerpoint/2010/main" val="24969201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dirty="0" smtClean="0">
                <a:solidFill>
                  <a:srgbClr val="FF0000"/>
                </a:solidFill>
              </a:rPr>
              <a:t>Asit Sülfat Topraklar</a:t>
            </a:r>
            <a:endParaRPr lang="tr-TR" dirty="0"/>
          </a:p>
        </p:txBody>
      </p:sp>
      <p:sp>
        <p:nvSpPr>
          <p:cNvPr id="3" name="İçerik Yer Tutucusu 2"/>
          <p:cNvSpPr>
            <a:spLocks noGrp="1"/>
          </p:cNvSpPr>
          <p:nvPr>
            <p:ph idx="1"/>
          </p:nvPr>
        </p:nvSpPr>
        <p:spPr/>
        <p:txBody>
          <a:bodyPr/>
          <a:lstStyle/>
          <a:p>
            <a:pPr algn="just">
              <a:defRPr/>
            </a:pPr>
            <a:r>
              <a:rPr lang="tr-TR" sz="2800" dirty="0"/>
              <a:t>Asit sülfat topraklarda profilin morfolojisi, çevresel koşullar tarafından belirlenmektedir. Bu topraklar kumlu, </a:t>
            </a:r>
            <a:r>
              <a:rPr lang="tr-TR" sz="2800" dirty="0" err="1"/>
              <a:t>tınlı</a:t>
            </a:r>
            <a:r>
              <a:rPr lang="tr-TR" sz="2800" dirty="0"/>
              <a:t> veya killi bünyede olabilecekleri gibi yöresel koşullara bağlı olarak, çok farklı renklere de sahip olabilirler. </a:t>
            </a:r>
          </a:p>
          <a:p>
            <a:pPr marL="0" indent="0" algn="just">
              <a:buNone/>
              <a:defRPr/>
            </a:pPr>
            <a:endParaRPr lang="tr-TR" sz="2800" dirty="0"/>
          </a:p>
          <a:p>
            <a:pPr algn="just">
              <a:defRPr/>
            </a:pPr>
            <a:r>
              <a:rPr lang="tr-TR" sz="2800" dirty="0"/>
              <a:t>Bir kural olarak bu toprakların rengi kurumadan önce koyu, asit sülfat </a:t>
            </a:r>
            <a:r>
              <a:rPr lang="tr-TR" sz="2800" dirty="0" err="1"/>
              <a:t>horizon</a:t>
            </a:r>
            <a:r>
              <a:rPr lang="tr-TR" sz="2800" dirty="0"/>
              <a:t> oluştuktan</a:t>
            </a:r>
            <a:r>
              <a:rPr lang="tr-TR" dirty="0" smtClean="0"/>
              <a:t> sonra ise oldukça açık renktedir.</a:t>
            </a:r>
          </a:p>
          <a:p>
            <a:pPr>
              <a:defRPr/>
            </a:pPr>
            <a:endParaRPr lang="tr-TR" dirty="0"/>
          </a:p>
        </p:txBody>
      </p:sp>
    </p:spTree>
    <p:extLst>
      <p:ext uri="{BB962C8B-B14F-4D97-AF65-F5344CB8AC3E}">
        <p14:creationId xmlns:p14="http://schemas.microsoft.com/office/powerpoint/2010/main" val="1972290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p:txBody>
          <a:bodyPr/>
          <a:lstStyle/>
          <a:p>
            <a:pPr eaLnBrk="1" hangingPunct="1">
              <a:defRPr/>
            </a:pPr>
            <a:r>
              <a:rPr lang="tr-TR" sz="3200">
                <a:solidFill>
                  <a:srgbClr val="FF0000"/>
                </a:solidFill>
              </a:rPr>
              <a:t>Strüktürel “B” Horizonu İçeren Alkali Topraklar</a:t>
            </a:r>
          </a:p>
        </p:txBody>
      </p:sp>
      <p:sp>
        <p:nvSpPr>
          <p:cNvPr id="87043" name="Rectangle 3"/>
          <p:cNvSpPr>
            <a:spLocks noGrp="1" noChangeArrowheads="1"/>
          </p:cNvSpPr>
          <p:nvPr>
            <p:ph type="body" idx="1"/>
          </p:nvPr>
        </p:nvSpPr>
        <p:spPr/>
        <p:txBody>
          <a:bodyPr/>
          <a:lstStyle/>
          <a:p>
            <a:pPr eaLnBrk="1" hangingPunct="1">
              <a:defRPr/>
            </a:pPr>
            <a:r>
              <a:rPr lang="tr-TR" dirty="0" smtClean="0"/>
              <a:t>A </a:t>
            </a:r>
            <a:r>
              <a:rPr lang="tr-TR" dirty="0" err="1" smtClean="0"/>
              <a:t>horizonunun</a:t>
            </a:r>
            <a:r>
              <a:rPr lang="tr-TR" dirty="0" smtClean="0"/>
              <a:t> kalınlığına bağlı olarak, </a:t>
            </a:r>
            <a:r>
              <a:rPr lang="tr-TR" dirty="0" err="1" smtClean="0"/>
              <a:t>solonetz</a:t>
            </a:r>
            <a:r>
              <a:rPr lang="tr-TR" dirty="0" smtClean="0"/>
              <a:t> topraklar aşağıdaki gibi gruplara ayrılır.</a:t>
            </a:r>
          </a:p>
          <a:p>
            <a:pPr eaLnBrk="1" hangingPunct="1">
              <a:buFont typeface="Wingdings" panose="05000000000000000000" pitchFamily="2" charset="2"/>
              <a:buNone/>
              <a:defRPr/>
            </a:pPr>
            <a:endParaRPr lang="tr-TR" u="sng" dirty="0" smtClean="0"/>
          </a:p>
          <a:p>
            <a:pPr eaLnBrk="1" hangingPunct="1">
              <a:defRPr/>
            </a:pPr>
            <a:r>
              <a:rPr lang="tr-TR" dirty="0" smtClean="0"/>
              <a:t>Sığ </a:t>
            </a:r>
            <a:r>
              <a:rPr lang="tr-TR" dirty="0" err="1" smtClean="0"/>
              <a:t>solonetz</a:t>
            </a:r>
            <a:r>
              <a:rPr lang="tr-TR" dirty="0" smtClean="0"/>
              <a:t> toprak     		     0-7 </a:t>
            </a:r>
            <a:r>
              <a:rPr lang="tr-TR" dirty="0" smtClean="0">
                <a:effectLst>
                  <a:outerShdw blurRad="38100" dist="38100" dir="2700000" algn="tl">
                    <a:srgbClr val="000000">
                      <a:alpha val="43137"/>
                    </a:srgbClr>
                  </a:outerShdw>
                </a:effectLst>
              </a:rPr>
              <a:t>cm </a:t>
            </a:r>
          </a:p>
          <a:p>
            <a:pPr eaLnBrk="1" hangingPunct="1">
              <a:defRPr/>
            </a:pPr>
            <a:r>
              <a:rPr lang="tr-TR" dirty="0" smtClean="0"/>
              <a:t>Orta-derin </a:t>
            </a:r>
            <a:r>
              <a:rPr lang="tr-TR" dirty="0" err="1" smtClean="0"/>
              <a:t>solonetz</a:t>
            </a:r>
            <a:r>
              <a:rPr lang="tr-TR" dirty="0" smtClean="0"/>
              <a:t> toprak    	     7-15 cm </a:t>
            </a:r>
          </a:p>
          <a:p>
            <a:pPr eaLnBrk="1" hangingPunct="1">
              <a:defRPr/>
            </a:pPr>
            <a:r>
              <a:rPr lang="tr-TR" dirty="0" smtClean="0"/>
              <a:t>Derin </a:t>
            </a:r>
            <a:r>
              <a:rPr lang="tr-TR" dirty="0" err="1" smtClean="0"/>
              <a:t>solonetz</a:t>
            </a:r>
            <a:r>
              <a:rPr lang="tr-TR" dirty="0" smtClean="0"/>
              <a:t> toprak    		     &gt;15 cm </a:t>
            </a:r>
          </a:p>
          <a:p>
            <a:pPr eaLnBrk="1" hangingPunct="1">
              <a:defRPr/>
            </a:pPr>
            <a:endParaRPr lang="tr-TR" dirty="0" smtClean="0"/>
          </a:p>
        </p:txBody>
      </p:sp>
    </p:spTree>
    <p:extLst>
      <p:ext uri="{BB962C8B-B14F-4D97-AF65-F5344CB8AC3E}">
        <p14:creationId xmlns:p14="http://schemas.microsoft.com/office/powerpoint/2010/main" val="1624584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p:nvPr>
        </p:nvSpPr>
        <p:spPr/>
        <p:txBody>
          <a:bodyPr/>
          <a:lstStyle/>
          <a:p>
            <a:pPr eaLnBrk="1" hangingPunct="1">
              <a:defRPr/>
            </a:pPr>
            <a:r>
              <a:rPr lang="tr-TR" sz="3200">
                <a:solidFill>
                  <a:srgbClr val="FF0000"/>
                </a:solidFill>
              </a:rPr>
              <a:t>Strüktürel “B” Horizonu İçeren Alkali Topraklar</a:t>
            </a:r>
          </a:p>
        </p:txBody>
      </p:sp>
      <p:sp>
        <p:nvSpPr>
          <p:cNvPr id="88067" name="Rectangle 3"/>
          <p:cNvSpPr>
            <a:spLocks noGrp="1" noChangeArrowheads="1"/>
          </p:cNvSpPr>
          <p:nvPr>
            <p:ph type="body" idx="1"/>
          </p:nvPr>
        </p:nvSpPr>
        <p:spPr/>
        <p:txBody>
          <a:bodyPr/>
          <a:lstStyle/>
          <a:p>
            <a:pPr eaLnBrk="1" hangingPunct="1">
              <a:defRPr/>
            </a:pPr>
            <a:r>
              <a:rPr lang="tr-TR" sz="2800"/>
              <a:t>Solonetz profilin gelişiminde, toprak çözeltisinde belirli bir sodyum tuz derişiminin olması yeterli olmayıp, diğer bir ön koşulda profil boyunca tuz çözeltilerinin aşağı ve yukarı doğru hareketli olmalarıdır.</a:t>
            </a:r>
          </a:p>
          <a:p>
            <a:pPr eaLnBrk="1" hangingPunct="1">
              <a:defRPr/>
            </a:pPr>
            <a:r>
              <a:rPr lang="tr-TR" sz="2800"/>
              <a:t>Bir çok araştırıcı solonetz profilin gelişiminde, kuruma ve ıslanma periyotlarının gerekli olduğuna dikkat çekmektedirler.</a:t>
            </a:r>
          </a:p>
          <a:p>
            <a:pPr eaLnBrk="1" hangingPunct="1">
              <a:defRPr/>
            </a:pPr>
            <a:r>
              <a:rPr lang="tr-TR" sz="2800"/>
              <a:t>Kil fraksiyonu içermeyen kaba bünyeli topraklarda solonetz oluşumu gözlenmez.</a:t>
            </a:r>
          </a:p>
        </p:txBody>
      </p:sp>
    </p:spTree>
    <p:extLst>
      <p:ext uri="{BB962C8B-B14F-4D97-AF65-F5344CB8AC3E}">
        <p14:creationId xmlns:p14="http://schemas.microsoft.com/office/powerpoint/2010/main" val="3634488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rrowheads="1"/>
          </p:cNvSpPr>
          <p:nvPr>
            <p:ph type="title"/>
          </p:nvPr>
        </p:nvSpPr>
        <p:spPr>
          <a:xfrm>
            <a:off x="1981200" y="274639"/>
            <a:ext cx="8229600" cy="922337"/>
          </a:xfrm>
        </p:spPr>
        <p:txBody>
          <a:bodyPr/>
          <a:lstStyle/>
          <a:p>
            <a:pPr eaLnBrk="1" hangingPunct="1">
              <a:defRPr/>
            </a:pPr>
            <a:r>
              <a:rPr lang="tr-TR" sz="2800">
                <a:solidFill>
                  <a:srgbClr val="FF0000"/>
                </a:solidFill>
              </a:rPr>
              <a:t>Strüktürel “B” Horizonu İçeren Alkali Topraklar</a:t>
            </a:r>
          </a:p>
        </p:txBody>
      </p:sp>
      <p:sp>
        <p:nvSpPr>
          <p:cNvPr id="90115" name="Rectangle 3"/>
          <p:cNvSpPr>
            <a:spLocks noGrp="1" noChangeArrowheads="1"/>
          </p:cNvSpPr>
          <p:nvPr>
            <p:ph type="body" idx="1"/>
          </p:nvPr>
        </p:nvSpPr>
        <p:spPr>
          <a:xfrm>
            <a:off x="1981200" y="1196975"/>
            <a:ext cx="8229600" cy="4929188"/>
          </a:xfrm>
        </p:spPr>
        <p:txBody>
          <a:bodyPr/>
          <a:lstStyle/>
          <a:p>
            <a:pPr eaLnBrk="1" hangingPunct="1">
              <a:lnSpc>
                <a:spcPct val="90000"/>
              </a:lnSpc>
              <a:defRPr/>
            </a:pPr>
            <a:r>
              <a:rPr lang="tr-TR" sz="2400" dirty="0" err="1"/>
              <a:t>Solonetz</a:t>
            </a:r>
            <a:r>
              <a:rPr lang="tr-TR" sz="2400" dirty="0"/>
              <a:t> toprakların, B </a:t>
            </a:r>
            <a:r>
              <a:rPr lang="tr-TR" sz="2400" dirty="0" err="1"/>
              <a:t>horizonlarının</a:t>
            </a:r>
            <a:r>
              <a:rPr lang="tr-TR" sz="2400" dirty="0"/>
              <a:t> önemli bir karakteristiği, içerdikleri yüksek değişebilir sodyum kapsamıdır. Bu toprakların zayıf fiziksel özellikleri ve B </a:t>
            </a:r>
            <a:r>
              <a:rPr lang="tr-TR" sz="2400" dirty="0" err="1"/>
              <a:t>horizonlarındaki</a:t>
            </a:r>
            <a:r>
              <a:rPr lang="tr-TR" sz="2400" dirty="0"/>
              <a:t> sıkı yapının sorumlusu yüksek değişebilir sodyum miktarıdır. </a:t>
            </a:r>
          </a:p>
          <a:p>
            <a:pPr eaLnBrk="1" hangingPunct="1">
              <a:lnSpc>
                <a:spcPct val="90000"/>
              </a:lnSpc>
              <a:defRPr/>
            </a:pPr>
            <a:endParaRPr lang="tr-TR" sz="2400" dirty="0"/>
          </a:p>
          <a:p>
            <a:pPr eaLnBrk="1" hangingPunct="1">
              <a:lnSpc>
                <a:spcPct val="90000"/>
              </a:lnSpc>
              <a:defRPr/>
            </a:pPr>
            <a:r>
              <a:rPr lang="tr-TR" sz="2400" dirty="0"/>
              <a:t>Tam olarak bir ESP sınır değerini tüm bölgelerdeki alkali toprak terimi için bir kriter olarak vermek doğru olmayabilir.</a:t>
            </a:r>
          </a:p>
          <a:p>
            <a:pPr eaLnBrk="1" hangingPunct="1">
              <a:lnSpc>
                <a:spcPct val="90000"/>
              </a:lnSpc>
              <a:buFont typeface="Wingdings" panose="05000000000000000000" pitchFamily="2" charset="2"/>
              <a:buNone/>
              <a:defRPr/>
            </a:pPr>
            <a:endParaRPr lang="tr-TR" sz="2400" dirty="0"/>
          </a:p>
          <a:p>
            <a:pPr eaLnBrk="1" hangingPunct="1">
              <a:lnSpc>
                <a:spcPct val="90000"/>
              </a:lnSpc>
              <a:defRPr/>
            </a:pPr>
            <a:r>
              <a:rPr lang="tr-TR" sz="2400" dirty="0"/>
              <a:t>Sudan, Hindistan gibi pek çok ülkede  15-20 ve hatta daha fazla ESP değerine sahip topraklar, oldukça verimli olabilir ve </a:t>
            </a:r>
            <a:r>
              <a:rPr lang="tr-TR" sz="2400" dirty="0" err="1"/>
              <a:t>solonetzlerin</a:t>
            </a:r>
            <a:r>
              <a:rPr lang="tr-TR" sz="2400" dirty="0"/>
              <a:t> morfolojik özelliklerini göstermeyebilir. Rusya'nın bazı alanlarında olduğu gibi, bazı bölgelerde ESP değeri 15'in altındayken bir </a:t>
            </a:r>
            <a:r>
              <a:rPr lang="tr-TR" sz="2400" dirty="0" err="1"/>
              <a:t>solonetz</a:t>
            </a:r>
            <a:r>
              <a:rPr lang="tr-TR" sz="2400" dirty="0"/>
              <a:t> profili oluşabilir. </a:t>
            </a:r>
          </a:p>
        </p:txBody>
      </p:sp>
    </p:spTree>
    <p:extLst>
      <p:ext uri="{BB962C8B-B14F-4D97-AF65-F5344CB8AC3E}">
        <p14:creationId xmlns:p14="http://schemas.microsoft.com/office/powerpoint/2010/main" val="2323736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p:txBody>
          <a:bodyPr/>
          <a:lstStyle/>
          <a:p>
            <a:pPr eaLnBrk="1" hangingPunct="1">
              <a:defRPr/>
            </a:pPr>
            <a:r>
              <a:rPr lang="tr-TR" sz="3600">
                <a:solidFill>
                  <a:srgbClr val="FF0000"/>
                </a:solidFill>
              </a:rPr>
              <a:t>Solod Topraklar</a:t>
            </a:r>
          </a:p>
        </p:txBody>
      </p:sp>
      <p:sp>
        <p:nvSpPr>
          <p:cNvPr id="91139" name="Rectangle 3"/>
          <p:cNvSpPr>
            <a:spLocks noGrp="1" noChangeArrowheads="1"/>
          </p:cNvSpPr>
          <p:nvPr>
            <p:ph type="body" idx="1"/>
          </p:nvPr>
        </p:nvSpPr>
        <p:spPr/>
        <p:txBody>
          <a:bodyPr/>
          <a:lstStyle/>
          <a:p>
            <a:pPr eaLnBrk="1" hangingPunct="1">
              <a:lnSpc>
                <a:spcPct val="90000"/>
              </a:lnSpc>
              <a:defRPr/>
            </a:pPr>
            <a:r>
              <a:rPr lang="tr-TR" sz="2800" dirty="0" err="1"/>
              <a:t>Solod</a:t>
            </a:r>
            <a:r>
              <a:rPr lang="tr-TR" sz="2800" dirty="0"/>
              <a:t> topraklar, FAO/UNESCO sınıflandırma sisteminde bahsedilen </a:t>
            </a:r>
            <a:r>
              <a:rPr lang="tr-TR" sz="2800" dirty="0" err="1"/>
              <a:t>Planasol</a:t>
            </a:r>
            <a:r>
              <a:rPr lang="tr-TR" sz="2800" dirty="0"/>
              <a:t> ve </a:t>
            </a:r>
            <a:r>
              <a:rPr lang="tr-TR" sz="2800" dirty="0" err="1"/>
              <a:t>Vertisol</a:t>
            </a:r>
            <a:r>
              <a:rPr lang="tr-TR" sz="2800" dirty="0"/>
              <a:t> topraklarla </a:t>
            </a:r>
            <a:r>
              <a:rPr lang="tr-TR" sz="2800" dirty="0" err="1"/>
              <a:t>genetiksel</a:t>
            </a:r>
            <a:r>
              <a:rPr lang="tr-TR" sz="2800" dirty="0"/>
              <a:t>, uygulama açısından da </a:t>
            </a:r>
            <a:r>
              <a:rPr lang="tr-TR" sz="2800" dirty="0" err="1"/>
              <a:t>Solonetz</a:t>
            </a:r>
            <a:r>
              <a:rPr lang="tr-TR" sz="2800" dirty="0"/>
              <a:t> topraklarla çok yakın ilişkilidirler.</a:t>
            </a:r>
          </a:p>
          <a:p>
            <a:pPr eaLnBrk="1" hangingPunct="1">
              <a:lnSpc>
                <a:spcPct val="90000"/>
              </a:lnSpc>
              <a:defRPr/>
            </a:pPr>
            <a:r>
              <a:rPr lang="tr-TR" sz="2800" dirty="0"/>
              <a:t>Bu konuyla ilgili </a:t>
            </a:r>
            <a:r>
              <a:rPr lang="tr-TR" sz="2800" dirty="0" err="1"/>
              <a:t>pekçok</a:t>
            </a:r>
            <a:r>
              <a:rPr lang="tr-TR" sz="2800" dirty="0"/>
              <a:t> yayına rağmen, </a:t>
            </a:r>
            <a:r>
              <a:rPr lang="tr-TR" sz="2800" dirty="0" err="1"/>
              <a:t>solod</a:t>
            </a:r>
            <a:r>
              <a:rPr lang="tr-TR" sz="2800" dirty="0"/>
              <a:t> tipli tuz etki etmiş toprakların oluşum işlemlerine öncülük eden genetik işlemler, henüz bütünüyle çalışılmamış ve aydınlatılmamıştır. </a:t>
            </a:r>
            <a:r>
              <a:rPr lang="tr-TR" sz="2800" dirty="0" err="1"/>
              <a:t>Solodların</a:t>
            </a:r>
            <a:r>
              <a:rPr lang="tr-TR" sz="2800" dirty="0"/>
              <a:t> pek çoğunun oluşumu için genellikle kabul edilen sıra </a:t>
            </a:r>
          </a:p>
          <a:p>
            <a:pPr eaLnBrk="1" hangingPunct="1">
              <a:lnSpc>
                <a:spcPct val="90000"/>
              </a:lnSpc>
              <a:defRPr/>
            </a:pPr>
            <a:r>
              <a:rPr lang="tr-TR" sz="2800" i="1" dirty="0" err="1"/>
              <a:t>Solonçak</a:t>
            </a:r>
            <a:r>
              <a:rPr lang="tr-TR" sz="2800" i="1" dirty="0"/>
              <a:t> </a:t>
            </a:r>
            <a:r>
              <a:rPr lang="tr-TR" sz="2800" i="1" dirty="0">
                <a:sym typeface="Symbol" pitchFamily="18" charset="2"/>
              </a:rPr>
              <a:t> </a:t>
            </a:r>
            <a:r>
              <a:rPr lang="tr-TR" sz="2800" i="1" dirty="0" err="1"/>
              <a:t>Solonetz</a:t>
            </a:r>
            <a:r>
              <a:rPr lang="tr-TR" sz="2800" i="1" dirty="0"/>
              <a:t> </a:t>
            </a:r>
            <a:r>
              <a:rPr lang="tr-TR" sz="2800" i="1" dirty="0">
                <a:sym typeface="Symbol" pitchFamily="18" charset="2"/>
              </a:rPr>
              <a:t> </a:t>
            </a:r>
            <a:r>
              <a:rPr lang="tr-TR" sz="2800" i="1" dirty="0" err="1"/>
              <a:t>Solod</a:t>
            </a:r>
            <a:r>
              <a:rPr lang="tr-TR" sz="2800" dirty="0"/>
              <a:t> şeklindedir.</a:t>
            </a:r>
          </a:p>
        </p:txBody>
      </p:sp>
    </p:spTree>
    <p:extLst>
      <p:ext uri="{BB962C8B-B14F-4D97-AF65-F5344CB8AC3E}">
        <p14:creationId xmlns:p14="http://schemas.microsoft.com/office/powerpoint/2010/main" val="1556086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rrowheads="1"/>
          </p:cNvSpPr>
          <p:nvPr>
            <p:ph type="title"/>
          </p:nvPr>
        </p:nvSpPr>
        <p:spPr/>
        <p:txBody>
          <a:bodyPr/>
          <a:lstStyle/>
          <a:p>
            <a:pPr eaLnBrk="1" hangingPunct="1">
              <a:defRPr/>
            </a:pPr>
            <a:r>
              <a:rPr lang="tr-TR" sz="3600">
                <a:solidFill>
                  <a:srgbClr val="FF0000"/>
                </a:solidFill>
              </a:rPr>
              <a:t>Solod Topraklar</a:t>
            </a:r>
          </a:p>
        </p:txBody>
      </p:sp>
      <p:sp>
        <p:nvSpPr>
          <p:cNvPr id="92163" name="Rectangle 3"/>
          <p:cNvSpPr>
            <a:spLocks noGrp="1" noChangeArrowheads="1"/>
          </p:cNvSpPr>
          <p:nvPr>
            <p:ph type="body" idx="1"/>
          </p:nvPr>
        </p:nvSpPr>
        <p:spPr/>
        <p:txBody>
          <a:bodyPr/>
          <a:lstStyle/>
          <a:p>
            <a:pPr eaLnBrk="1" hangingPunct="1">
              <a:lnSpc>
                <a:spcPct val="90000"/>
              </a:lnSpc>
              <a:defRPr/>
            </a:pPr>
            <a:r>
              <a:rPr lang="tr-TR" dirty="0" err="1" smtClean="0"/>
              <a:t>Solod</a:t>
            </a:r>
            <a:r>
              <a:rPr lang="tr-TR" dirty="0" smtClean="0"/>
              <a:t> toprak profili gelişirken, profilde sodyum içeriği azalmakta ve toprak profilinin üst katmanlarında silisyum bileşikleri birikmektedir. Bu yüzden bazı uzmanlar </a:t>
            </a:r>
            <a:r>
              <a:rPr lang="tr-TR" dirty="0" err="1" smtClean="0"/>
              <a:t>solodların</a:t>
            </a:r>
            <a:r>
              <a:rPr lang="tr-TR" dirty="0" smtClean="0"/>
              <a:t> kimyasal bileşimini “amorf </a:t>
            </a:r>
            <a:r>
              <a:rPr lang="tr-TR" dirty="0" err="1" smtClean="0"/>
              <a:t>silisilik</a:t>
            </a:r>
            <a:r>
              <a:rPr lang="tr-TR" dirty="0" smtClean="0"/>
              <a:t> asit” şeklinde tanımlamaktadır.</a:t>
            </a:r>
          </a:p>
          <a:p>
            <a:pPr eaLnBrk="1" hangingPunct="1">
              <a:lnSpc>
                <a:spcPct val="90000"/>
              </a:lnSpc>
              <a:defRPr/>
            </a:pPr>
            <a:r>
              <a:rPr lang="tr-TR" dirty="0" smtClean="0"/>
              <a:t>Profilde silisyum birikiminde taban suyundaki silisyum bileşiklerinin varlığına da dikkat çekilmektedir.</a:t>
            </a:r>
          </a:p>
        </p:txBody>
      </p:sp>
    </p:spTree>
    <p:extLst>
      <p:ext uri="{BB962C8B-B14F-4D97-AF65-F5344CB8AC3E}">
        <p14:creationId xmlns:p14="http://schemas.microsoft.com/office/powerpoint/2010/main" val="2227470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rrowheads="1"/>
          </p:cNvSpPr>
          <p:nvPr>
            <p:ph type="title"/>
          </p:nvPr>
        </p:nvSpPr>
        <p:spPr/>
        <p:txBody>
          <a:bodyPr/>
          <a:lstStyle/>
          <a:p>
            <a:pPr eaLnBrk="1" hangingPunct="1">
              <a:defRPr/>
            </a:pPr>
            <a:r>
              <a:rPr lang="tr-TR" sz="3600">
                <a:solidFill>
                  <a:srgbClr val="FF0000"/>
                </a:solidFill>
              </a:rPr>
              <a:t>Solod Topraklar</a:t>
            </a:r>
          </a:p>
        </p:txBody>
      </p:sp>
      <p:sp>
        <p:nvSpPr>
          <p:cNvPr id="93187" name="Rectangle 3"/>
          <p:cNvSpPr>
            <a:spLocks noGrp="1" noChangeArrowheads="1"/>
          </p:cNvSpPr>
          <p:nvPr>
            <p:ph type="body" idx="1"/>
          </p:nvPr>
        </p:nvSpPr>
        <p:spPr/>
        <p:txBody>
          <a:bodyPr/>
          <a:lstStyle/>
          <a:p>
            <a:pPr eaLnBrk="1" hangingPunct="1">
              <a:lnSpc>
                <a:spcPct val="90000"/>
              </a:lnSpc>
              <a:defRPr/>
            </a:pPr>
            <a:r>
              <a:rPr lang="tr-TR" sz="2800"/>
              <a:t>Solod topraklar, yöresel koşullara, oluşumlarına ve yıkanmanın yoğunluğuna bağlı olarak önemli değişimler göstermekle beraber;</a:t>
            </a:r>
          </a:p>
          <a:p>
            <a:pPr eaLnBrk="1" hangingPunct="1">
              <a:lnSpc>
                <a:spcPct val="90000"/>
              </a:lnSpc>
              <a:defRPr/>
            </a:pPr>
            <a:r>
              <a:rPr lang="tr-TR" sz="2800"/>
              <a:t>Genelde hafif asidik A horizonlarına sahiptirler. Bu horizonlarda ESP ihmal edilecek derecede düşük düzeydedir. Bu durum sıklıkla B horizonları için de geçerlidir.</a:t>
            </a:r>
          </a:p>
          <a:p>
            <a:pPr eaLnBrk="1" hangingPunct="1">
              <a:lnSpc>
                <a:spcPct val="90000"/>
              </a:lnSpc>
              <a:defRPr/>
            </a:pPr>
            <a:r>
              <a:rPr lang="tr-TR" sz="2800"/>
              <a:t>Solod topraklar Avustralya, ABD, Batı Sibirya, Macaristan, Çin, Kanada ve Afrika’nın bazı yörelerinde bulunmaktadırlar.  </a:t>
            </a:r>
          </a:p>
        </p:txBody>
      </p:sp>
    </p:spTree>
    <p:extLst>
      <p:ext uri="{BB962C8B-B14F-4D97-AF65-F5344CB8AC3E}">
        <p14:creationId xmlns:p14="http://schemas.microsoft.com/office/powerpoint/2010/main" val="570594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rrowheads="1"/>
          </p:cNvSpPr>
          <p:nvPr>
            <p:ph type="title"/>
          </p:nvPr>
        </p:nvSpPr>
        <p:spPr/>
        <p:txBody>
          <a:bodyPr/>
          <a:lstStyle/>
          <a:p>
            <a:pPr eaLnBrk="1" hangingPunct="1">
              <a:defRPr/>
            </a:pPr>
            <a:r>
              <a:rPr lang="tr-TR" sz="3600">
                <a:solidFill>
                  <a:srgbClr val="FF0000"/>
                </a:solidFill>
              </a:rPr>
              <a:t>Jipsli Topraklar</a:t>
            </a:r>
          </a:p>
        </p:txBody>
      </p:sp>
      <p:sp>
        <p:nvSpPr>
          <p:cNvPr id="94211" name="Rectangle 3"/>
          <p:cNvSpPr>
            <a:spLocks noGrp="1" noChangeArrowheads="1"/>
          </p:cNvSpPr>
          <p:nvPr>
            <p:ph type="body" idx="1"/>
          </p:nvPr>
        </p:nvSpPr>
        <p:spPr/>
        <p:txBody>
          <a:bodyPr/>
          <a:lstStyle/>
          <a:p>
            <a:pPr eaLnBrk="1" hangingPunct="1">
              <a:lnSpc>
                <a:spcPct val="90000"/>
              </a:lnSpc>
              <a:defRPr/>
            </a:pPr>
            <a:r>
              <a:rPr lang="tr-TR" sz="2400"/>
              <a:t>Genel kabül jips içeriği yüzey katmanlarında % 1 ya da daha derin katmanlarda % 2'yi aşarsa, bu topraklar jipsli topraklar olarak sınıflandırılmaktadır (Szabolcs, l989).</a:t>
            </a:r>
          </a:p>
          <a:p>
            <a:pPr eaLnBrk="1" hangingPunct="1">
              <a:lnSpc>
                <a:spcPct val="90000"/>
              </a:lnSpc>
              <a:defRPr/>
            </a:pPr>
            <a:r>
              <a:rPr lang="tr-TR" sz="2400"/>
              <a:t>Tuzlu topraklarda kalsiyum sülfat birikimi oldukça fazladır, bu birikim sodyum klorür ve sodyum sülfat gibi tuzlarla beraber olmaktadır. Kimi zaman CaCO</a:t>
            </a:r>
            <a:r>
              <a:rPr lang="tr-TR" sz="2400" baseline="-25000"/>
              <a:t>3 </a:t>
            </a:r>
            <a:r>
              <a:rPr lang="tr-TR" sz="2400"/>
              <a:t>‘da tuz etki etmiş topraklarda jipse eşlik etmektedir. Bu nedenle jipsli toprakların bazı özellikleri, mevcut tuzların ortak etkisi altında oluşmaktadır. </a:t>
            </a:r>
          </a:p>
          <a:p>
            <a:pPr eaLnBrk="1" hangingPunct="1">
              <a:lnSpc>
                <a:spcPct val="90000"/>
              </a:lnSpc>
              <a:defRPr/>
            </a:pPr>
            <a:r>
              <a:rPr lang="tr-TR" sz="2400"/>
              <a:t>Bundan dolayı, jipsin hafif asit reaksiyonuna rağmen, farklı toprak horizonlarında nötral ve hatta alkalin pH'lar görülür.  Jipsli toprakların jips içeriği çok yüksek olabilir. Kimi zaman % 25'leri aşan jips konsantrasyonuna rastlanır. </a:t>
            </a:r>
          </a:p>
        </p:txBody>
      </p:sp>
    </p:spTree>
    <p:extLst>
      <p:ext uri="{BB962C8B-B14F-4D97-AF65-F5344CB8AC3E}">
        <p14:creationId xmlns:p14="http://schemas.microsoft.com/office/powerpoint/2010/main" val="327892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1518</Words>
  <Application>Microsoft Office PowerPoint</Application>
  <PresentationFormat>Geniş ekran</PresentationFormat>
  <Paragraphs>113</Paragraphs>
  <Slides>20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20</vt:i4>
      </vt:variant>
    </vt:vector>
  </HeadingPairs>
  <TitlesOfParts>
    <vt:vector size="28" baseType="lpstr">
      <vt:lpstr>Arial</vt:lpstr>
      <vt:lpstr>Calibri</vt:lpstr>
      <vt:lpstr>Franklin Gothic Book</vt:lpstr>
      <vt:lpstr>Garamond</vt:lpstr>
      <vt:lpstr>Symbol</vt:lpstr>
      <vt:lpstr>Times New Roman</vt:lpstr>
      <vt:lpstr>Wingdings</vt:lpstr>
      <vt:lpstr>Dere</vt:lpstr>
      <vt:lpstr>Strüktürel “B” Horizonu İçeren Alkali Topraklar</vt:lpstr>
      <vt:lpstr>Strüktürel “B” Horizonu İçeren Alkali Topraklar</vt:lpstr>
      <vt:lpstr>Strüktürel “B” Horizonu İçeren Alkali Topraklar</vt:lpstr>
      <vt:lpstr>Strüktürel “B” Horizonu İçeren Alkali Topraklar</vt:lpstr>
      <vt:lpstr>Strüktürel “B” Horizonu İçeren Alkali Topraklar</vt:lpstr>
      <vt:lpstr>Solod Topraklar</vt:lpstr>
      <vt:lpstr>Solod Topraklar</vt:lpstr>
      <vt:lpstr>Solod Topraklar</vt:lpstr>
      <vt:lpstr>Jipsli Topraklar</vt:lpstr>
      <vt:lpstr>Jipsli Topraklar</vt:lpstr>
      <vt:lpstr>Jipsli Topraklar</vt:lpstr>
      <vt:lpstr>PowerPoint Sunusu</vt:lpstr>
      <vt:lpstr>Magnezyumlu Topraklar</vt:lpstr>
      <vt:lpstr>Magnezyumlu Topraklar</vt:lpstr>
      <vt:lpstr>Magnezyumlu Topraklar</vt:lpstr>
      <vt:lpstr>Asit Sülfat Topraklar</vt:lpstr>
      <vt:lpstr>Asit Sülfat Topraklar</vt:lpstr>
      <vt:lpstr>Asit Sülfat Topraklar</vt:lpstr>
      <vt:lpstr>Asit Sülfat Topraklar</vt:lpstr>
      <vt:lpstr>Asit Sülfat Topraklar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Strüktürel “B” Horizonu İçeren Alkali Topraklar</dc:title>
  <dc:creator>Gökhan</dc:creator>
  <cp:lastModifiedBy>Gökhan</cp:lastModifiedBy>
  <cp:revision>1</cp:revision>
  <dcterms:created xsi:type="dcterms:W3CDTF">2017-12-07T06:27:16Z</dcterms:created>
  <dcterms:modified xsi:type="dcterms:W3CDTF">2017-12-07T06:28:06Z</dcterms:modified>
</cp:coreProperties>
</file>