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20" r:id="rId3"/>
    <p:sldId id="275" r:id="rId4"/>
    <p:sldId id="274" r:id="rId5"/>
    <p:sldId id="260" r:id="rId6"/>
    <p:sldId id="261" r:id="rId7"/>
    <p:sldId id="262" r:id="rId8"/>
    <p:sldId id="321" r:id="rId9"/>
    <p:sldId id="322" r:id="rId10"/>
    <p:sldId id="330" r:id="rId11"/>
    <p:sldId id="323" r:id="rId12"/>
    <p:sldId id="269" r:id="rId13"/>
    <p:sldId id="324" r:id="rId14"/>
    <p:sldId id="325" r:id="rId15"/>
    <p:sldId id="326" r:id="rId16"/>
    <p:sldId id="327" r:id="rId17"/>
    <p:sldId id="328" r:id="rId18"/>
    <p:sldId id="307" r:id="rId19"/>
    <p:sldId id="308" r:id="rId20"/>
    <p:sldId id="309" r:id="rId21"/>
    <p:sldId id="273" r:id="rId22"/>
    <p:sldId id="286" r:id="rId23"/>
    <p:sldId id="287" r:id="rId24"/>
    <p:sldId id="289" r:id="rId25"/>
    <p:sldId id="282" r:id="rId26"/>
    <p:sldId id="288" r:id="rId27"/>
    <p:sldId id="300" r:id="rId28"/>
    <p:sldId id="285" r:id="rId29"/>
    <p:sldId id="301" r:id="rId30"/>
    <p:sldId id="302" r:id="rId31"/>
    <p:sldId id="303" r:id="rId32"/>
    <p:sldId id="304" r:id="rId33"/>
    <p:sldId id="305" r:id="rId34"/>
    <p:sldId id="306" r:id="rId35"/>
    <p:sldId id="294" r:id="rId36"/>
    <p:sldId id="270" r:id="rId37"/>
    <p:sldId id="293" r:id="rId38"/>
    <p:sldId id="296" r:id="rId39"/>
    <p:sldId id="310" r:id="rId40"/>
    <p:sldId id="311"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300A1-D9EB-463D-85F7-55EE69D768E6}" type="datetimeFigureOut">
              <a:rPr lang="tr-TR" smtClean="0"/>
              <a:pPr/>
              <a:t>08.04.2018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1901C-0D78-434E-ABFE-3845F7AE86F2}" type="slidenum">
              <a:rPr lang="tr-TR" smtClean="0"/>
              <a:pPr/>
              <a:t>‹#›</a:t>
            </a:fld>
            <a:endParaRPr lang="tr-TR"/>
          </a:p>
        </p:txBody>
      </p:sp>
    </p:spTree>
    <p:extLst>
      <p:ext uri="{BB962C8B-B14F-4D97-AF65-F5344CB8AC3E}">
        <p14:creationId xmlns:p14="http://schemas.microsoft.com/office/powerpoint/2010/main" val="86376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2</a:t>
            </a:fld>
            <a:endParaRPr lang="tr-TR"/>
          </a:p>
        </p:txBody>
      </p:sp>
    </p:spTree>
    <p:extLst>
      <p:ext uri="{BB962C8B-B14F-4D97-AF65-F5344CB8AC3E}">
        <p14:creationId xmlns:p14="http://schemas.microsoft.com/office/powerpoint/2010/main" val="2359936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18</a:t>
            </a:fld>
            <a:endParaRPr lang="tr-TR"/>
          </a:p>
        </p:txBody>
      </p:sp>
    </p:spTree>
    <p:extLst>
      <p:ext uri="{BB962C8B-B14F-4D97-AF65-F5344CB8AC3E}">
        <p14:creationId xmlns:p14="http://schemas.microsoft.com/office/powerpoint/2010/main" val="207827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19</a:t>
            </a:fld>
            <a:endParaRPr lang="tr-TR"/>
          </a:p>
        </p:txBody>
      </p:sp>
    </p:spTree>
    <p:extLst>
      <p:ext uri="{BB962C8B-B14F-4D97-AF65-F5344CB8AC3E}">
        <p14:creationId xmlns:p14="http://schemas.microsoft.com/office/powerpoint/2010/main" val="196953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20</a:t>
            </a:fld>
            <a:endParaRPr lang="tr-TR"/>
          </a:p>
        </p:txBody>
      </p:sp>
    </p:spTree>
    <p:extLst>
      <p:ext uri="{BB962C8B-B14F-4D97-AF65-F5344CB8AC3E}">
        <p14:creationId xmlns:p14="http://schemas.microsoft.com/office/powerpoint/2010/main" val="167459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27</a:t>
            </a:fld>
            <a:endParaRPr lang="tr-TR"/>
          </a:p>
        </p:txBody>
      </p:sp>
    </p:spTree>
    <p:extLst>
      <p:ext uri="{BB962C8B-B14F-4D97-AF65-F5344CB8AC3E}">
        <p14:creationId xmlns:p14="http://schemas.microsoft.com/office/powerpoint/2010/main" val="360711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29</a:t>
            </a:fld>
            <a:endParaRPr lang="tr-TR"/>
          </a:p>
        </p:txBody>
      </p:sp>
    </p:spTree>
    <p:extLst>
      <p:ext uri="{BB962C8B-B14F-4D97-AF65-F5344CB8AC3E}">
        <p14:creationId xmlns:p14="http://schemas.microsoft.com/office/powerpoint/2010/main" val="382734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30</a:t>
            </a:fld>
            <a:endParaRPr lang="tr-TR"/>
          </a:p>
        </p:txBody>
      </p:sp>
    </p:spTree>
    <p:extLst>
      <p:ext uri="{BB962C8B-B14F-4D97-AF65-F5344CB8AC3E}">
        <p14:creationId xmlns:p14="http://schemas.microsoft.com/office/powerpoint/2010/main" val="408887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31</a:t>
            </a:fld>
            <a:endParaRPr lang="tr-TR"/>
          </a:p>
        </p:txBody>
      </p:sp>
    </p:spTree>
    <p:extLst>
      <p:ext uri="{BB962C8B-B14F-4D97-AF65-F5344CB8AC3E}">
        <p14:creationId xmlns:p14="http://schemas.microsoft.com/office/powerpoint/2010/main" val="1835890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32</a:t>
            </a:fld>
            <a:endParaRPr lang="tr-TR"/>
          </a:p>
        </p:txBody>
      </p:sp>
    </p:spTree>
    <p:extLst>
      <p:ext uri="{BB962C8B-B14F-4D97-AF65-F5344CB8AC3E}">
        <p14:creationId xmlns:p14="http://schemas.microsoft.com/office/powerpoint/2010/main" val="298014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33</a:t>
            </a:fld>
            <a:endParaRPr lang="tr-TR"/>
          </a:p>
        </p:txBody>
      </p:sp>
    </p:spTree>
    <p:extLst>
      <p:ext uri="{BB962C8B-B14F-4D97-AF65-F5344CB8AC3E}">
        <p14:creationId xmlns:p14="http://schemas.microsoft.com/office/powerpoint/2010/main" val="178626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34</a:t>
            </a:fld>
            <a:endParaRPr lang="tr-TR"/>
          </a:p>
        </p:txBody>
      </p:sp>
    </p:spTree>
    <p:extLst>
      <p:ext uri="{BB962C8B-B14F-4D97-AF65-F5344CB8AC3E}">
        <p14:creationId xmlns:p14="http://schemas.microsoft.com/office/powerpoint/2010/main" val="18746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8</a:t>
            </a:fld>
            <a:endParaRPr lang="tr-TR"/>
          </a:p>
        </p:txBody>
      </p:sp>
    </p:spTree>
    <p:extLst>
      <p:ext uri="{BB962C8B-B14F-4D97-AF65-F5344CB8AC3E}">
        <p14:creationId xmlns:p14="http://schemas.microsoft.com/office/powerpoint/2010/main" val="3450391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39</a:t>
            </a:fld>
            <a:endParaRPr lang="tr-TR"/>
          </a:p>
        </p:txBody>
      </p:sp>
    </p:spTree>
    <p:extLst>
      <p:ext uri="{BB962C8B-B14F-4D97-AF65-F5344CB8AC3E}">
        <p14:creationId xmlns:p14="http://schemas.microsoft.com/office/powerpoint/2010/main" val="2554312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40</a:t>
            </a:fld>
            <a:endParaRPr lang="tr-TR"/>
          </a:p>
        </p:txBody>
      </p:sp>
    </p:spTree>
    <p:extLst>
      <p:ext uri="{BB962C8B-B14F-4D97-AF65-F5344CB8AC3E}">
        <p14:creationId xmlns:p14="http://schemas.microsoft.com/office/powerpoint/2010/main" val="278890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9</a:t>
            </a:fld>
            <a:endParaRPr lang="tr-TR"/>
          </a:p>
        </p:txBody>
      </p:sp>
    </p:spTree>
    <p:extLst>
      <p:ext uri="{BB962C8B-B14F-4D97-AF65-F5344CB8AC3E}">
        <p14:creationId xmlns:p14="http://schemas.microsoft.com/office/powerpoint/2010/main" val="274037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11</a:t>
            </a:fld>
            <a:endParaRPr lang="tr-TR"/>
          </a:p>
        </p:txBody>
      </p:sp>
    </p:spTree>
    <p:extLst>
      <p:ext uri="{BB962C8B-B14F-4D97-AF65-F5344CB8AC3E}">
        <p14:creationId xmlns:p14="http://schemas.microsoft.com/office/powerpoint/2010/main" val="329197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13</a:t>
            </a:fld>
            <a:endParaRPr lang="tr-TR"/>
          </a:p>
        </p:txBody>
      </p:sp>
    </p:spTree>
    <p:extLst>
      <p:ext uri="{BB962C8B-B14F-4D97-AF65-F5344CB8AC3E}">
        <p14:creationId xmlns:p14="http://schemas.microsoft.com/office/powerpoint/2010/main" val="124126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14</a:t>
            </a:fld>
            <a:endParaRPr lang="tr-TR"/>
          </a:p>
        </p:txBody>
      </p:sp>
    </p:spTree>
    <p:extLst>
      <p:ext uri="{BB962C8B-B14F-4D97-AF65-F5344CB8AC3E}">
        <p14:creationId xmlns:p14="http://schemas.microsoft.com/office/powerpoint/2010/main" val="395515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15</a:t>
            </a:fld>
            <a:endParaRPr lang="tr-TR"/>
          </a:p>
        </p:txBody>
      </p:sp>
    </p:spTree>
    <p:extLst>
      <p:ext uri="{BB962C8B-B14F-4D97-AF65-F5344CB8AC3E}">
        <p14:creationId xmlns:p14="http://schemas.microsoft.com/office/powerpoint/2010/main" val="108613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16</a:t>
            </a:fld>
            <a:endParaRPr lang="tr-TR"/>
          </a:p>
        </p:txBody>
      </p:sp>
    </p:spTree>
    <p:extLst>
      <p:ext uri="{BB962C8B-B14F-4D97-AF65-F5344CB8AC3E}">
        <p14:creationId xmlns:p14="http://schemas.microsoft.com/office/powerpoint/2010/main" val="330720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7338C4C-5B82-40B8-8513-C8712AF502C9}" type="slidenum">
              <a:rPr lang="tr-TR" smtClean="0"/>
              <a:pPr/>
              <a:t>17</a:t>
            </a:fld>
            <a:endParaRPr lang="tr-TR"/>
          </a:p>
        </p:txBody>
      </p:sp>
    </p:spTree>
    <p:extLst>
      <p:ext uri="{BB962C8B-B14F-4D97-AF65-F5344CB8AC3E}">
        <p14:creationId xmlns:p14="http://schemas.microsoft.com/office/powerpoint/2010/main" val="295697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25992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318452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47164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09600" y="6245225"/>
            <a:ext cx="2844800" cy="47625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4165600" y="6245225"/>
            <a:ext cx="3860800" cy="47625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737600" y="6245225"/>
            <a:ext cx="2844800" cy="476250"/>
          </a:xfrm>
        </p:spPr>
        <p:txBody>
          <a:bodyPr/>
          <a:lstStyle>
            <a:lvl1pPr>
              <a:defRPr/>
            </a:lvl1pPr>
          </a:lstStyle>
          <a:p>
            <a:fld id="{5E4A5A6B-10F9-4061-98AE-BFF726076E66}" type="slidenum">
              <a:rPr lang="tr-TR" altLang="tr-TR"/>
              <a:pPr/>
              <a:t>‹#›</a:t>
            </a:fld>
            <a:endParaRPr lang="tr-TR" altLang="tr-TR"/>
          </a:p>
        </p:txBody>
      </p:sp>
    </p:spTree>
    <p:extLst>
      <p:ext uri="{BB962C8B-B14F-4D97-AF65-F5344CB8AC3E}">
        <p14:creationId xmlns:p14="http://schemas.microsoft.com/office/powerpoint/2010/main" val="307426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0"/>
            <a:ext cx="10972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0" y="3938589"/>
            <a:ext cx="10972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09600" y="6245225"/>
            <a:ext cx="2844800" cy="47625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4165600" y="6245225"/>
            <a:ext cx="3860800" cy="47625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737600" y="6245225"/>
            <a:ext cx="2844800" cy="476250"/>
          </a:xfrm>
        </p:spPr>
        <p:txBody>
          <a:bodyPr/>
          <a:lstStyle>
            <a:lvl1pPr>
              <a:defRPr/>
            </a:lvl1pPr>
          </a:lstStyle>
          <a:p>
            <a:pPr>
              <a:defRPr/>
            </a:pPr>
            <a:fld id="{7BD977B3-EC12-42A1-BAA1-5983285AC9C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373930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106962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84002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394216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33535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351777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148819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F350628-8682-4E9D-A654-0365B15FB5D5}" type="datetimeFigureOut">
              <a:rPr lang="tr-TR" smtClean="0"/>
              <a:pPr/>
              <a:t>08.04.2018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C139F9-FFF3-4AB2-A104-C48FE5EDE640}" type="slidenum">
              <a:rPr lang="tr-TR" smtClean="0"/>
              <a:pPr/>
              <a:t>‹#›</a:t>
            </a:fld>
            <a:endParaRPr lang="tr-TR"/>
          </a:p>
        </p:txBody>
      </p:sp>
    </p:spTree>
    <p:extLst>
      <p:ext uri="{BB962C8B-B14F-4D97-AF65-F5344CB8AC3E}">
        <p14:creationId xmlns:p14="http://schemas.microsoft.com/office/powerpoint/2010/main" val="243151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50628-8682-4E9D-A654-0365B15FB5D5}" type="datetimeFigureOut">
              <a:rPr lang="tr-TR" smtClean="0"/>
              <a:pPr/>
              <a:t>08.04.2018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139F9-FFF3-4AB2-A104-C48FE5EDE640}" type="slidenum">
              <a:rPr lang="tr-TR" smtClean="0"/>
              <a:pPr/>
              <a:t>‹#›</a:t>
            </a:fld>
            <a:endParaRPr lang="tr-TR"/>
          </a:p>
        </p:txBody>
      </p:sp>
    </p:spTree>
    <p:extLst>
      <p:ext uri="{BB962C8B-B14F-4D97-AF65-F5344CB8AC3E}">
        <p14:creationId xmlns:p14="http://schemas.microsoft.com/office/powerpoint/2010/main" val="3487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geoinfo.nmt.edu/labs/microprobe/images/column.gi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geoinfo.nmt.edu/labs/microprobe/images/eja7-3.jpg" TargetMode="External"/><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geoinfo.nmt.edu/labs/microprobe/images/biotzoned.jpg" TargetMode="External"/><Relationship Id="rId5" Type="http://schemas.openxmlformats.org/officeDocument/2006/relationships/image" Target="../media/image17.jpeg"/><Relationship Id="rId4" Type="http://schemas.openxmlformats.org/officeDocument/2006/relationships/hyperlink" Target="http://geoinfo.nmt.edu/labs/microprobe/images/sipleb-63-4.jpg" TargetMode="External"/><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geoinfo.nmt.edu/labs/microprobe/images/quench.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0528" y="1157716"/>
            <a:ext cx="6096000" cy="2566857"/>
          </a:xfrm>
          <a:prstGeom prst="rect">
            <a:avLst/>
          </a:prstGeom>
        </p:spPr>
        <p:txBody>
          <a:bodyPr>
            <a:spAutoFit/>
          </a:bodyPr>
          <a:lstStyle/>
          <a:p>
            <a:pPr algn="ctr">
              <a:lnSpc>
                <a:spcPct val="80000"/>
              </a:lnSpc>
            </a:pPr>
            <a:endParaRPr lang="tr-TR" altLang="tr-TR" sz="4000" b="1" dirty="0"/>
          </a:p>
          <a:p>
            <a:pPr algn="ctr">
              <a:lnSpc>
                <a:spcPct val="80000"/>
              </a:lnSpc>
            </a:pPr>
            <a:endParaRPr lang="tr-TR" altLang="tr-TR" sz="4000" b="1" dirty="0">
              <a:solidFill>
                <a:srgbClr val="002060"/>
              </a:solidFill>
            </a:endParaRPr>
          </a:p>
          <a:p>
            <a:pPr algn="ctr">
              <a:lnSpc>
                <a:spcPct val="80000"/>
              </a:lnSpc>
            </a:pPr>
            <a:endParaRPr lang="tr-TR" altLang="tr-TR" sz="4000" b="1" dirty="0">
              <a:solidFill>
                <a:srgbClr val="002060"/>
              </a:solidFill>
            </a:endParaRPr>
          </a:p>
          <a:p>
            <a:pPr algn="ctr">
              <a:lnSpc>
                <a:spcPct val="80000"/>
              </a:lnSpc>
            </a:pPr>
            <a:endParaRPr lang="tr-TR" altLang="tr-TR" sz="4000" b="1" dirty="0">
              <a:solidFill>
                <a:srgbClr val="002060"/>
              </a:solidFill>
            </a:endParaRPr>
          </a:p>
          <a:p>
            <a:pPr algn="ctr">
              <a:lnSpc>
                <a:spcPct val="80000"/>
              </a:lnSpc>
            </a:pPr>
            <a:r>
              <a:rPr lang="tr-TR" altLang="tr-TR" sz="4000" b="1" dirty="0">
                <a:solidFill>
                  <a:srgbClr val="A34B73"/>
                </a:solidFill>
                <a:latin typeface="Arial" pitchFamily="34" charset="0"/>
                <a:cs typeface="Arial" pitchFamily="34" charset="0"/>
              </a:rPr>
              <a:t>EPMA</a:t>
            </a:r>
          </a:p>
        </p:txBody>
      </p:sp>
      <p:sp>
        <p:nvSpPr>
          <p:cNvPr id="5" name="Dikdörtgen 4"/>
          <p:cNvSpPr/>
          <p:nvPr/>
        </p:nvSpPr>
        <p:spPr>
          <a:xfrm>
            <a:off x="1136469" y="1450324"/>
            <a:ext cx="10371908" cy="1323439"/>
          </a:xfrm>
          <a:prstGeom prst="rect">
            <a:avLst/>
          </a:prstGeom>
        </p:spPr>
        <p:txBody>
          <a:bodyPr wrap="square">
            <a:spAutoFit/>
          </a:bodyPr>
          <a:lstStyle/>
          <a:p>
            <a:r>
              <a:rPr lang="tr-TR" sz="4000" b="1" dirty="0" err="1">
                <a:solidFill>
                  <a:srgbClr val="002060"/>
                </a:solidFill>
                <a:latin typeface="Arial" pitchFamily="34" charset="0"/>
                <a:cs typeface="Arial" pitchFamily="34" charset="0"/>
              </a:rPr>
              <a:t>Electron</a:t>
            </a:r>
            <a:r>
              <a:rPr lang="tr-TR" sz="4000" b="1" dirty="0">
                <a:solidFill>
                  <a:srgbClr val="002060"/>
                </a:solidFill>
                <a:latin typeface="Arial" pitchFamily="34" charset="0"/>
                <a:cs typeface="Arial" pitchFamily="34" charset="0"/>
              </a:rPr>
              <a:t> </a:t>
            </a:r>
            <a:r>
              <a:rPr lang="tr-TR" sz="4000" b="1" dirty="0" err="1">
                <a:solidFill>
                  <a:srgbClr val="002060"/>
                </a:solidFill>
                <a:latin typeface="Arial" pitchFamily="34" charset="0"/>
                <a:cs typeface="Arial" pitchFamily="34" charset="0"/>
              </a:rPr>
              <a:t>Probe</a:t>
            </a:r>
            <a:r>
              <a:rPr lang="tr-TR" sz="4000" b="1" dirty="0">
                <a:solidFill>
                  <a:srgbClr val="002060"/>
                </a:solidFill>
                <a:latin typeface="Arial" pitchFamily="34" charset="0"/>
                <a:cs typeface="Arial" pitchFamily="34" charset="0"/>
              </a:rPr>
              <a:t> Micro-Analyzer</a:t>
            </a:r>
            <a:br>
              <a:rPr lang="tr-TR" sz="4000" b="1" dirty="0">
                <a:solidFill>
                  <a:srgbClr val="002060"/>
                </a:solidFill>
                <a:latin typeface="Arial" pitchFamily="34" charset="0"/>
                <a:cs typeface="Arial" pitchFamily="34" charset="0"/>
              </a:rPr>
            </a:br>
            <a:r>
              <a:rPr lang="tr-TR" sz="4000" b="1" dirty="0">
                <a:solidFill>
                  <a:srgbClr val="002060"/>
                </a:solidFill>
                <a:latin typeface="Arial" pitchFamily="34" charset="0"/>
                <a:cs typeface="Arial" pitchFamily="34" charset="0"/>
              </a:rPr>
              <a:t>ELEKTRON IŞINLI MİKRO ANALİZ CİHAZ</a:t>
            </a:r>
            <a:endParaRPr lang="tr-TR" sz="4000" b="1" dirty="0">
              <a:latin typeface="Arial" pitchFamily="34" charset="0"/>
              <a:cs typeface="Arial" pitchFamily="34" charset="0"/>
            </a:endParaRPr>
          </a:p>
        </p:txBody>
      </p:sp>
    </p:spTree>
    <p:extLst>
      <p:ext uri="{BB962C8B-B14F-4D97-AF65-F5344CB8AC3E}">
        <p14:creationId xmlns:p14="http://schemas.microsoft.com/office/powerpoint/2010/main" val="689656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4949" y="304800"/>
            <a:ext cx="10829108" cy="1143000"/>
          </a:xfrm>
        </p:spPr>
        <p:txBody>
          <a:bodyPr/>
          <a:lstStyle/>
          <a:p>
            <a:pPr eaLnBrk="1" fontAlgn="auto" hangingPunct="1">
              <a:spcAft>
                <a:spcPts val="0"/>
              </a:spcAft>
              <a:defRPr/>
            </a:pPr>
            <a:r>
              <a:rPr lang="tr-TR" sz="2400" b="1" dirty="0">
                <a:latin typeface="Arial" pitchFamily="34" charset="0"/>
                <a:cs typeface="Arial" pitchFamily="34" charset="0"/>
              </a:rPr>
              <a:t>ELEKTRON IŞINLI MİKRO ANALİZ CİHAZININ TEMEL ÇALIŞMA PRENSİBİ</a:t>
            </a:r>
          </a:p>
        </p:txBody>
      </p:sp>
      <p:sp>
        <p:nvSpPr>
          <p:cNvPr id="15363" name="Rectangle 3"/>
          <p:cNvSpPr>
            <a:spLocks noGrp="1" noChangeArrowheads="1"/>
          </p:cNvSpPr>
          <p:nvPr>
            <p:ph idx="1"/>
          </p:nvPr>
        </p:nvSpPr>
        <p:spPr>
          <a:xfrm>
            <a:off x="648788" y="1600200"/>
            <a:ext cx="10058400" cy="5257800"/>
          </a:xfrm>
        </p:spPr>
        <p:txBody>
          <a:bodyPr>
            <a:normAutofit/>
          </a:bodyPr>
          <a:lstStyle/>
          <a:p>
            <a:pPr algn="just" eaLnBrk="1" hangingPunct="1">
              <a:lnSpc>
                <a:spcPct val="120000"/>
              </a:lnSpc>
              <a:buFontTx/>
              <a:buNone/>
            </a:pPr>
            <a:r>
              <a:rPr lang="tr-TR" sz="2400" dirty="0" smtClean="0">
                <a:latin typeface="Arial" pitchFamily="34" charset="0"/>
                <a:cs typeface="Arial" pitchFamily="34" charset="0"/>
              </a:rPr>
              <a:t>    Bu tekniğin esas kullanımı minerallerin ana ve minör elementlerin miktarlarının </a:t>
            </a:r>
            <a:r>
              <a:rPr lang="tr-TR" sz="2400" dirty="0" err="1" smtClean="0">
                <a:latin typeface="Arial" pitchFamily="34" charset="0"/>
                <a:cs typeface="Arial" pitchFamily="34" charset="0"/>
              </a:rPr>
              <a:t>kantîtatif</a:t>
            </a:r>
            <a:r>
              <a:rPr lang="tr-TR" sz="2400" dirty="0" smtClean="0">
                <a:latin typeface="Arial" pitchFamily="34" charset="0"/>
                <a:cs typeface="Arial" pitchFamily="34" charset="0"/>
              </a:rPr>
              <a:t> olarak belirlenmesidir. En düşük saptama limitleri kullanılan detektör tipine, analiz koşullarına ve element cinsine bağlı olarak değişmektedir. Optimum analiz koşullarında en düşük saptama limiti yaklaşık 200 </a:t>
            </a:r>
            <a:r>
              <a:rPr lang="tr-TR" sz="2400" dirty="0" err="1" smtClean="0">
                <a:latin typeface="Arial" pitchFamily="34" charset="0"/>
                <a:cs typeface="Arial" pitchFamily="34" charset="0"/>
              </a:rPr>
              <a:t>ppm</a:t>
            </a:r>
            <a:r>
              <a:rPr lang="tr-TR" sz="2400" dirty="0" smtClean="0">
                <a:latin typeface="Arial" pitchFamily="34" charset="0"/>
                <a:cs typeface="Arial" pitchFamily="34" charset="0"/>
              </a:rPr>
              <a:t> olarak belirlenebilir.</a:t>
            </a:r>
          </a:p>
          <a:p>
            <a:pPr algn="just" eaLnBrk="1" hangingPunct="1">
              <a:lnSpc>
                <a:spcPct val="80000"/>
              </a:lnSpc>
              <a:buFontTx/>
              <a:buNone/>
            </a:pPr>
            <a:r>
              <a:rPr lang="tr-TR" sz="2400" dirty="0" smtClean="0">
                <a:latin typeface="Arial" pitchFamily="34" charset="0"/>
                <a:cs typeface="Arial" pitchFamily="34" charset="0"/>
              </a:rPr>
              <a:t>     </a:t>
            </a:r>
          </a:p>
        </p:txBody>
      </p:sp>
    </p:spTree>
    <p:extLst>
      <p:ext uri="{BB962C8B-B14F-4D97-AF65-F5344CB8AC3E}">
        <p14:creationId xmlns:p14="http://schemas.microsoft.com/office/powerpoint/2010/main" val="155555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524000" y="0"/>
            <a:ext cx="4644008" cy="923330"/>
          </a:xfrm>
          <a:prstGeom prst="rect">
            <a:avLst/>
          </a:prstGeom>
        </p:spPr>
        <p:txBody>
          <a:bodyPr wrap="square">
            <a:spAutoFit/>
          </a:bodyPr>
          <a:lstStyle/>
          <a:p>
            <a:pPr>
              <a:lnSpc>
                <a:spcPct val="150000"/>
              </a:lnSpc>
            </a:pPr>
            <a:r>
              <a:rPr lang="tr-TR" b="1" i="1" dirty="0">
                <a:latin typeface="Comic Sans MS" pitchFamily="66" charset="0"/>
                <a:cs typeface="Times New Roman" pitchFamily="18" charset="0"/>
              </a:rPr>
              <a:t> EPMA CİHAZININ ÖNEMLİ ÜNİTELERİ VE İŞLEVLERİ</a:t>
            </a:r>
          </a:p>
        </p:txBody>
      </p:sp>
      <p:sp>
        <p:nvSpPr>
          <p:cNvPr id="5" name="4 Dikdörtgen"/>
          <p:cNvSpPr/>
          <p:nvPr/>
        </p:nvSpPr>
        <p:spPr>
          <a:xfrm>
            <a:off x="1677064" y="836712"/>
            <a:ext cx="4604146" cy="338554"/>
          </a:xfrm>
          <a:prstGeom prst="rect">
            <a:avLst/>
          </a:prstGeom>
        </p:spPr>
        <p:txBody>
          <a:bodyPr wrap="none">
            <a:spAutoFit/>
          </a:bodyPr>
          <a:lstStyle/>
          <a:p>
            <a:pPr algn="just"/>
            <a:r>
              <a:rPr lang="tr-TR" sz="1600" dirty="0">
                <a:latin typeface="Comic Sans MS" pitchFamily="66" charset="0"/>
              </a:rPr>
              <a:t>EPMA yukarıdan aşağı 4 ana bileşenden oluşur:</a:t>
            </a:r>
          </a:p>
        </p:txBody>
      </p:sp>
      <p:sp>
        <p:nvSpPr>
          <p:cNvPr id="27649" name="Rectangle 1"/>
          <p:cNvSpPr>
            <a:spLocks noChangeArrowheads="1"/>
          </p:cNvSpPr>
          <p:nvPr/>
        </p:nvSpPr>
        <p:spPr bwMode="auto">
          <a:xfrm>
            <a:off x="1775520" y="1196752"/>
            <a:ext cx="338437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lgn="just" fontAlgn="base">
              <a:spcBef>
                <a:spcPct val="0"/>
              </a:spcBef>
              <a:spcAft>
                <a:spcPct val="0"/>
              </a:spcAft>
              <a:buFont typeface="+mj-lt"/>
              <a:buAutoNum type="arabicParenR"/>
              <a:tabLst>
                <a:tab pos="457200" algn="l"/>
              </a:tabLst>
            </a:pPr>
            <a:r>
              <a:rPr lang="tr-TR" sz="1400" dirty="0">
                <a:solidFill>
                  <a:srgbClr val="000000"/>
                </a:solidFill>
                <a:latin typeface="Comic Sans MS" pitchFamily="66" charset="0"/>
                <a:ea typeface="Calibri" pitchFamily="34" charset="0"/>
                <a:cs typeface="Times New Roman" pitchFamily="18" charset="0"/>
              </a:rPr>
              <a:t>Bir elektron kaynağı; yaygın bir </a:t>
            </a:r>
            <a:r>
              <a:rPr lang="tr-TR" sz="1400" dirty="0">
                <a:solidFill>
                  <a:srgbClr val="FF0000"/>
                </a:solidFill>
                <a:latin typeface="Comic Sans MS" pitchFamily="66" charset="0"/>
                <a:ea typeface="Calibri" pitchFamily="34" charset="0"/>
                <a:cs typeface="Times New Roman" pitchFamily="18" charset="0"/>
              </a:rPr>
              <a:t>W-filaman</a:t>
            </a:r>
            <a:r>
              <a:rPr lang="tr-TR" sz="1400" dirty="0">
                <a:solidFill>
                  <a:srgbClr val="000000"/>
                </a:solidFill>
                <a:latin typeface="Comic Sans MS" pitchFamily="66" charset="0"/>
                <a:ea typeface="Calibri" pitchFamily="34" charset="0"/>
                <a:cs typeface="Times New Roman" pitchFamily="18" charset="0"/>
              </a:rPr>
              <a:t> katot olarak anılan tabanca</a:t>
            </a:r>
          </a:p>
          <a:p>
            <a:pPr marL="228600" indent="-228600" algn="just" fontAlgn="base">
              <a:spcBef>
                <a:spcPct val="0"/>
              </a:spcBef>
              <a:spcAft>
                <a:spcPct val="0"/>
              </a:spcAft>
              <a:buFont typeface="+mj-lt"/>
              <a:buAutoNum type="arabicParenR"/>
              <a:tabLst>
                <a:tab pos="457200" algn="l"/>
              </a:tabLst>
            </a:pPr>
            <a:endParaRPr lang="tr-TR" sz="1400" dirty="0">
              <a:latin typeface="Comic Sans MS" pitchFamily="66" charset="0"/>
              <a:cs typeface="Arial" pitchFamily="34" charset="0"/>
            </a:endParaRPr>
          </a:p>
          <a:p>
            <a:pPr marL="228600" indent="-228600" algn="just" fontAlgn="base">
              <a:spcBef>
                <a:spcPct val="0"/>
              </a:spcBef>
              <a:spcAft>
                <a:spcPct val="0"/>
              </a:spcAft>
              <a:buFont typeface="+mj-lt"/>
              <a:buAutoNum type="arabicParenR"/>
              <a:tabLst>
                <a:tab pos="457200" algn="l"/>
              </a:tabLst>
            </a:pPr>
            <a:r>
              <a:rPr lang="tr-TR" sz="1400" dirty="0">
                <a:solidFill>
                  <a:srgbClr val="000000"/>
                </a:solidFill>
                <a:latin typeface="Comic Sans MS" pitchFamily="66" charset="0"/>
                <a:ea typeface="Calibri" pitchFamily="34" charset="0"/>
                <a:cs typeface="Times New Roman" pitchFamily="18" charset="0"/>
              </a:rPr>
              <a:t>Aletin sütun kısmında </a:t>
            </a:r>
            <a:r>
              <a:rPr lang="tr-TR" sz="1400" dirty="0" err="1">
                <a:solidFill>
                  <a:srgbClr val="000000"/>
                </a:solidFill>
                <a:latin typeface="Comic Sans MS" pitchFamily="66" charset="0"/>
                <a:ea typeface="Calibri" pitchFamily="34" charset="0"/>
                <a:cs typeface="Times New Roman" pitchFamily="18" charset="0"/>
              </a:rPr>
              <a:t>yeralan</a:t>
            </a:r>
            <a:r>
              <a:rPr lang="tr-TR" sz="1400" dirty="0">
                <a:solidFill>
                  <a:srgbClr val="000000"/>
                </a:solidFill>
                <a:latin typeface="Comic Sans MS" pitchFamily="66" charset="0"/>
                <a:ea typeface="Calibri" pitchFamily="34" charset="0"/>
                <a:cs typeface="Times New Roman" pitchFamily="18" charset="0"/>
              </a:rPr>
              <a:t> yoğunlaştırma ve kaynaktan yayılan elektron kısmını odaklamak için kullanılan bir dizi </a:t>
            </a:r>
            <a:r>
              <a:rPr lang="tr-TR" sz="1400" dirty="0">
                <a:solidFill>
                  <a:srgbClr val="FF0000"/>
                </a:solidFill>
                <a:latin typeface="Comic Sans MS" pitchFamily="66" charset="0"/>
                <a:ea typeface="Calibri" pitchFamily="34" charset="0"/>
                <a:cs typeface="Times New Roman" pitchFamily="18" charset="0"/>
              </a:rPr>
              <a:t>elektromanyetik lens</a:t>
            </a:r>
            <a:r>
              <a:rPr lang="tr-TR" sz="1400" dirty="0">
                <a:solidFill>
                  <a:srgbClr val="000000"/>
                </a:solidFill>
                <a:latin typeface="Comic Sans MS" pitchFamily="66" charset="0"/>
                <a:ea typeface="Calibri" pitchFamily="34" charset="0"/>
                <a:cs typeface="Times New Roman" pitchFamily="18" charset="0"/>
              </a:rPr>
              <a:t> </a:t>
            </a:r>
            <a:r>
              <a:rPr lang="tr-TR" sz="1400" dirty="0" err="1">
                <a:solidFill>
                  <a:srgbClr val="000000"/>
                </a:solidFill>
                <a:latin typeface="Comic Sans MS" pitchFamily="66" charset="0"/>
                <a:ea typeface="Calibri" pitchFamily="34" charset="0"/>
                <a:cs typeface="Times New Roman" pitchFamily="18" charset="0"/>
              </a:rPr>
              <a:t>yeralır</a:t>
            </a:r>
            <a:r>
              <a:rPr lang="tr-TR" sz="1400" dirty="0">
                <a:solidFill>
                  <a:srgbClr val="000000"/>
                </a:solidFill>
                <a:latin typeface="Comic Sans MS" pitchFamily="66" charset="0"/>
                <a:ea typeface="Calibri" pitchFamily="34" charset="0"/>
                <a:cs typeface="Times New Roman" pitchFamily="18" charset="0"/>
              </a:rPr>
              <a:t>. Bu lensler elektron optiklerden oluşur ve ışık optiğin </a:t>
            </a:r>
            <a:r>
              <a:rPr lang="tr-TR" sz="1400" dirty="0" err="1">
                <a:solidFill>
                  <a:srgbClr val="000000"/>
                </a:solidFill>
                <a:latin typeface="Comic Sans MS" pitchFamily="66" charset="0"/>
                <a:ea typeface="Calibri" pitchFamily="34" charset="0"/>
                <a:cs typeface="Times New Roman" pitchFamily="18" charset="0"/>
              </a:rPr>
              <a:t>analog</a:t>
            </a:r>
            <a:r>
              <a:rPr lang="tr-TR" sz="1400" dirty="0">
                <a:solidFill>
                  <a:srgbClr val="000000"/>
                </a:solidFill>
                <a:latin typeface="Comic Sans MS" pitchFamily="66" charset="0"/>
                <a:ea typeface="Calibri" pitchFamily="34" charset="0"/>
                <a:cs typeface="Times New Roman" pitchFamily="18" charset="0"/>
              </a:rPr>
              <a:t> şekilde çalışmasını sağlar.</a:t>
            </a:r>
          </a:p>
          <a:p>
            <a:pPr marL="228600" indent="-228600" algn="just" fontAlgn="base">
              <a:spcBef>
                <a:spcPct val="0"/>
              </a:spcBef>
              <a:spcAft>
                <a:spcPct val="0"/>
              </a:spcAft>
              <a:buFont typeface="+mj-lt"/>
              <a:buAutoNum type="arabicParenR"/>
              <a:tabLst>
                <a:tab pos="457200" algn="l"/>
              </a:tabLst>
            </a:pPr>
            <a:endParaRPr lang="tr-TR" sz="1400" dirty="0">
              <a:latin typeface="Comic Sans MS" pitchFamily="66" charset="0"/>
              <a:cs typeface="Arial" pitchFamily="34" charset="0"/>
            </a:endParaRPr>
          </a:p>
          <a:p>
            <a:pPr marL="228600" indent="-228600" algn="just" fontAlgn="base">
              <a:spcBef>
                <a:spcPct val="0"/>
              </a:spcBef>
              <a:spcAft>
                <a:spcPct val="0"/>
              </a:spcAft>
              <a:buFont typeface="+mj-lt"/>
              <a:buAutoNum type="arabicParenR"/>
              <a:tabLst>
                <a:tab pos="457200" algn="l"/>
              </a:tabLst>
            </a:pPr>
            <a:r>
              <a:rPr lang="tr-TR" sz="1400" dirty="0">
                <a:solidFill>
                  <a:srgbClr val="FF0000"/>
                </a:solidFill>
                <a:latin typeface="Comic Sans MS" pitchFamily="66" charset="0"/>
                <a:ea typeface="Calibri" pitchFamily="34" charset="0"/>
                <a:cs typeface="Times New Roman" pitchFamily="18" charset="0"/>
              </a:rPr>
              <a:t>Örnek odası</a:t>
            </a:r>
            <a:r>
              <a:rPr lang="tr-TR" sz="1400" dirty="0">
                <a:solidFill>
                  <a:srgbClr val="000000"/>
                </a:solidFill>
                <a:latin typeface="Comic Sans MS" pitchFamily="66" charset="0"/>
                <a:ea typeface="Calibri" pitchFamily="34" charset="0"/>
                <a:cs typeface="Times New Roman" pitchFamily="18" charset="0"/>
              </a:rPr>
              <a:t>; hareketli örnek yeri (X-Y-Z) yer alır ve vakum altında örnek yolunda gaz ve su buharı moleküllerinin elektron ışınlarına karışmasını önlemek için </a:t>
            </a:r>
            <a:r>
              <a:rPr lang="tr-TR" sz="1400" dirty="0" err="1">
                <a:solidFill>
                  <a:srgbClr val="000000"/>
                </a:solidFill>
                <a:latin typeface="Comic Sans MS" pitchFamily="66" charset="0"/>
                <a:ea typeface="Calibri" pitchFamily="34" charset="0"/>
                <a:cs typeface="Times New Roman" pitchFamily="18" charset="0"/>
              </a:rPr>
              <a:t>yeralır</a:t>
            </a:r>
            <a:r>
              <a:rPr lang="tr-TR" sz="1400" dirty="0">
                <a:solidFill>
                  <a:srgbClr val="000000"/>
                </a:solidFill>
                <a:latin typeface="Comic Sans MS" pitchFamily="66" charset="0"/>
                <a:ea typeface="Calibri" pitchFamily="34" charset="0"/>
                <a:cs typeface="Times New Roman" pitchFamily="18" charset="0"/>
              </a:rPr>
              <a:t>. Işık mikroskobu, örnekte direk optik gözlem yapmak için kullanılır.</a:t>
            </a:r>
          </a:p>
          <a:p>
            <a:pPr marL="228600" indent="-228600" algn="just" fontAlgn="base">
              <a:spcBef>
                <a:spcPct val="0"/>
              </a:spcBef>
              <a:spcAft>
                <a:spcPct val="0"/>
              </a:spcAft>
              <a:buFont typeface="+mj-lt"/>
              <a:buAutoNum type="arabicParenR"/>
              <a:tabLst>
                <a:tab pos="457200" algn="l"/>
              </a:tabLst>
            </a:pPr>
            <a:endParaRPr lang="tr-TR" sz="1400" dirty="0">
              <a:solidFill>
                <a:srgbClr val="000000"/>
              </a:solidFill>
              <a:latin typeface="Comic Sans MS" pitchFamily="66" charset="0"/>
              <a:ea typeface="Calibri" pitchFamily="34" charset="0"/>
              <a:cs typeface="Times New Roman" pitchFamily="18" charset="0"/>
            </a:endParaRPr>
          </a:p>
          <a:p>
            <a:pPr marL="228600" indent="-228600" algn="just" fontAlgn="base">
              <a:spcBef>
                <a:spcPct val="0"/>
              </a:spcBef>
              <a:spcAft>
                <a:spcPct val="0"/>
              </a:spcAft>
              <a:buFont typeface="+mj-lt"/>
              <a:buAutoNum type="arabicParenR"/>
              <a:tabLst>
                <a:tab pos="457200" algn="l"/>
              </a:tabLst>
            </a:pPr>
            <a:r>
              <a:rPr lang="tr-TR" sz="1400" dirty="0">
                <a:solidFill>
                  <a:srgbClr val="000000"/>
                </a:solidFill>
                <a:latin typeface="Comic Sans MS" pitchFamily="66" charset="0"/>
                <a:ea typeface="Calibri" pitchFamily="34" charset="0"/>
                <a:cs typeface="Times New Roman" pitchFamily="18" charset="0"/>
              </a:rPr>
              <a:t>Örnekten yayılan X-ışınları ve elektronları toplamak için kullanılan, örnek odasının çevresinde </a:t>
            </a:r>
            <a:r>
              <a:rPr lang="tr-TR" sz="1400" dirty="0" err="1">
                <a:solidFill>
                  <a:srgbClr val="000000"/>
                </a:solidFill>
                <a:latin typeface="Comic Sans MS" pitchFamily="66" charset="0"/>
                <a:ea typeface="Calibri" pitchFamily="34" charset="0"/>
                <a:cs typeface="Times New Roman" pitchFamily="18" charset="0"/>
              </a:rPr>
              <a:t>yeralan</a:t>
            </a:r>
            <a:r>
              <a:rPr lang="tr-TR" sz="1400" dirty="0">
                <a:solidFill>
                  <a:srgbClr val="000000"/>
                </a:solidFill>
                <a:latin typeface="Comic Sans MS" pitchFamily="66" charset="0"/>
                <a:ea typeface="Calibri" pitchFamily="34" charset="0"/>
                <a:cs typeface="Times New Roman" pitchFamily="18" charset="0"/>
              </a:rPr>
              <a:t> çeşitli </a:t>
            </a:r>
            <a:r>
              <a:rPr lang="tr-TR" sz="1400" dirty="0" err="1">
                <a:solidFill>
                  <a:srgbClr val="000000"/>
                </a:solidFill>
                <a:latin typeface="Comic Sans MS" pitchFamily="66" charset="0"/>
                <a:ea typeface="Calibri" pitchFamily="34" charset="0"/>
                <a:cs typeface="Times New Roman" pitchFamily="18" charset="0"/>
              </a:rPr>
              <a:t>dedektörler</a:t>
            </a:r>
            <a:r>
              <a:rPr lang="tr-TR" sz="1400" dirty="0">
                <a:solidFill>
                  <a:srgbClr val="000000"/>
                </a:solidFill>
                <a:latin typeface="Comic Sans MS" pitchFamily="66" charset="0"/>
                <a:ea typeface="Calibri" pitchFamily="34" charset="0"/>
                <a:cs typeface="Times New Roman" pitchFamily="18" charset="0"/>
              </a:rPr>
              <a:t>.</a:t>
            </a:r>
            <a:endParaRPr lang="tr-TR" sz="1400" dirty="0">
              <a:latin typeface="Comic Sans MS" pitchFamily="66" charset="0"/>
              <a:cs typeface="Arial" pitchFamily="34" charset="0"/>
            </a:endParaRPr>
          </a:p>
        </p:txBody>
      </p:sp>
      <p:pic>
        <p:nvPicPr>
          <p:cNvPr id="7" name="6 Resim" descr="C:\Users\kullanici\Desktop\Probe_Schematic.gif"/>
          <p:cNvPicPr/>
          <p:nvPr/>
        </p:nvPicPr>
        <p:blipFill>
          <a:blip r:embed="rId3" cstate="print"/>
          <a:srcRect/>
          <a:stretch>
            <a:fillRect/>
          </a:stretch>
        </p:blipFill>
        <p:spPr bwMode="auto">
          <a:xfrm>
            <a:off x="6167438" y="785794"/>
            <a:ext cx="4286280" cy="5357850"/>
          </a:xfrm>
          <a:prstGeom prst="rect">
            <a:avLst/>
          </a:prstGeom>
          <a:noFill/>
          <a:ln w="9525">
            <a:noFill/>
            <a:miter lim="800000"/>
            <a:headEnd/>
            <a:tailEnd/>
          </a:ln>
        </p:spPr>
      </p:pic>
      <p:sp>
        <p:nvSpPr>
          <p:cNvPr id="6" name="Rectangle 5"/>
          <p:cNvSpPr/>
          <p:nvPr/>
        </p:nvSpPr>
        <p:spPr>
          <a:xfrm>
            <a:off x="1775520" y="1196752"/>
            <a:ext cx="34563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8688288" y="191683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1775520" y="1772816"/>
            <a:ext cx="3456384" cy="172819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8364252" y="3897553"/>
            <a:ext cx="576064" cy="36004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1775520" y="3501008"/>
            <a:ext cx="3456384" cy="18002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9264352" y="2636912"/>
            <a:ext cx="648072" cy="504056"/>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8040216" y="4509120"/>
            <a:ext cx="648072" cy="504056"/>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1775520" y="5301208"/>
            <a:ext cx="3456384" cy="1080120"/>
          </a:xfrm>
          <a:prstGeom prst="rect">
            <a:avLst/>
          </a:prstGeom>
          <a:noFill/>
          <a:ln>
            <a:solidFill>
              <a:srgbClr val="021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6023992" y="2420888"/>
            <a:ext cx="1368152" cy="432048"/>
          </a:xfrm>
          <a:prstGeom prst="rect">
            <a:avLst/>
          </a:prstGeom>
          <a:noFill/>
          <a:ln>
            <a:solidFill>
              <a:srgbClr val="021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4374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19483" y="229960"/>
            <a:ext cx="7313571" cy="5413194"/>
          </a:xfrm>
          <a:prstGeom prst="rect">
            <a:avLst/>
          </a:prstGeom>
        </p:spPr>
      </p:pic>
      <p:sp>
        <p:nvSpPr>
          <p:cNvPr id="3" name="2 İçerik Yer Tutucusu"/>
          <p:cNvSpPr txBox="1">
            <a:spLocks/>
          </p:cNvSpPr>
          <p:nvPr/>
        </p:nvSpPr>
        <p:spPr>
          <a:xfrm>
            <a:off x="7672252" y="365760"/>
            <a:ext cx="4519748" cy="5538651"/>
          </a:xfrm>
          <a:prstGeom prst="rect">
            <a:avLst/>
          </a:prstGeom>
        </p:spPr>
        <p:txBody>
          <a:bodyPr/>
          <a:lstStyle/>
          <a:p>
            <a:pPr marL="495300" marR="0" lvl="0" indent="-495300" algn="l"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ir elektron kolonu,</a:t>
            </a: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Arial" charset="0"/>
                <a:ea typeface="+mn-ea"/>
                <a:cs typeface="+mn-cs"/>
              </a:rPr>
              <a:t>ikicil</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elektron (SE) detektörü, </a:t>
            </a:r>
            <a:endParaRPr kumimoji="0" lang="tr-TR" sz="2400" b="0" i="0" u="none" strike="noStrike" kern="1200" cap="none" spc="0" normalizeH="0" baseline="0" noProof="0" dirty="0" smtClean="0">
              <a:ln>
                <a:noFill/>
              </a:ln>
              <a:solidFill>
                <a:schemeClr val="tx1"/>
              </a:solidFill>
              <a:effectLst/>
              <a:uLnTx/>
              <a:uFillTx/>
              <a:latin typeface="Arial" charset="0"/>
              <a:ea typeface="+mn-ea"/>
              <a:cs typeface="+mn-cs"/>
            </a:endParaRPr>
          </a:p>
          <a:p>
            <a:pPr marL="495300" marR="0" lvl="0" indent="-495300" algn="l"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ir geri dağılımlı elektron (BSE) detektörü, </a:t>
            </a:r>
            <a:endParaRPr kumimoji="0" lang="tr-TR" sz="2400" b="0" i="0" u="none" strike="noStrike" kern="1200" cap="none" spc="0" normalizeH="0" baseline="0" noProof="0" dirty="0" smtClean="0">
              <a:ln>
                <a:noFill/>
              </a:ln>
              <a:solidFill>
                <a:schemeClr val="tx1"/>
              </a:solidFill>
              <a:effectLst/>
              <a:uLnTx/>
              <a:uFillTx/>
              <a:latin typeface="Arial" charset="0"/>
              <a:ea typeface="+mn-ea"/>
              <a:cs typeface="+mn-cs"/>
            </a:endParaRPr>
          </a:p>
          <a:p>
            <a:pPr marL="495300" marR="0" lvl="0" indent="-495300" algn="l"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ir ile dört adet arasında değişen dalga boyu yayılımı</a:t>
            </a: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spektrometreleri, </a:t>
            </a:r>
            <a:endParaRPr kumimoji="0" lang="tr-TR" sz="2400" b="0" i="0" u="none" strike="noStrike" kern="1200" cap="none" spc="0" normalizeH="0" baseline="0" noProof="0" dirty="0" smtClean="0">
              <a:ln>
                <a:noFill/>
              </a:ln>
              <a:solidFill>
                <a:schemeClr val="tx1"/>
              </a:solidFill>
              <a:effectLst/>
              <a:uLnTx/>
              <a:uFillTx/>
              <a:latin typeface="Arial" charset="0"/>
              <a:ea typeface="+mn-ea"/>
              <a:cs typeface="+mn-cs"/>
            </a:endParaRPr>
          </a:p>
          <a:p>
            <a:pPr marL="495300" marR="0" lvl="0" indent="-495300" algn="l"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ir enerji yayılımı spektrometresi</a:t>
            </a:r>
            <a:r>
              <a:rPr kumimoji="0" lang="tr-TR" sz="24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ve bir analizciden oluşmaktadır.</a:t>
            </a:r>
            <a:endParaRPr kumimoji="0" lang="tr-TR" sz="2400" b="0" i="0" u="none" strike="noStrike" kern="1200" cap="none" spc="0" normalizeH="0" baseline="0" noProof="0" dirty="0" smtClean="0">
              <a:ln>
                <a:noFill/>
              </a:ln>
              <a:solidFill>
                <a:schemeClr val="tx1"/>
              </a:solidFill>
              <a:effectLst/>
              <a:uLnTx/>
              <a:uFillTx/>
              <a:latin typeface="Arial" charset="0"/>
              <a:ea typeface="+mn-ea"/>
              <a:cs typeface="+mn-cs"/>
            </a:endParaRPr>
          </a:p>
          <a:p>
            <a:pPr marL="495300" marR="0" lvl="0" indent="-49530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3946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631504" y="116632"/>
            <a:ext cx="3384376" cy="400110"/>
          </a:xfrm>
          <a:prstGeom prst="rect">
            <a:avLst/>
          </a:prstGeom>
          <a:noFill/>
        </p:spPr>
        <p:txBody>
          <a:bodyPr wrap="square" rtlCol="0">
            <a:spAutoFit/>
          </a:bodyPr>
          <a:lstStyle/>
          <a:p>
            <a:r>
              <a:rPr lang="tr-TR" sz="2000" b="1" i="1" dirty="0">
                <a:latin typeface="Comic Sans MS" pitchFamily="66" charset="0"/>
              </a:rPr>
              <a:t>ÇALIŞMA PRENSİBİ</a:t>
            </a:r>
          </a:p>
        </p:txBody>
      </p:sp>
      <p:pic>
        <p:nvPicPr>
          <p:cNvPr id="5" name="4 Resim" descr="http://geoinfo.nmt.edu/labs/microprobe/images/col%20small.gif">
            <a:hlinkClick r:id="rId3"/>
          </p:cNvPr>
          <p:cNvPicPr/>
          <p:nvPr/>
        </p:nvPicPr>
        <p:blipFill>
          <a:blip r:embed="rId4" cstate="print"/>
          <a:srcRect/>
          <a:stretch>
            <a:fillRect/>
          </a:stretch>
        </p:blipFill>
        <p:spPr bwMode="auto">
          <a:xfrm>
            <a:off x="8040216" y="260648"/>
            <a:ext cx="2627784" cy="3356992"/>
          </a:xfrm>
          <a:prstGeom prst="rect">
            <a:avLst/>
          </a:prstGeom>
          <a:noFill/>
          <a:ln w="9525">
            <a:noFill/>
            <a:miter lim="800000"/>
            <a:headEnd/>
            <a:tailEnd/>
          </a:ln>
        </p:spPr>
      </p:pic>
      <p:sp>
        <p:nvSpPr>
          <p:cNvPr id="2050" name="Rectangle 2"/>
          <p:cNvSpPr>
            <a:spLocks noChangeArrowheads="1"/>
          </p:cNvSpPr>
          <p:nvPr/>
        </p:nvSpPr>
        <p:spPr bwMode="auto">
          <a:xfrm>
            <a:off x="415636" y="2131696"/>
            <a:ext cx="477975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algn="just" fontAlgn="base">
              <a:spcBef>
                <a:spcPct val="0"/>
              </a:spcBef>
              <a:spcAft>
                <a:spcPct val="0"/>
              </a:spcAft>
            </a:pPr>
            <a:r>
              <a:rPr lang="tr-TR" sz="1400" dirty="0">
                <a:latin typeface="Comic Sans MS" pitchFamily="66" charset="0"/>
                <a:ea typeface="Times New Roman" pitchFamily="18" charset="0"/>
                <a:cs typeface="Arial" pitchFamily="34" charset="0"/>
              </a:rPr>
              <a:t>Anot plakasında merkezi diyafram vardır ve bu diyafram elektronların collimated (koşutlanmış, ayarlanmış) olarak geçmesine ve çeşitli manyetik mercekler ve aralıklarla odaklanmasını sağlar. </a:t>
            </a:r>
          </a:p>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algn="just" fontAlgn="base">
              <a:spcBef>
                <a:spcPct val="0"/>
              </a:spcBef>
              <a:spcAft>
                <a:spcPct val="0"/>
              </a:spcAft>
            </a:pPr>
            <a:r>
              <a:rPr lang="tr-TR" sz="1400" dirty="0">
                <a:latin typeface="Comic Sans MS" pitchFamily="66" charset="0"/>
                <a:ea typeface="Times New Roman" pitchFamily="18" charset="0"/>
                <a:cs typeface="Arial" pitchFamily="34" charset="0"/>
              </a:rPr>
              <a:t>Sonuçta elde edilen elektron ışınları (5 nm-10 mikrometre çapında) örneği tarar.</a:t>
            </a:r>
          </a:p>
          <a:p>
            <a:pPr algn="just" fontAlgn="base">
              <a:spcBef>
                <a:spcPct val="0"/>
              </a:spcBef>
              <a:spcAft>
                <a:spcPct val="0"/>
              </a:spcAft>
            </a:pPr>
            <a:endParaRPr lang="tr-TR" sz="1400" dirty="0">
              <a:latin typeface="Comic Sans MS" pitchFamily="66" charset="0"/>
              <a:cs typeface="Arial" pitchFamily="34" charset="0"/>
            </a:endParaRPr>
          </a:p>
          <a:p>
            <a:pPr algn="just" fontAlgn="base">
              <a:spcBef>
                <a:spcPct val="0"/>
              </a:spcBef>
              <a:spcAft>
                <a:spcPct val="0"/>
              </a:spcAft>
            </a:pPr>
            <a:r>
              <a:rPr lang="tr-TR" sz="1400" b="1" dirty="0">
                <a:latin typeface="Comic Sans MS" pitchFamily="66" charset="0"/>
              </a:rPr>
              <a:t>Analizlerde yüzey görüntüsü ve bileşimsel yapıyı araştırmak için </a:t>
            </a:r>
            <a:r>
              <a:rPr lang="tr-TR" sz="1400" b="1" dirty="0">
                <a:solidFill>
                  <a:srgbClr val="FF0000"/>
                </a:solidFill>
                <a:latin typeface="Comic Sans MS" pitchFamily="66" charset="0"/>
              </a:rPr>
              <a:t>ikincil elektron görüntüleme (SEI)</a:t>
            </a:r>
            <a:r>
              <a:rPr lang="tr-TR" sz="1400" b="1" dirty="0">
                <a:latin typeface="Comic Sans MS" pitchFamily="66" charset="0"/>
              </a:rPr>
              <a:t>,</a:t>
            </a:r>
            <a:r>
              <a:rPr lang="tr-TR" sz="1400" b="1" dirty="0">
                <a:solidFill>
                  <a:srgbClr val="333333"/>
                </a:solidFill>
                <a:latin typeface="Comic Sans MS" pitchFamily="66" charset="0"/>
                <a:ea typeface="Times New Roman" pitchFamily="18" charset="0"/>
                <a:cs typeface="Arial" pitchFamily="34" charset="0"/>
              </a:rPr>
              <a:t> </a:t>
            </a:r>
            <a:r>
              <a:rPr lang="tr-TR" sz="1400" b="1" dirty="0">
                <a:solidFill>
                  <a:srgbClr val="008000"/>
                </a:solidFill>
                <a:latin typeface="Comic Sans MS" pitchFamily="66" charset="0"/>
                <a:ea typeface="Times New Roman" pitchFamily="18" charset="0"/>
                <a:cs typeface="Arial" pitchFamily="34" charset="0"/>
              </a:rPr>
              <a:t>geri saçılmış elektron görüntüleme (BSE</a:t>
            </a:r>
            <a:r>
              <a:rPr lang="tr-TR" sz="1400" b="1" dirty="0" smtClean="0">
                <a:solidFill>
                  <a:srgbClr val="008000"/>
                </a:solidFill>
                <a:latin typeface="Comic Sans MS" pitchFamily="66" charset="0"/>
                <a:ea typeface="Times New Roman" pitchFamily="18" charset="0"/>
                <a:cs typeface="Arial" pitchFamily="34" charset="0"/>
              </a:rPr>
              <a:t>), </a:t>
            </a:r>
            <a:r>
              <a:rPr lang="tr-TR" sz="1400" b="1" dirty="0" err="1" smtClean="0">
                <a:solidFill>
                  <a:srgbClr val="FF00FF"/>
                </a:solidFill>
                <a:latin typeface="Comic Sans MS" pitchFamily="66" charset="0"/>
              </a:rPr>
              <a:t>katodolüminesans</a:t>
            </a:r>
            <a:r>
              <a:rPr lang="tr-TR" sz="1400" b="1" dirty="0" smtClean="0">
                <a:solidFill>
                  <a:srgbClr val="FF00FF"/>
                </a:solidFill>
                <a:latin typeface="Comic Sans MS" pitchFamily="66" charset="0"/>
              </a:rPr>
              <a:t> </a:t>
            </a:r>
            <a:r>
              <a:rPr lang="tr-TR" sz="1400" b="1" dirty="0">
                <a:solidFill>
                  <a:srgbClr val="FF00FF"/>
                </a:solidFill>
                <a:latin typeface="Comic Sans MS" pitchFamily="66" charset="0"/>
              </a:rPr>
              <a:t>görüntüleme (CL) </a:t>
            </a:r>
            <a:r>
              <a:rPr lang="tr-TR" sz="1400" b="1" dirty="0">
                <a:latin typeface="Comic Sans MS" pitchFamily="66" charset="0"/>
              </a:rPr>
              <a:t>gibi dedektörlerden yararlanılır.</a:t>
            </a:r>
          </a:p>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p:txBody>
      </p:sp>
      <p:sp>
        <p:nvSpPr>
          <p:cNvPr id="8" name="Rectangle 7"/>
          <p:cNvSpPr/>
          <p:nvPr/>
        </p:nvSpPr>
        <p:spPr>
          <a:xfrm>
            <a:off x="675409" y="692697"/>
            <a:ext cx="7148783" cy="738664"/>
          </a:xfrm>
          <a:prstGeom prst="rect">
            <a:avLst/>
          </a:prstGeom>
        </p:spPr>
        <p:txBody>
          <a:bodyPr wrap="square">
            <a:spAutoFit/>
          </a:bodyPr>
          <a:lstStyle/>
          <a:p>
            <a:pPr lvl="0" algn="just" fontAlgn="base">
              <a:spcBef>
                <a:spcPct val="0"/>
              </a:spcBef>
              <a:spcAft>
                <a:spcPct val="0"/>
              </a:spcAft>
            </a:pPr>
            <a:r>
              <a:rPr lang="tr-TR" sz="1400" dirty="0">
                <a:latin typeface="Comic Sans MS" pitchFamily="66" charset="0"/>
                <a:ea typeface="Times New Roman" pitchFamily="18" charset="0"/>
                <a:cs typeface="Arial" pitchFamily="34" charset="0"/>
              </a:rPr>
              <a:t>Bir tungsten filaman (lambalarda ısınmayı sağlayan parça) veya lantan hekzaborürün kristal katot tarafından üretilen düşük enerjili elektronlar ve pozitif anot plakası 3-30.000 elektron volta hızlandırılır (keV). </a:t>
            </a:r>
          </a:p>
        </p:txBody>
      </p:sp>
      <p:pic>
        <p:nvPicPr>
          <p:cNvPr id="11" name="6 Resim" descr="Electron Microprobe"/>
          <p:cNvPicPr/>
          <p:nvPr/>
        </p:nvPicPr>
        <p:blipFill>
          <a:blip r:embed="rId5" cstate="print"/>
          <a:srcRect l="7617" r="4787"/>
          <a:stretch>
            <a:fillRect/>
          </a:stretch>
        </p:blipFill>
        <p:spPr bwMode="auto">
          <a:xfrm>
            <a:off x="5303912" y="3068960"/>
            <a:ext cx="2808312" cy="3789040"/>
          </a:xfrm>
          <a:prstGeom prst="rect">
            <a:avLst/>
          </a:prstGeom>
          <a:noFill/>
          <a:ln w="9525">
            <a:noFill/>
            <a:miter lim="800000"/>
            <a:headEnd/>
            <a:tailEnd/>
          </a:ln>
        </p:spPr>
      </p:pic>
    </p:spTree>
    <p:extLst>
      <p:ext uri="{BB962C8B-B14F-4D97-AF65-F5344CB8AC3E}">
        <p14:creationId xmlns:p14="http://schemas.microsoft.com/office/powerpoint/2010/main" val="85585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703512" y="188641"/>
            <a:ext cx="4824536" cy="6370975"/>
          </a:xfrm>
          <a:prstGeom prst="rect">
            <a:avLst/>
          </a:prstGeom>
          <a:noFill/>
        </p:spPr>
        <p:txBody>
          <a:bodyPr wrap="square" rtlCol="0">
            <a:spAutoFit/>
          </a:bodyPr>
          <a:lstStyle/>
          <a:p>
            <a:pPr algn="just"/>
            <a:r>
              <a:rPr lang="tr-TR" sz="1600" i="1" dirty="0">
                <a:solidFill>
                  <a:srgbClr val="FF0000"/>
                </a:solidFill>
                <a:latin typeface="Comic Sans MS" pitchFamily="66" charset="0"/>
              </a:rPr>
              <a:t>İkincil elektronlar: </a:t>
            </a:r>
          </a:p>
          <a:p>
            <a:pPr algn="just"/>
            <a:endParaRPr lang="tr-TR" sz="1400" i="1" dirty="0">
              <a:solidFill>
                <a:srgbClr val="FF0000"/>
              </a:solidFill>
              <a:latin typeface="Comic Sans MS" pitchFamily="66" charset="0"/>
            </a:endParaRPr>
          </a:p>
          <a:p>
            <a:pPr algn="just">
              <a:lnSpc>
                <a:spcPct val="150000"/>
              </a:lnSpc>
              <a:buFont typeface="Arial" pitchFamily="34" charset="0"/>
              <a:buChar char="•"/>
            </a:pPr>
            <a:r>
              <a:rPr lang="tr-TR" sz="1400" dirty="0">
                <a:latin typeface="Comic Sans MS" pitchFamily="66" charset="0"/>
              </a:rPr>
              <a:t>Gelen elektron demetindeki elektronların, malzemedeki atomlarla yapmış olduğu elastik olmayan çarpışma sonucu (yani, örnek yüzeyindeki atomlardaki elektronlara enerjilerini transfer ederek) ortaya çıkan elektronlardır (secondary electrons). Örnekten yayılan düşük enerjili elektronlar olup,  elektron ışınları ile örneğin elektron yörüngeleri arasındaki etkileşim sonucu oluşur. </a:t>
            </a:r>
          </a:p>
          <a:p>
            <a:pPr algn="just">
              <a:lnSpc>
                <a:spcPct val="150000"/>
              </a:lnSpc>
              <a:buFont typeface="Arial" pitchFamily="34" charset="0"/>
              <a:buChar char="•"/>
            </a:pPr>
            <a:r>
              <a:rPr lang="tr-TR" sz="1400" dirty="0">
                <a:latin typeface="Comic Sans MS" pitchFamily="66" charset="0"/>
              </a:rPr>
              <a:t>Bu elektronlar örnek yüzeyinin yaklaşık 10 nm’lik bir derinliğinden ortaya çıkarlar ve bunların tipik enerjileri en fazla 50 eV civarındadır.</a:t>
            </a:r>
            <a:r>
              <a:rPr lang="tr-TR" sz="1400" i="1" dirty="0">
                <a:solidFill>
                  <a:srgbClr val="FF0000"/>
                </a:solidFill>
                <a:latin typeface="Comic Sans MS" pitchFamily="66" charset="0"/>
              </a:rPr>
              <a:t> </a:t>
            </a:r>
          </a:p>
          <a:p>
            <a:pPr lvl="0" algn="just">
              <a:lnSpc>
                <a:spcPct val="150000"/>
              </a:lnSpc>
              <a:buFont typeface="Arial" pitchFamily="34" charset="0"/>
              <a:buChar char="•"/>
            </a:pPr>
            <a:r>
              <a:rPr lang="tr-TR" sz="1400" dirty="0">
                <a:latin typeface="Comic Sans MS" pitchFamily="66" charset="0"/>
              </a:rPr>
              <a:t>İkincil elektronlar sadece örnek yüzeyine yakın  kısımda üretilirse örnek yüzeyinden kaçabilir. Bu nedenden dolayı ve düşük enerjili olduğu </a:t>
            </a:r>
            <a:r>
              <a:rPr lang="tr-TR" sz="1400" b="1" dirty="0">
                <a:latin typeface="Comic Sans MS" pitchFamily="66" charset="0"/>
              </a:rPr>
              <a:t>için </a:t>
            </a:r>
            <a:r>
              <a:rPr lang="tr-TR" sz="1400" b="1" u="sng" dirty="0">
                <a:latin typeface="Comic Sans MS" pitchFamily="66" charset="0"/>
              </a:rPr>
              <a:t>yüzeyin morfolojisi ve dokusu hakkında bilgi verir.</a:t>
            </a:r>
            <a:r>
              <a:rPr lang="en-US" sz="1400" b="1" u="sng" dirty="0">
                <a:latin typeface="Comic Sans MS" pitchFamily="66" charset="0"/>
                <a:ea typeface="Calibri" pitchFamily="34" charset="0"/>
                <a:cs typeface="Arial" pitchFamily="34" charset="0"/>
              </a:rPr>
              <a:t> </a:t>
            </a:r>
            <a:endParaRPr lang="tr-TR" sz="1400" b="1" u="sng" dirty="0">
              <a:latin typeface="Comic Sans MS" pitchFamily="66" charset="0"/>
              <a:ea typeface="Calibri" pitchFamily="34" charset="0"/>
              <a:cs typeface="Arial" pitchFamily="34" charset="0"/>
            </a:endParaRPr>
          </a:p>
          <a:p>
            <a:pPr lvl="0" algn="just">
              <a:lnSpc>
                <a:spcPct val="150000"/>
              </a:lnSpc>
              <a:buFont typeface="Arial" pitchFamily="34" charset="0"/>
              <a:buChar char="•"/>
            </a:pPr>
            <a:r>
              <a:rPr lang="en-US" sz="1400" b="1" u="sng" dirty="0" err="1">
                <a:latin typeface="Comic Sans MS" pitchFamily="66" charset="0"/>
                <a:ea typeface="Calibri" pitchFamily="34" charset="0"/>
                <a:cs typeface="Arial" pitchFamily="34" charset="0"/>
              </a:rPr>
              <a:t>İkincil</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elektron</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görüntüleri</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örneğin</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pürüzlü</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yüzeylerinden</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elde</a:t>
            </a:r>
            <a:r>
              <a:rPr lang="en-US" sz="1400" b="1" u="sng" dirty="0">
                <a:latin typeface="Comic Sans MS" pitchFamily="66" charset="0"/>
                <a:ea typeface="Calibri" pitchFamily="34" charset="0"/>
                <a:cs typeface="Arial" pitchFamily="34" charset="0"/>
              </a:rPr>
              <a:t> </a:t>
            </a:r>
            <a:r>
              <a:rPr lang="en-US" sz="1400" b="1" u="sng" dirty="0" err="1">
                <a:latin typeface="Comic Sans MS" pitchFamily="66" charset="0"/>
                <a:ea typeface="Calibri" pitchFamily="34" charset="0"/>
                <a:cs typeface="Arial" pitchFamily="34" charset="0"/>
              </a:rPr>
              <a:t>edilir</a:t>
            </a:r>
            <a:r>
              <a:rPr lang="en-US" sz="1400" b="1" u="sng" dirty="0">
                <a:latin typeface="Comic Sans MS" pitchFamily="66" charset="0"/>
                <a:ea typeface="Calibri" pitchFamily="34" charset="0"/>
                <a:cs typeface="Arial" pitchFamily="34" charset="0"/>
              </a:rPr>
              <a:t>. </a:t>
            </a:r>
            <a:endParaRPr lang="tr-TR" sz="1400" b="1" u="sng" dirty="0">
              <a:latin typeface="Comic Sans MS" pitchFamily="66" charset="0"/>
              <a:ea typeface="Calibri" pitchFamily="34" charset="0"/>
              <a:cs typeface="Arial" pitchFamily="34" charset="0"/>
            </a:endParaRPr>
          </a:p>
          <a:p>
            <a:pPr algn="just">
              <a:lnSpc>
                <a:spcPct val="150000"/>
              </a:lnSpc>
            </a:pPr>
            <a:endParaRPr lang="tr-TR" sz="1400" dirty="0">
              <a:latin typeface="Comic Sans MS" pitchFamily="66" charset="0"/>
            </a:endParaRPr>
          </a:p>
        </p:txBody>
      </p:sp>
      <p:pic>
        <p:nvPicPr>
          <p:cNvPr id="8" name="Picture 2"/>
          <p:cNvPicPr>
            <a:picLocks noChangeAspect="1" noChangeArrowheads="1"/>
          </p:cNvPicPr>
          <p:nvPr/>
        </p:nvPicPr>
        <p:blipFill>
          <a:blip r:embed="rId3" cstate="print"/>
          <a:srcRect l="67813" t="5405" r="6739" b="59593"/>
          <a:stretch>
            <a:fillRect/>
          </a:stretch>
        </p:blipFill>
        <p:spPr bwMode="auto">
          <a:xfrm>
            <a:off x="7752185" y="0"/>
            <a:ext cx="1711687" cy="175557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1584" t="50231" r="65571" b="7090"/>
          <a:stretch>
            <a:fillRect/>
          </a:stretch>
        </p:blipFill>
        <p:spPr bwMode="auto">
          <a:xfrm>
            <a:off x="6672064" y="1700808"/>
            <a:ext cx="3744416" cy="2664296"/>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65586" t="50633" r="5785" b="14604"/>
          <a:stretch>
            <a:fillRect/>
          </a:stretch>
        </p:blipFill>
        <p:spPr bwMode="auto">
          <a:xfrm>
            <a:off x="7752184" y="4437112"/>
            <a:ext cx="2448272" cy="2160240"/>
          </a:xfrm>
          <a:prstGeom prst="rect">
            <a:avLst/>
          </a:prstGeom>
          <a:noFill/>
          <a:ln w="9525">
            <a:noFill/>
            <a:miter lim="800000"/>
            <a:headEnd/>
            <a:tailEnd/>
          </a:ln>
        </p:spPr>
      </p:pic>
      <p:sp>
        <p:nvSpPr>
          <p:cNvPr id="13" name="12 Metin kutusu"/>
          <p:cNvSpPr txBox="1"/>
          <p:nvPr/>
        </p:nvSpPr>
        <p:spPr>
          <a:xfrm>
            <a:off x="7283624" y="6596390"/>
            <a:ext cx="3384376" cy="261610"/>
          </a:xfrm>
          <a:prstGeom prst="rect">
            <a:avLst/>
          </a:prstGeom>
          <a:noFill/>
        </p:spPr>
        <p:txBody>
          <a:bodyPr wrap="square" rtlCol="0">
            <a:spAutoFit/>
          </a:bodyPr>
          <a:lstStyle/>
          <a:p>
            <a:r>
              <a:rPr lang="tr-TR" sz="1100" dirty="0">
                <a:latin typeface="Comic Sans MS" pitchFamily="66" charset="0"/>
              </a:rPr>
              <a:t>Manyetit </a:t>
            </a:r>
            <a:r>
              <a:rPr lang="tr-TR" sz="1100" dirty="0" err="1">
                <a:latin typeface="Comic Sans MS" pitchFamily="66" charset="0"/>
              </a:rPr>
              <a:t>nodulüne</a:t>
            </a:r>
            <a:r>
              <a:rPr lang="tr-TR" sz="1100" dirty="0">
                <a:latin typeface="Comic Sans MS" pitchFamily="66" charset="0"/>
              </a:rPr>
              <a:t> ait ikincil elektron görüntüsü</a:t>
            </a:r>
          </a:p>
        </p:txBody>
      </p:sp>
    </p:spTree>
    <p:extLst>
      <p:ext uri="{BB962C8B-B14F-4D97-AF65-F5344CB8AC3E}">
        <p14:creationId xmlns:p14="http://schemas.microsoft.com/office/powerpoint/2010/main" val="548914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31504" y="260649"/>
            <a:ext cx="4104456" cy="6863417"/>
          </a:xfrm>
          <a:prstGeom prst="rect">
            <a:avLst/>
          </a:prstGeom>
        </p:spPr>
        <p:txBody>
          <a:bodyPr wrap="square">
            <a:spAutoFit/>
          </a:bodyPr>
          <a:lstStyle/>
          <a:p>
            <a:pPr lvl="0" algn="just">
              <a:lnSpc>
                <a:spcPct val="150000"/>
              </a:lnSpc>
            </a:pPr>
            <a:r>
              <a:rPr lang="tr-TR" sz="1600" i="1" dirty="0">
                <a:solidFill>
                  <a:srgbClr val="008000"/>
                </a:solidFill>
                <a:latin typeface="Comic Sans MS" pitchFamily="66" charset="0"/>
                <a:ea typeface="Times New Roman" pitchFamily="18" charset="0"/>
                <a:cs typeface="Arial" pitchFamily="34" charset="0"/>
              </a:rPr>
              <a:t>Geri saçılma (Back-scattered electron) elektronlar: </a:t>
            </a:r>
          </a:p>
          <a:p>
            <a:pPr lvl="0" algn="just">
              <a:lnSpc>
                <a:spcPct val="150000"/>
              </a:lnSpc>
              <a:buFont typeface="Wingdings" pitchFamily="2" charset="2"/>
              <a:buChar char="ü"/>
            </a:pPr>
            <a:r>
              <a:rPr lang="tr-TR" sz="1400" dirty="0">
                <a:latin typeface="Comic Sans MS" pitchFamily="66" charset="0"/>
                <a:ea typeface="Times New Roman" pitchFamily="18" charset="0"/>
                <a:cs typeface="Arial" pitchFamily="34" charset="0"/>
              </a:rPr>
              <a:t>Elektron ışını ile atomun çekirdeği ile ilişkili </a:t>
            </a:r>
            <a:r>
              <a:rPr lang="tr-TR" sz="1400" dirty="0" err="1">
                <a:latin typeface="Comic Sans MS" pitchFamily="66" charset="0"/>
                <a:ea typeface="Times New Roman" pitchFamily="18" charset="0"/>
                <a:cs typeface="Arial" pitchFamily="34" charset="0"/>
              </a:rPr>
              <a:t>Coulomb</a:t>
            </a:r>
            <a:r>
              <a:rPr lang="tr-TR" sz="1400" dirty="0">
                <a:latin typeface="Comic Sans MS" pitchFamily="66" charset="0"/>
                <a:ea typeface="Times New Roman" pitchFamily="18" charset="0"/>
                <a:cs typeface="Arial" pitchFamily="34" charset="0"/>
              </a:rPr>
              <a:t> alanı arasındaki etkileşim sonucu oluşur.</a:t>
            </a:r>
          </a:p>
          <a:p>
            <a:pPr lvl="0" algn="just">
              <a:lnSpc>
                <a:spcPct val="150000"/>
              </a:lnSpc>
            </a:pPr>
            <a:endParaRPr lang="tr-TR" sz="1400" dirty="0">
              <a:latin typeface="Comic Sans MS" pitchFamily="66" charset="0"/>
            </a:endParaRPr>
          </a:p>
          <a:p>
            <a:pPr lvl="0" algn="just">
              <a:lnSpc>
                <a:spcPct val="150000"/>
              </a:lnSpc>
              <a:buFont typeface="Wingdings" pitchFamily="2" charset="2"/>
              <a:buChar char="ü"/>
            </a:pPr>
            <a:r>
              <a:rPr lang="tr-TR" sz="1400" b="1" dirty="0">
                <a:latin typeface="Comic Sans MS" pitchFamily="66" charset="0"/>
              </a:rPr>
              <a:t>Geri saçılma elektronları, </a:t>
            </a:r>
            <a:r>
              <a:rPr lang="tr-TR" sz="1400" b="1" u="sng" dirty="0">
                <a:latin typeface="Comic Sans MS" pitchFamily="66" charset="0"/>
              </a:rPr>
              <a:t>yüzeyin derin bölgelerinden (yaklaşık 300 </a:t>
            </a:r>
            <a:r>
              <a:rPr lang="tr-TR" sz="1400" b="1" u="sng" dirty="0" err="1">
                <a:latin typeface="Comic Sans MS" pitchFamily="66" charset="0"/>
              </a:rPr>
              <a:t>nm’ye</a:t>
            </a:r>
            <a:r>
              <a:rPr lang="tr-TR" sz="1400" b="1" u="sng" dirty="0">
                <a:latin typeface="Comic Sans MS" pitchFamily="66" charset="0"/>
              </a:rPr>
              <a:t> kadar) gelen daha yüksek enerjili elektronlardır. </a:t>
            </a:r>
          </a:p>
          <a:p>
            <a:pPr lvl="0" algn="just">
              <a:lnSpc>
                <a:spcPct val="150000"/>
              </a:lnSpc>
              <a:buFont typeface="Wingdings" pitchFamily="2" charset="2"/>
              <a:buChar char="ü"/>
            </a:pPr>
            <a:endParaRPr lang="tr-TR" sz="1400" dirty="0">
              <a:latin typeface="Comic Sans MS" pitchFamily="66" charset="0"/>
            </a:endParaRPr>
          </a:p>
          <a:p>
            <a:pPr lvl="0" algn="just">
              <a:lnSpc>
                <a:spcPct val="150000"/>
              </a:lnSpc>
              <a:buFont typeface="Wingdings" pitchFamily="2" charset="2"/>
              <a:buChar char="ü"/>
            </a:pPr>
            <a:r>
              <a:rPr lang="tr-TR" sz="1400" dirty="0">
                <a:latin typeface="Comic Sans MS" pitchFamily="66" charset="0"/>
              </a:rPr>
              <a:t>İncelenecek örnekteki yüksek atom numarasına sahip bir atomdan saçılan elektronun enerjisi küçük atom numaralı bir atomdan saçılana göre daha yüksektir. </a:t>
            </a:r>
          </a:p>
          <a:p>
            <a:pPr lvl="0" algn="just">
              <a:lnSpc>
                <a:spcPct val="150000"/>
              </a:lnSpc>
              <a:buFont typeface="Wingdings" pitchFamily="2" charset="2"/>
              <a:buChar char="ü"/>
            </a:pPr>
            <a:endParaRPr lang="tr-TR" sz="1400" dirty="0">
              <a:latin typeface="Comic Sans MS" pitchFamily="66" charset="0"/>
              <a:ea typeface="Times New Roman" pitchFamily="18" charset="0"/>
              <a:cs typeface="Arial" pitchFamily="34" charset="0"/>
            </a:endParaRPr>
          </a:p>
          <a:p>
            <a:pPr lvl="0" algn="just">
              <a:lnSpc>
                <a:spcPct val="150000"/>
              </a:lnSpc>
              <a:buFont typeface="Wingdings" pitchFamily="2" charset="2"/>
              <a:buChar char="ü"/>
            </a:pPr>
            <a:r>
              <a:rPr lang="tr-TR" sz="1400" dirty="0">
                <a:latin typeface="Comic Sans MS" pitchFamily="66" charset="0"/>
                <a:ea typeface="Times New Roman" pitchFamily="18" charset="0"/>
                <a:cs typeface="Arial" pitchFamily="34" charset="0"/>
              </a:rPr>
              <a:t>Bu nedenle geri saçılmış elektronların miktarını ve bolluğunu belirleme (haritalama), </a:t>
            </a:r>
            <a:r>
              <a:rPr lang="tr-TR" sz="1400" b="1" u="sng" dirty="0">
                <a:latin typeface="Comic Sans MS" pitchFamily="66" charset="0"/>
                <a:ea typeface="Times New Roman" pitchFamily="18" charset="0"/>
                <a:cs typeface="Arial" pitchFamily="34" charset="0"/>
              </a:rPr>
              <a:t>örneğin bileşimi hakkında bilgi sağlanmasına </a:t>
            </a:r>
            <a:r>
              <a:rPr lang="tr-TR" sz="1400" dirty="0">
                <a:latin typeface="Comic Sans MS" pitchFamily="66" charset="0"/>
                <a:ea typeface="Times New Roman" pitchFamily="18" charset="0"/>
                <a:cs typeface="Arial" pitchFamily="34" charset="0"/>
              </a:rPr>
              <a:t>neden olur.</a:t>
            </a:r>
            <a:r>
              <a:rPr lang="en-US" sz="1400" dirty="0">
                <a:latin typeface="Comic Sans MS" pitchFamily="66" charset="0"/>
                <a:ea typeface="Calibri" pitchFamily="34" charset="0"/>
                <a:cs typeface="Arial" pitchFamily="34" charset="0"/>
              </a:rPr>
              <a:t> Geri </a:t>
            </a:r>
            <a:r>
              <a:rPr lang="en-US" sz="1400" dirty="0" err="1">
                <a:latin typeface="Comic Sans MS" pitchFamily="66" charset="0"/>
                <a:ea typeface="Calibri" pitchFamily="34" charset="0"/>
                <a:cs typeface="Arial" pitchFamily="34" charset="0"/>
              </a:rPr>
              <a:t>saçılmış</a:t>
            </a:r>
            <a:r>
              <a:rPr lang="tr-TR"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elektron</a:t>
            </a:r>
            <a:r>
              <a:rPr lang="en-US"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görüntüsü</a:t>
            </a:r>
            <a:r>
              <a:rPr lang="en-US"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örneğin</a:t>
            </a:r>
            <a:r>
              <a:rPr lang="en-US"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pürüzsüz</a:t>
            </a:r>
            <a:r>
              <a:rPr lang="en-US"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yüzeyinden</a:t>
            </a:r>
            <a:r>
              <a:rPr lang="en-US"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elde</a:t>
            </a:r>
            <a:r>
              <a:rPr lang="en-US" sz="1400" dirty="0">
                <a:latin typeface="Comic Sans MS" pitchFamily="66" charset="0"/>
                <a:ea typeface="Calibri" pitchFamily="34" charset="0"/>
                <a:cs typeface="Arial" pitchFamily="34" charset="0"/>
              </a:rPr>
              <a:t> </a:t>
            </a:r>
            <a:r>
              <a:rPr lang="en-US" sz="1400" dirty="0" err="1">
                <a:latin typeface="Comic Sans MS" pitchFamily="66" charset="0"/>
                <a:ea typeface="Calibri" pitchFamily="34" charset="0"/>
                <a:cs typeface="Arial" pitchFamily="34" charset="0"/>
              </a:rPr>
              <a:t>edilir</a:t>
            </a:r>
            <a:r>
              <a:rPr lang="en-US" sz="1400" dirty="0">
                <a:latin typeface="Comic Sans MS" pitchFamily="66" charset="0"/>
                <a:ea typeface="Calibri" pitchFamily="34" charset="0"/>
                <a:cs typeface="Arial" pitchFamily="34" charset="0"/>
              </a:rPr>
              <a:t>. </a:t>
            </a:r>
            <a:endParaRPr lang="tr-TR" sz="1400" dirty="0">
              <a:latin typeface="Comic Sans MS" pitchFamily="66" charset="0"/>
              <a:ea typeface="Calibri" pitchFamily="34" charset="0"/>
              <a:cs typeface="Arial" pitchFamily="34" charset="0"/>
            </a:endParaRPr>
          </a:p>
          <a:p>
            <a:pPr algn="just"/>
            <a:endParaRPr lang="tr-TR" sz="1400" dirty="0"/>
          </a:p>
        </p:txBody>
      </p:sp>
      <p:pic>
        <p:nvPicPr>
          <p:cNvPr id="5" name="Picture 2"/>
          <p:cNvPicPr>
            <a:picLocks noGrp="1" noChangeAspect="1" noChangeArrowheads="1"/>
          </p:cNvPicPr>
          <p:nvPr>
            <p:ph sz="quarter" idx="1"/>
          </p:nvPr>
        </p:nvPicPr>
        <p:blipFill>
          <a:blip r:embed="rId3" cstate="print"/>
          <a:srcRect l="56368" t="40098" r="7240" b="17608"/>
          <a:stretch>
            <a:fillRect/>
          </a:stretch>
        </p:blipFill>
        <p:spPr bwMode="auto">
          <a:xfrm>
            <a:off x="6023992" y="260648"/>
            <a:ext cx="2304256" cy="2376264"/>
          </a:xfrm>
          <a:prstGeom prst="rect">
            <a:avLst/>
          </a:prstGeom>
          <a:noFill/>
          <a:ln w="9525">
            <a:noFill/>
            <a:miter lim="800000"/>
            <a:headEnd/>
            <a:tailEnd/>
          </a:ln>
        </p:spPr>
      </p:pic>
      <p:pic>
        <p:nvPicPr>
          <p:cNvPr id="9" name="8 Resim" descr="http://geoinfo.nmt.edu/labs/microprobe/images/siplemed.jpg">
            <a:hlinkClick r:id="rId4"/>
          </p:cNvPr>
          <p:cNvPicPr/>
          <p:nvPr/>
        </p:nvPicPr>
        <p:blipFill>
          <a:blip r:embed="rId5" cstate="print"/>
          <a:srcRect/>
          <a:stretch>
            <a:fillRect/>
          </a:stretch>
        </p:blipFill>
        <p:spPr bwMode="auto">
          <a:xfrm>
            <a:off x="8472264" y="260648"/>
            <a:ext cx="2160240" cy="2304256"/>
          </a:xfrm>
          <a:prstGeom prst="rect">
            <a:avLst/>
          </a:prstGeom>
          <a:noFill/>
          <a:ln w="9525">
            <a:noFill/>
            <a:miter lim="800000"/>
            <a:headEnd/>
            <a:tailEnd/>
          </a:ln>
        </p:spPr>
      </p:pic>
      <p:sp>
        <p:nvSpPr>
          <p:cNvPr id="10" name="Rectangle 3"/>
          <p:cNvSpPr>
            <a:spLocks noChangeArrowheads="1"/>
          </p:cNvSpPr>
          <p:nvPr/>
        </p:nvSpPr>
        <p:spPr bwMode="auto">
          <a:xfrm>
            <a:off x="9192344" y="2636912"/>
            <a:ext cx="10801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900" dirty="0">
                <a:latin typeface="Arial" pitchFamily="34" charset="0"/>
                <a:cs typeface="Arial" pitchFamily="34" charset="0"/>
              </a:rPr>
              <a:t>Volkanik kül</a:t>
            </a:r>
            <a:endParaRPr lang="en-US" sz="900" dirty="0">
              <a:latin typeface="Arial" pitchFamily="34" charset="0"/>
              <a:cs typeface="Arial" pitchFamily="34" charset="0"/>
            </a:endParaRPr>
          </a:p>
        </p:txBody>
      </p:sp>
      <p:pic>
        <p:nvPicPr>
          <p:cNvPr id="11" name="10 Resim" descr="http://geoinfo.nmt.edu/labs/microprobe/images/biotzonedmed.jpg">
            <a:hlinkClick r:id="rId6"/>
          </p:cNvPr>
          <p:cNvPicPr/>
          <p:nvPr/>
        </p:nvPicPr>
        <p:blipFill>
          <a:blip r:embed="rId7" cstate="print"/>
          <a:srcRect/>
          <a:stretch>
            <a:fillRect/>
          </a:stretch>
        </p:blipFill>
        <p:spPr bwMode="auto">
          <a:xfrm>
            <a:off x="6023992" y="2924944"/>
            <a:ext cx="2160240" cy="2160240"/>
          </a:xfrm>
          <a:prstGeom prst="rect">
            <a:avLst/>
          </a:prstGeom>
          <a:noFill/>
          <a:ln w="9525">
            <a:noFill/>
            <a:miter lim="800000"/>
            <a:headEnd/>
            <a:tailEnd/>
          </a:ln>
        </p:spPr>
      </p:pic>
      <p:sp>
        <p:nvSpPr>
          <p:cNvPr id="12" name="11 Dikdörtgen"/>
          <p:cNvSpPr/>
          <p:nvPr/>
        </p:nvSpPr>
        <p:spPr>
          <a:xfrm>
            <a:off x="6023992" y="5157192"/>
            <a:ext cx="2191626" cy="230832"/>
          </a:xfrm>
          <a:prstGeom prst="rect">
            <a:avLst/>
          </a:prstGeom>
        </p:spPr>
        <p:txBody>
          <a:bodyPr wrap="none">
            <a:spAutoFit/>
          </a:bodyPr>
          <a:lstStyle/>
          <a:p>
            <a:r>
              <a:rPr lang="tr-TR" sz="900" dirty="0"/>
              <a:t>Kimyasal </a:t>
            </a:r>
            <a:r>
              <a:rPr lang="tr-TR" sz="900" dirty="0" err="1"/>
              <a:t>zonlanma</a:t>
            </a:r>
            <a:r>
              <a:rPr lang="tr-TR" sz="900" dirty="0"/>
              <a:t> gösteren biyotit kristali</a:t>
            </a:r>
          </a:p>
        </p:txBody>
      </p:sp>
      <p:pic>
        <p:nvPicPr>
          <p:cNvPr id="13" name="12 Resim" descr="http://geoinfo.nmt.edu/labs/microprobe/images/eja7-3med.jpg">
            <a:hlinkClick r:id="rId8"/>
          </p:cNvPr>
          <p:cNvPicPr/>
          <p:nvPr/>
        </p:nvPicPr>
        <p:blipFill>
          <a:blip r:embed="rId9" cstate="print"/>
          <a:srcRect/>
          <a:stretch>
            <a:fillRect/>
          </a:stretch>
        </p:blipFill>
        <p:spPr bwMode="auto">
          <a:xfrm>
            <a:off x="8472264" y="2924944"/>
            <a:ext cx="2195736" cy="2160240"/>
          </a:xfrm>
          <a:prstGeom prst="rect">
            <a:avLst/>
          </a:prstGeom>
          <a:noFill/>
          <a:ln w="9525">
            <a:noFill/>
            <a:miter lim="800000"/>
            <a:headEnd/>
            <a:tailEnd/>
          </a:ln>
        </p:spPr>
      </p:pic>
      <p:sp>
        <p:nvSpPr>
          <p:cNvPr id="14" name="13 Dikdörtgen"/>
          <p:cNvSpPr/>
          <p:nvPr/>
        </p:nvSpPr>
        <p:spPr>
          <a:xfrm>
            <a:off x="8544272" y="5157192"/>
            <a:ext cx="1635384" cy="230832"/>
          </a:xfrm>
          <a:prstGeom prst="rect">
            <a:avLst/>
          </a:prstGeom>
        </p:spPr>
        <p:txBody>
          <a:bodyPr wrap="none">
            <a:spAutoFit/>
          </a:bodyPr>
          <a:lstStyle/>
          <a:p>
            <a:r>
              <a:rPr lang="tr-TR" sz="900" dirty="0" err="1"/>
              <a:t>Zonlanmış</a:t>
            </a:r>
            <a:r>
              <a:rPr lang="tr-TR" sz="900" dirty="0"/>
              <a:t> karbonat çimentosu</a:t>
            </a:r>
          </a:p>
        </p:txBody>
      </p:sp>
    </p:spTree>
    <p:extLst>
      <p:ext uri="{BB962C8B-B14F-4D97-AF65-F5344CB8AC3E}">
        <p14:creationId xmlns:p14="http://schemas.microsoft.com/office/powerpoint/2010/main" val="1285405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75520" y="260649"/>
            <a:ext cx="8640960" cy="1384995"/>
          </a:xfrm>
          <a:prstGeom prst="rect">
            <a:avLst/>
          </a:prstGeom>
        </p:spPr>
        <p:txBody>
          <a:bodyPr wrap="square">
            <a:spAutoFit/>
          </a:bodyPr>
          <a:lstStyle/>
          <a:p>
            <a:pPr lvl="0" algn="just" fontAlgn="base">
              <a:lnSpc>
                <a:spcPct val="150000"/>
              </a:lnSpc>
              <a:spcBef>
                <a:spcPct val="0"/>
              </a:spcBef>
              <a:spcAft>
                <a:spcPct val="0"/>
              </a:spcAft>
              <a:buFont typeface="Arial" pitchFamily="34" charset="0"/>
              <a:buChar char="•"/>
            </a:pPr>
            <a:r>
              <a:rPr lang="en-US" sz="1400" b="1" dirty="0">
                <a:latin typeface="Comic Sans MS" pitchFamily="66" charset="0"/>
                <a:ea typeface="Calibri" pitchFamily="34" charset="0"/>
                <a:cs typeface="Arial" pitchFamily="34" charset="0"/>
              </a:rPr>
              <a:t>Aşağıdaki </a:t>
            </a:r>
            <a:r>
              <a:rPr lang="en-US" sz="1400" b="1" dirty="0" err="1">
                <a:latin typeface="Comic Sans MS" pitchFamily="66" charset="0"/>
                <a:ea typeface="Calibri" pitchFamily="34" charset="0"/>
                <a:cs typeface="Arial" pitchFamily="34" charset="0"/>
              </a:rPr>
              <a:t>örnekte</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açık</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renkli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parlak</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alanlar</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manyetit</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Yüksek</a:t>
            </a:r>
            <a:r>
              <a:rPr lang="en-US" sz="1400" b="1" dirty="0">
                <a:latin typeface="Comic Sans MS" pitchFamily="66" charset="0"/>
                <a:ea typeface="Calibri" pitchFamily="34" charset="0"/>
                <a:cs typeface="Arial" pitchFamily="34" charset="0"/>
              </a:rPr>
              <a:t> atom </a:t>
            </a:r>
            <a:r>
              <a:rPr lang="en-US" sz="1400" b="1" dirty="0" err="1">
                <a:latin typeface="Comic Sans MS" pitchFamily="66" charset="0"/>
                <a:ea typeface="Calibri" pitchFamily="34" charset="0"/>
                <a:cs typeface="Arial" pitchFamily="34" charset="0"/>
              </a:rPr>
              <a:t>numaralı</a:t>
            </a:r>
            <a:r>
              <a:rPr lang="en-US" sz="1400" b="1" dirty="0">
                <a:latin typeface="Comic Sans MS" pitchFamily="66" charset="0"/>
                <a:ea typeface="Calibri" pitchFamily="34" charset="0"/>
                <a:cs typeface="Arial" pitchFamily="34" charset="0"/>
              </a:rPr>
              <a:t> Fe </a:t>
            </a:r>
            <a:r>
              <a:rPr lang="en-US" sz="1400" b="1" dirty="0" err="1">
                <a:latin typeface="Comic Sans MS" pitchFamily="66" charset="0"/>
                <a:ea typeface="Calibri" pitchFamily="34" charset="0"/>
                <a:cs typeface="Arial" pitchFamily="34" charset="0"/>
              </a:rPr>
              <a:t>oksit</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kısmını</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gösterir</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Diğer</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parlak</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kısımlar</a:t>
            </a:r>
            <a:r>
              <a:rPr lang="en-US" sz="1400" b="1" dirty="0">
                <a:latin typeface="Comic Sans MS" pitchFamily="66" charset="0"/>
                <a:ea typeface="Calibri" pitchFamily="34" charset="0"/>
                <a:cs typeface="Arial" pitchFamily="34" charset="0"/>
              </a:rPr>
              <a:t> Fe </a:t>
            </a:r>
            <a:r>
              <a:rPr lang="en-US" sz="1400" b="1" dirty="0" err="1">
                <a:latin typeface="Comic Sans MS" pitchFamily="66" charset="0"/>
                <a:ea typeface="Calibri" pitchFamily="34" charset="0"/>
                <a:cs typeface="Arial" pitchFamily="34" charset="0"/>
              </a:rPr>
              <a:t>içeren</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piroksen</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kristallerini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gösterirken</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açık</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gri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renkli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kısım</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düşük</a:t>
            </a:r>
            <a:r>
              <a:rPr lang="en-US" sz="1400" b="1" dirty="0">
                <a:latin typeface="Comic Sans MS" pitchFamily="66" charset="0"/>
                <a:ea typeface="Calibri" pitchFamily="34" charset="0"/>
                <a:cs typeface="Arial" pitchFamily="34" charset="0"/>
              </a:rPr>
              <a:t> atom </a:t>
            </a:r>
            <a:r>
              <a:rPr lang="en-US" sz="1400" b="1" dirty="0" err="1">
                <a:latin typeface="Comic Sans MS" pitchFamily="66" charset="0"/>
                <a:ea typeface="Calibri" pitchFamily="34" charset="0"/>
                <a:cs typeface="Arial" pitchFamily="34" charset="0"/>
              </a:rPr>
              <a:t>numaralı</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Si’yi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volkan</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camı</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koyu</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gri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kısımlar</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ise</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feldispat</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mineralerini</a:t>
            </a:r>
            <a:r>
              <a:rPr lang="en-US" sz="1400" b="1" dirty="0">
                <a:latin typeface="Comic Sans MS" pitchFamily="66" charset="0"/>
                <a:ea typeface="Calibri" pitchFamily="34" charset="0"/>
                <a:cs typeface="Arial" pitchFamily="34" charset="0"/>
              </a:rPr>
              <a:t> </a:t>
            </a:r>
            <a:r>
              <a:rPr lang="en-US" sz="1400" b="1" dirty="0" err="1">
                <a:latin typeface="Comic Sans MS" pitchFamily="66" charset="0"/>
                <a:ea typeface="Calibri" pitchFamily="34" charset="0"/>
                <a:cs typeface="Arial" pitchFamily="34" charset="0"/>
              </a:rPr>
              <a:t>göstermektedir</a:t>
            </a:r>
            <a:r>
              <a:rPr lang="en-US" sz="1400" b="1" dirty="0">
                <a:latin typeface="Comic Sans MS" pitchFamily="66" charset="0"/>
                <a:ea typeface="Calibri" pitchFamily="34" charset="0"/>
                <a:cs typeface="Arial" pitchFamily="34" charset="0"/>
              </a:rPr>
              <a:t>.</a:t>
            </a:r>
            <a:endParaRPr lang="en-US" sz="1400" b="1" dirty="0">
              <a:latin typeface="Comic Sans MS" pitchFamily="66" charset="0"/>
              <a:cs typeface="Arial" pitchFamily="34" charset="0"/>
            </a:endParaRPr>
          </a:p>
        </p:txBody>
      </p:sp>
      <p:pic>
        <p:nvPicPr>
          <p:cNvPr id="5" name="4 Resim" descr="http://geoinfo.nmt.edu/labs/microprobe/images/quenchmed.jpg">
            <a:hlinkClick r:id="rId3"/>
          </p:cNvPr>
          <p:cNvPicPr/>
          <p:nvPr/>
        </p:nvPicPr>
        <p:blipFill>
          <a:blip r:embed="rId4" cstate="print"/>
          <a:srcRect/>
          <a:stretch>
            <a:fillRect/>
          </a:stretch>
        </p:blipFill>
        <p:spPr bwMode="auto">
          <a:xfrm>
            <a:off x="3503712" y="2226916"/>
            <a:ext cx="4645316" cy="3362325"/>
          </a:xfrm>
          <a:prstGeom prst="rect">
            <a:avLst/>
          </a:prstGeom>
          <a:noFill/>
          <a:ln w="9525">
            <a:noFill/>
            <a:miter lim="800000"/>
            <a:headEnd/>
            <a:tailEnd/>
          </a:ln>
        </p:spPr>
      </p:pic>
      <p:sp>
        <p:nvSpPr>
          <p:cNvPr id="6" name="5 Dikdörtgen"/>
          <p:cNvSpPr/>
          <p:nvPr/>
        </p:nvSpPr>
        <p:spPr>
          <a:xfrm>
            <a:off x="5231905" y="5646440"/>
            <a:ext cx="694421" cy="230832"/>
          </a:xfrm>
          <a:prstGeom prst="rect">
            <a:avLst/>
          </a:prstGeom>
        </p:spPr>
        <p:txBody>
          <a:bodyPr wrap="none">
            <a:spAutoFit/>
          </a:bodyPr>
          <a:lstStyle/>
          <a:p>
            <a:r>
              <a:rPr lang="tr-TR" sz="900" dirty="0" err="1"/>
              <a:t>Trakitik</a:t>
            </a:r>
            <a:r>
              <a:rPr lang="tr-TR" sz="900" dirty="0"/>
              <a:t> lav</a:t>
            </a:r>
          </a:p>
        </p:txBody>
      </p:sp>
      <p:cxnSp>
        <p:nvCxnSpPr>
          <p:cNvPr id="8" name="Straight Arrow Connector 7"/>
          <p:cNvCxnSpPr/>
          <p:nvPr/>
        </p:nvCxnSpPr>
        <p:spPr>
          <a:xfrm flipH="1" flipV="1">
            <a:off x="4367808" y="1844824"/>
            <a:ext cx="64807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63752" y="1556793"/>
            <a:ext cx="1224136" cy="307777"/>
          </a:xfrm>
          <a:prstGeom prst="rect">
            <a:avLst/>
          </a:prstGeom>
          <a:noFill/>
        </p:spPr>
        <p:txBody>
          <a:bodyPr wrap="square" rtlCol="0">
            <a:spAutoFit/>
          </a:bodyPr>
          <a:lstStyle/>
          <a:p>
            <a:r>
              <a:rPr lang="tr-TR" sz="1400" dirty="0">
                <a:latin typeface="Comic Sans MS" pitchFamily="66" charset="0"/>
              </a:rPr>
              <a:t>Manyetit</a:t>
            </a:r>
          </a:p>
        </p:txBody>
      </p:sp>
      <p:cxnSp>
        <p:nvCxnSpPr>
          <p:cNvPr id="11" name="Straight Arrow Connector 10"/>
          <p:cNvCxnSpPr/>
          <p:nvPr/>
        </p:nvCxnSpPr>
        <p:spPr>
          <a:xfrm flipH="1">
            <a:off x="3071664" y="306896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7568" y="2401144"/>
            <a:ext cx="1224136" cy="307777"/>
          </a:xfrm>
          <a:prstGeom prst="rect">
            <a:avLst/>
          </a:prstGeom>
          <a:noFill/>
        </p:spPr>
        <p:txBody>
          <a:bodyPr wrap="square" rtlCol="0">
            <a:spAutoFit/>
          </a:bodyPr>
          <a:lstStyle/>
          <a:p>
            <a:r>
              <a:rPr lang="tr-TR" sz="1400" dirty="0">
                <a:latin typeface="Comic Sans MS" pitchFamily="66" charset="0"/>
              </a:rPr>
              <a:t>Feldispat</a:t>
            </a:r>
          </a:p>
        </p:txBody>
      </p:sp>
      <p:cxnSp>
        <p:nvCxnSpPr>
          <p:cNvPr id="13" name="Straight Arrow Connector 12"/>
          <p:cNvCxnSpPr/>
          <p:nvPr/>
        </p:nvCxnSpPr>
        <p:spPr>
          <a:xfrm flipH="1">
            <a:off x="3143672" y="256490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91544" y="2905200"/>
            <a:ext cx="1224136" cy="307777"/>
          </a:xfrm>
          <a:prstGeom prst="rect">
            <a:avLst/>
          </a:prstGeom>
          <a:noFill/>
        </p:spPr>
        <p:txBody>
          <a:bodyPr wrap="square" rtlCol="0">
            <a:spAutoFit/>
          </a:bodyPr>
          <a:lstStyle/>
          <a:p>
            <a:r>
              <a:rPr lang="tr-TR" sz="1400" dirty="0">
                <a:latin typeface="Comic Sans MS" pitchFamily="66" charset="0"/>
              </a:rPr>
              <a:t>Volkan camı</a:t>
            </a:r>
          </a:p>
        </p:txBody>
      </p:sp>
      <p:cxnSp>
        <p:nvCxnSpPr>
          <p:cNvPr id="15" name="Straight Arrow Connector 14"/>
          <p:cNvCxnSpPr/>
          <p:nvPr/>
        </p:nvCxnSpPr>
        <p:spPr>
          <a:xfrm flipH="1">
            <a:off x="2639616" y="3717032"/>
            <a:ext cx="23762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75520" y="4201344"/>
            <a:ext cx="1224136" cy="307777"/>
          </a:xfrm>
          <a:prstGeom prst="rect">
            <a:avLst/>
          </a:prstGeom>
          <a:noFill/>
        </p:spPr>
        <p:txBody>
          <a:bodyPr wrap="square" rtlCol="0">
            <a:spAutoFit/>
          </a:bodyPr>
          <a:lstStyle/>
          <a:p>
            <a:r>
              <a:rPr lang="tr-TR" sz="1400" dirty="0">
                <a:latin typeface="Comic Sans MS" pitchFamily="66" charset="0"/>
              </a:rPr>
              <a:t>Piroksen</a:t>
            </a:r>
          </a:p>
        </p:txBody>
      </p:sp>
    </p:spTree>
    <p:extLst>
      <p:ext uri="{BB962C8B-B14F-4D97-AF65-F5344CB8AC3E}">
        <p14:creationId xmlns:p14="http://schemas.microsoft.com/office/powerpoint/2010/main" val="3819691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61109" y="1358429"/>
            <a:ext cx="5822923"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ü"/>
            </a:pPr>
            <a:r>
              <a:rPr lang="tr-TR" sz="1400" dirty="0">
                <a:latin typeface="Comic Sans MS" pitchFamily="66" charset="0"/>
                <a:ea typeface="Times New Roman" pitchFamily="18" charset="0"/>
                <a:cs typeface="Arial" pitchFamily="34" charset="0"/>
              </a:rPr>
              <a:t>X-ışınlarının karakteristik özellikleri kimyasal analiz için kullanılır. </a:t>
            </a:r>
            <a:r>
              <a:rPr lang="tr-TR" sz="1400" dirty="0" err="1">
                <a:solidFill>
                  <a:srgbClr val="0070C0"/>
                </a:solidFill>
                <a:latin typeface="Comic Sans MS" pitchFamily="66" charset="0"/>
                <a:ea typeface="Times New Roman" pitchFamily="18" charset="0"/>
                <a:cs typeface="Arial" pitchFamily="34" charset="0"/>
              </a:rPr>
              <a:t>Dalgaboyu</a:t>
            </a:r>
            <a:r>
              <a:rPr lang="tr-TR" sz="1400" dirty="0">
                <a:solidFill>
                  <a:srgbClr val="0070C0"/>
                </a:solidFill>
                <a:latin typeface="Comic Sans MS" pitchFamily="66" charset="0"/>
                <a:ea typeface="Times New Roman" pitchFamily="18" charset="0"/>
                <a:cs typeface="Arial" pitchFamily="34" charset="0"/>
              </a:rPr>
              <a:t> dağılımlı X-ışını spektroskopisi (WDS)</a:t>
            </a:r>
            <a:r>
              <a:rPr lang="tr-TR" sz="1400" dirty="0">
                <a:latin typeface="Comic Sans MS" pitchFamily="66" charset="0"/>
                <a:ea typeface="Times New Roman" pitchFamily="18" charset="0"/>
                <a:cs typeface="Arial" pitchFamily="34" charset="0"/>
              </a:rPr>
              <a:t> veya </a:t>
            </a:r>
            <a:r>
              <a:rPr lang="tr-TR" sz="1400" dirty="0">
                <a:solidFill>
                  <a:srgbClr val="92D050"/>
                </a:solidFill>
                <a:latin typeface="Comic Sans MS" pitchFamily="66" charset="0"/>
                <a:ea typeface="Times New Roman" pitchFamily="18" charset="0"/>
                <a:cs typeface="Arial" pitchFamily="34" charset="0"/>
              </a:rPr>
              <a:t>enerji dağılımlı X-ışını spektroskopisi (EDS)</a:t>
            </a:r>
            <a:r>
              <a:rPr lang="tr-TR" sz="1400" dirty="0">
                <a:latin typeface="Comic Sans MS" pitchFamily="66" charset="0"/>
                <a:ea typeface="Times New Roman" pitchFamily="18" charset="0"/>
                <a:cs typeface="Arial" pitchFamily="34" charset="0"/>
              </a:rPr>
              <a:t> kullanılarak özel X-ışını </a:t>
            </a:r>
            <a:r>
              <a:rPr lang="tr-TR" sz="1400" dirty="0" err="1">
                <a:latin typeface="Comic Sans MS" pitchFamily="66" charset="0"/>
                <a:ea typeface="Times New Roman" pitchFamily="18" charset="0"/>
                <a:cs typeface="Arial" pitchFamily="34" charset="0"/>
              </a:rPr>
              <a:t>dalgaboyları</a:t>
            </a:r>
            <a:r>
              <a:rPr lang="tr-TR" sz="1400" dirty="0">
                <a:latin typeface="Comic Sans MS" pitchFamily="66" charset="0"/>
                <a:ea typeface="Times New Roman" pitchFamily="18" charset="0"/>
                <a:cs typeface="Arial" pitchFamily="34" charset="0"/>
              </a:rPr>
              <a:t> seçilir ve sayılır. </a:t>
            </a:r>
          </a:p>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algn="just" fontAlgn="base">
              <a:spcBef>
                <a:spcPct val="0"/>
              </a:spcBef>
              <a:spcAft>
                <a:spcPct val="0"/>
              </a:spcAft>
              <a:buFont typeface="Wingdings" pitchFamily="2" charset="2"/>
              <a:buChar char="ü"/>
            </a:pPr>
            <a:endParaRPr lang="tr-TR" sz="1400" dirty="0">
              <a:latin typeface="Comic Sans MS" pitchFamily="66" charset="0"/>
              <a:ea typeface="Times New Roman" pitchFamily="18" charset="0"/>
              <a:cs typeface="Arial" pitchFamily="34" charset="0"/>
            </a:endParaRPr>
          </a:p>
          <a:p>
            <a:pPr algn="just" fontAlgn="base">
              <a:spcBef>
                <a:spcPct val="0"/>
              </a:spcBef>
              <a:spcAft>
                <a:spcPct val="0"/>
              </a:spcAft>
              <a:buFont typeface="Wingdings" pitchFamily="2" charset="2"/>
              <a:buChar char="ü"/>
            </a:pPr>
            <a:r>
              <a:rPr lang="tr-TR" sz="1400" dirty="0">
                <a:latin typeface="Comic Sans MS" pitchFamily="66" charset="0"/>
                <a:ea typeface="Times New Roman" pitchFamily="18" charset="0"/>
                <a:cs typeface="Arial" pitchFamily="34" charset="0"/>
              </a:rPr>
              <a:t>WDS, kristallerde ilgili X-ışını dalgaboyunu Bragg kırınımını kullanarak seçer ve gas-flow ya da sealed detektöre yönlendirir. </a:t>
            </a:r>
          </a:p>
          <a:p>
            <a:pPr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p:txBody>
      </p:sp>
      <p:pic>
        <p:nvPicPr>
          <p:cNvPr id="6" name="5 Resim" descr="C:\Users\kullanici\Desktop\probe_schematic.jpg"/>
          <p:cNvPicPr/>
          <p:nvPr/>
        </p:nvPicPr>
        <p:blipFill>
          <a:blip r:embed="rId3" cstate="print"/>
          <a:srcRect/>
          <a:stretch>
            <a:fillRect/>
          </a:stretch>
        </p:blipFill>
        <p:spPr bwMode="auto">
          <a:xfrm>
            <a:off x="6600056" y="0"/>
            <a:ext cx="4067944" cy="2376264"/>
          </a:xfrm>
          <a:prstGeom prst="rect">
            <a:avLst/>
          </a:prstGeom>
          <a:noFill/>
          <a:ln w="9525">
            <a:noFill/>
            <a:miter lim="800000"/>
            <a:headEnd/>
            <a:tailEnd/>
          </a:ln>
        </p:spPr>
      </p:pic>
      <p:sp>
        <p:nvSpPr>
          <p:cNvPr id="7" name="6 Dikdörtgen"/>
          <p:cNvSpPr/>
          <p:nvPr/>
        </p:nvSpPr>
        <p:spPr>
          <a:xfrm>
            <a:off x="426027" y="3714752"/>
            <a:ext cx="7326157" cy="1384995"/>
          </a:xfrm>
          <a:prstGeom prst="rect">
            <a:avLst/>
          </a:prstGeom>
        </p:spPr>
        <p:txBody>
          <a:bodyPr wrap="square">
            <a:spAutoFit/>
          </a:bodyPr>
          <a:lstStyle/>
          <a:p>
            <a:pPr lvl="0" algn="just" fontAlgn="base">
              <a:spcBef>
                <a:spcPct val="0"/>
              </a:spcBef>
              <a:spcAft>
                <a:spcPct val="0"/>
              </a:spcAft>
              <a:buFont typeface="Wingdings" pitchFamily="2" charset="2"/>
              <a:buChar char="ü"/>
            </a:pPr>
            <a:r>
              <a:rPr lang="tr-TR" sz="1400" dirty="0">
                <a:latin typeface="Comic Sans MS" pitchFamily="66" charset="0"/>
                <a:ea typeface="Times New Roman" pitchFamily="18" charset="0"/>
                <a:cs typeface="Arial" pitchFamily="34" charset="0"/>
              </a:rPr>
              <a:t>Bunun aksine, </a:t>
            </a:r>
            <a:r>
              <a:rPr lang="tr-TR" sz="1400" dirty="0" err="1">
                <a:latin typeface="Comic Sans MS" pitchFamily="66" charset="0"/>
                <a:ea typeface="Times New Roman" pitchFamily="18" charset="0"/>
                <a:cs typeface="Arial" pitchFamily="34" charset="0"/>
              </a:rPr>
              <a:t>EDS’de</a:t>
            </a:r>
            <a:r>
              <a:rPr lang="tr-TR" sz="1400" dirty="0">
                <a:latin typeface="Comic Sans MS" pitchFamily="66" charset="0"/>
                <a:ea typeface="Times New Roman" pitchFamily="18" charset="0"/>
                <a:cs typeface="Arial" pitchFamily="34" charset="0"/>
              </a:rPr>
              <a:t> örnekte üretilen bütün </a:t>
            </a:r>
            <a:r>
              <a:rPr lang="tr-TR" sz="1400" dirty="0" smtClean="0">
                <a:latin typeface="Comic Sans MS" pitchFamily="66" charset="0"/>
                <a:ea typeface="Times New Roman" pitchFamily="18" charset="0"/>
                <a:cs typeface="Arial" pitchFamily="34" charset="0"/>
              </a:rPr>
              <a:t>dalga boylarındaki </a:t>
            </a:r>
            <a:r>
              <a:rPr lang="tr-TR" sz="1400" dirty="0">
                <a:latin typeface="Comic Sans MS" pitchFamily="66" charset="0"/>
                <a:ea typeface="Times New Roman" pitchFamily="18" charset="0"/>
                <a:cs typeface="Arial" pitchFamily="34" charset="0"/>
              </a:rPr>
              <a:t>X-ışınlarını toplamak için katı hal yarı iletken detektör kullanılır. </a:t>
            </a:r>
          </a:p>
          <a:p>
            <a:pPr lvl="0"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lvl="0" algn="just" fontAlgn="base">
              <a:spcBef>
                <a:spcPct val="0"/>
              </a:spcBef>
              <a:spcAft>
                <a:spcPct val="0"/>
              </a:spcAft>
              <a:buFont typeface="Wingdings" pitchFamily="2" charset="2"/>
              <a:buChar char="ü"/>
            </a:pPr>
            <a:r>
              <a:rPr lang="tr-TR" sz="1400" b="1" u="sng" dirty="0">
                <a:latin typeface="Comic Sans MS" pitchFamily="66" charset="0"/>
                <a:ea typeface="Times New Roman" pitchFamily="18" charset="0"/>
                <a:cs typeface="Arial" pitchFamily="34" charset="0"/>
              </a:rPr>
              <a:t>EDS çok daha kısa sürede sayım yapar ve daha fazla bilgi verir. </a:t>
            </a:r>
          </a:p>
          <a:p>
            <a:pPr lvl="0" algn="just" fontAlgn="base">
              <a:spcBef>
                <a:spcPct val="0"/>
              </a:spcBef>
              <a:spcAft>
                <a:spcPct val="0"/>
              </a:spcAft>
            </a:pPr>
            <a:endParaRPr lang="tr-TR" sz="1400" dirty="0">
              <a:latin typeface="Comic Sans MS" pitchFamily="66" charset="0"/>
              <a:ea typeface="Times New Roman" pitchFamily="18" charset="0"/>
              <a:cs typeface="Arial" pitchFamily="34" charset="0"/>
            </a:endParaRPr>
          </a:p>
          <a:p>
            <a:pPr lvl="0" algn="just" fontAlgn="base">
              <a:spcBef>
                <a:spcPct val="0"/>
              </a:spcBef>
              <a:spcAft>
                <a:spcPct val="0"/>
              </a:spcAft>
              <a:buFont typeface="Wingdings" pitchFamily="2" charset="2"/>
              <a:buChar char="ü"/>
            </a:pPr>
            <a:r>
              <a:rPr lang="tr-TR" sz="1400" b="1" u="sng" dirty="0">
                <a:latin typeface="Comic Sans MS" pitchFamily="66" charset="0"/>
                <a:ea typeface="Times New Roman" pitchFamily="18" charset="0"/>
                <a:cs typeface="Arial" pitchFamily="34" charset="0"/>
              </a:rPr>
              <a:t>WDS üstün X-ışını pik çözünürlüğü kullandığı için çok daha hassas bir tekniktir.</a:t>
            </a:r>
            <a:endParaRPr lang="tr-TR" sz="1400" b="1" u="sng" dirty="0">
              <a:latin typeface="Comic Sans MS" pitchFamily="66" charset="0"/>
              <a:cs typeface="Arial" pitchFamily="34" charset="0"/>
            </a:endParaRPr>
          </a:p>
        </p:txBody>
      </p:sp>
      <p:pic>
        <p:nvPicPr>
          <p:cNvPr id="8" name="Picture 2"/>
          <p:cNvPicPr>
            <a:picLocks noChangeAspect="1" noChangeArrowheads="1"/>
          </p:cNvPicPr>
          <p:nvPr/>
        </p:nvPicPr>
        <p:blipFill>
          <a:blip r:embed="rId4" cstate="print"/>
          <a:srcRect l="58378" t="20683" r="3849" b="14086"/>
          <a:stretch>
            <a:fillRect/>
          </a:stretch>
        </p:blipFill>
        <p:spPr bwMode="auto">
          <a:xfrm>
            <a:off x="8040216" y="2924944"/>
            <a:ext cx="2376264" cy="2952328"/>
          </a:xfrm>
          <a:prstGeom prst="rect">
            <a:avLst/>
          </a:prstGeom>
          <a:noFill/>
          <a:ln w="9525">
            <a:noFill/>
            <a:miter lim="800000"/>
            <a:headEnd/>
            <a:tailEnd/>
          </a:ln>
        </p:spPr>
      </p:pic>
      <p:sp>
        <p:nvSpPr>
          <p:cNvPr id="10" name="9 Metin kutusu"/>
          <p:cNvSpPr txBox="1"/>
          <p:nvPr/>
        </p:nvSpPr>
        <p:spPr>
          <a:xfrm>
            <a:off x="8976320" y="4355812"/>
            <a:ext cx="432048" cy="369332"/>
          </a:xfrm>
          <a:prstGeom prst="rect">
            <a:avLst/>
          </a:prstGeom>
          <a:noFill/>
        </p:spPr>
        <p:txBody>
          <a:bodyPr wrap="square" rtlCol="0">
            <a:spAutoFit/>
          </a:bodyPr>
          <a:lstStyle/>
          <a:p>
            <a:r>
              <a:rPr lang="tr-TR" dirty="0">
                <a:solidFill>
                  <a:srgbClr val="FF0000"/>
                </a:solidFill>
              </a:rPr>
              <a:t>1.</a:t>
            </a:r>
          </a:p>
        </p:txBody>
      </p:sp>
      <p:sp>
        <p:nvSpPr>
          <p:cNvPr id="11" name="10 Metin kutusu"/>
          <p:cNvSpPr txBox="1"/>
          <p:nvPr/>
        </p:nvSpPr>
        <p:spPr>
          <a:xfrm>
            <a:off x="8760296" y="4869160"/>
            <a:ext cx="432048" cy="369332"/>
          </a:xfrm>
          <a:prstGeom prst="rect">
            <a:avLst/>
          </a:prstGeom>
          <a:noFill/>
        </p:spPr>
        <p:txBody>
          <a:bodyPr wrap="square" rtlCol="0">
            <a:spAutoFit/>
          </a:bodyPr>
          <a:lstStyle/>
          <a:p>
            <a:r>
              <a:rPr lang="tr-TR" dirty="0">
                <a:solidFill>
                  <a:srgbClr val="FF0000"/>
                </a:solidFill>
              </a:rPr>
              <a:t>2.</a:t>
            </a:r>
          </a:p>
        </p:txBody>
      </p:sp>
      <p:sp>
        <p:nvSpPr>
          <p:cNvPr id="12" name="11 Metin kutusu"/>
          <p:cNvSpPr txBox="1"/>
          <p:nvPr/>
        </p:nvSpPr>
        <p:spPr>
          <a:xfrm>
            <a:off x="1703512" y="0"/>
            <a:ext cx="3384376" cy="923330"/>
          </a:xfrm>
          <a:prstGeom prst="rect">
            <a:avLst/>
          </a:prstGeom>
          <a:noFill/>
        </p:spPr>
        <p:txBody>
          <a:bodyPr wrap="square" rtlCol="0">
            <a:spAutoFit/>
          </a:bodyPr>
          <a:lstStyle/>
          <a:p>
            <a:endParaRPr lang="tr-TR" b="1" i="1" dirty="0">
              <a:latin typeface="Comic Sans MS" pitchFamily="66" charset="0"/>
            </a:endParaRPr>
          </a:p>
          <a:p>
            <a:endParaRPr lang="tr-TR" b="1" i="1" dirty="0">
              <a:latin typeface="Comic Sans MS" pitchFamily="66" charset="0"/>
            </a:endParaRPr>
          </a:p>
          <a:p>
            <a:r>
              <a:rPr lang="tr-TR" b="1" i="1" dirty="0">
                <a:latin typeface="Comic Sans MS" pitchFamily="66" charset="0"/>
              </a:rPr>
              <a:t>WDS-EDS</a:t>
            </a:r>
          </a:p>
        </p:txBody>
      </p:sp>
    </p:spTree>
    <p:extLst>
      <p:ext uri="{BB962C8B-B14F-4D97-AF65-F5344CB8AC3E}">
        <p14:creationId xmlns:p14="http://schemas.microsoft.com/office/powerpoint/2010/main" val="684523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3854219" cy="634082"/>
          </a:xfrm>
        </p:spPr>
        <p:txBody>
          <a:bodyPr>
            <a:normAutofit/>
          </a:bodyPr>
          <a:lstStyle/>
          <a:p>
            <a:pPr algn="l"/>
            <a:r>
              <a:rPr lang="tr-TR" sz="2000" b="1" i="1" dirty="0" smtClean="0">
                <a:latin typeface="Comic Sans MS" pitchFamily="66" charset="0"/>
              </a:rPr>
              <a:t>ÖRNEK HAZIRLAMA</a:t>
            </a:r>
            <a:endParaRPr lang="tr-TR" sz="2000" b="1" i="1" dirty="0">
              <a:latin typeface="Comic Sans MS" pitchFamily="66" charset="0"/>
            </a:endParaRPr>
          </a:p>
        </p:txBody>
      </p:sp>
      <p:sp>
        <p:nvSpPr>
          <p:cNvPr id="5" name="4 Dikdörtgen"/>
          <p:cNvSpPr/>
          <p:nvPr/>
        </p:nvSpPr>
        <p:spPr>
          <a:xfrm>
            <a:off x="0" y="1268760"/>
            <a:ext cx="5423925" cy="2631490"/>
          </a:xfrm>
          <a:prstGeom prst="rect">
            <a:avLst/>
          </a:prstGeom>
        </p:spPr>
        <p:txBody>
          <a:bodyPr wrap="square">
            <a:spAutoFit/>
          </a:bodyPr>
          <a:lstStyle/>
          <a:p>
            <a:pPr algn="just">
              <a:lnSpc>
                <a:spcPct val="150000"/>
              </a:lnSpc>
            </a:pPr>
            <a:endParaRPr lang="tr-TR" sz="1400" dirty="0" smtClean="0">
              <a:latin typeface="Comic Sans MS" pitchFamily="66" charset="0"/>
            </a:endParaRPr>
          </a:p>
          <a:p>
            <a:pPr marL="342900" lvl="0" indent="-342900" algn="just">
              <a:lnSpc>
                <a:spcPct val="150000"/>
              </a:lnSpc>
              <a:buAutoNum type="arabicParenR"/>
            </a:pPr>
            <a:r>
              <a:rPr lang="tr-TR" sz="1400" dirty="0" smtClean="0">
                <a:latin typeface="Comic Sans MS" pitchFamily="66" charset="0"/>
              </a:rPr>
              <a:t>Çoğu durumda,</a:t>
            </a:r>
            <a:r>
              <a:rPr lang="tr-TR" sz="1400" b="1" dirty="0" smtClean="0">
                <a:latin typeface="Comic Sans MS" pitchFamily="66" charset="0"/>
              </a:rPr>
              <a:t> </a:t>
            </a:r>
            <a:r>
              <a:rPr lang="tr-TR" sz="1400" i="1" dirty="0" smtClean="0">
                <a:solidFill>
                  <a:srgbClr val="FF0000"/>
                </a:solidFill>
                <a:latin typeface="Comic Sans MS" pitchFamily="66" charset="0"/>
              </a:rPr>
              <a:t>örneklerin standart boyutu 27 x 46 mm dikdörtgen ya da 1 inch’lik yuvarlak diskler</a:t>
            </a:r>
            <a:r>
              <a:rPr lang="tr-TR" sz="1400" dirty="0" smtClean="0">
                <a:latin typeface="Comic Sans MS" pitchFamily="66" charset="0"/>
              </a:rPr>
              <a:t> şeklinde hazırlanır</a:t>
            </a:r>
            <a:r>
              <a:rPr lang="tr-TR" sz="1400" b="1" dirty="0" smtClean="0">
                <a:latin typeface="Comic Sans MS" pitchFamily="66" charset="0"/>
              </a:rPr>
              <a:t>. </a:t>
            </a:r>
            <a:r>
              <a:rPr lang="tr-TR" sz="1400" dirty="0" smtClean="0">
                <a:latin typeface="Comic Sans MS" pitchFamily="66" charset="0"/>
              </a:rPr>
              <a:t>Kayaç ve benzeri malzemelerde hazırlanan dikdörtgen örneklerde </a:t>
            </a:r>
            <a:r>
              <a:rPr lang="tr-TR" sz="1400" i="1" dirty="0" smtClean="0">
                <a:solidFill>
                  <a:srgbClr val="FF0000"/>
                </a:solidFill>
                <a:latin typeface="Comic Sans MS" pitchFamily="66" charset="0"/>
              </a:rPr>
              <a:t>30 mikron kalınlığında </a:t>
            </a:r>
            <a:r>
              <a:rPr lang="tr-TR" sz="1400" dirty="0" smtClean="0">
                <a:latin typeface="Comic Sans MS" pitchFamily="66" charset="0"/>
              </a:rPr>
              <a:t>olup </a:t>
            </a:r>
            <a:r>
              <a:rPr lang="tr-TR" sz="1400" dirty="0" smtClean="0">
                <a:solidFill>
                  <a:srgbClr val="FF0000"/>
                </a:solidFill>
                <a:latin typeface="Comic Sans MS" pitchFamily="66" charset="0"/>
              </a:rPr>
              <a:t>üzerleri açık </a:t>
            </a:r>
            <a:r>
              <a:rPr lang="tr-TR" sz="1400" dirty="0" smtClean="0">
                <a:latin typeface="Comic Sans MS" pitchFamily="66" charset="0"/>
              </a:rPr>
              <a:t>bırakılır. Alternatif olarak 1 </a:t>
            </a:r>
            <a:r>
              <a:rPr lang="tr-TR" sz="1400" dirty="0" err="1" smtClean="0">
                <a:latin typeface="Comic Sans MS" pitchFamily="66" charset="0"/>
              </a:rPr>
              <a:t>inch’lik</a:t>
            </a:r>
            <a:r>
              <a:rPr lang="tr-TR" sz="1400" dirty="0" smtClean="0">
                <a:latin typeface="Comic Sans MS" pitchFamily="66" charset="0"/>
              </a:rPr>
              <a:t> çekirdeklerde parlatma yapılabilir.   </a:t>
            </a:r>
          </a:p>
          <a:p>
            <a:endParaRPr lang="tr-TR" dirty="0"/>
          </a:p>
        </p:txBody>
      </p:sp>
      <p:pic>
        <p:nvPicPr>
          <p:cNvPr id="13" name="5 Resim" descr="C:\Users\kullanici\Desktop\probe_sections.jpg"/>
          <p:cNvPicPr/>
          <p:nvPr/>
        </p:nvPicPr>
        <p:blipFill>
          <a:blip r:embed="rId3" cstate="print"/>
          <a:srcRect l="1418" r="51776"/>
          <a:stretch>
            <a:fillRect/>
          </a:stretch>
        </p:blipFill>
        <p:spPr bwMode="auto">
          <a:xfrm>
            <a:off x="5615947" y="188640"/>
            <a:ext cx="3168352" cy="1790700"/>
          </a:xfrm>
          <a:prstGeom prst="rect">
            <a:avLst/>
          </a:prstGeom>
          <a:noFill/>
          <a:ln w="9525">
            <a:noFill/>
            <a:miter lim="800000"/>
            <a:headEnd/>
            <a:tailEnd/>
          </a:ln>
        </p:spPr>
      </p:pic>
      <p:sp>
        <p:nvSpPr>
          <p:cNvPr id="14" name="6 Dikdörtgen"/>
          <p:cNvSpPr/>
          <p:nvPr/>
        </p:nvSpPr>
        <p:spPr>
          <a:xfrm>
            <a:off x="7248128" y="2060849"/>
            <a:ext cx="2400016" cy="276999"/>
          </a:xfrm>
          <a:prstGeom prst="rect">
            <a:avLst/>
          </a:prstGeom>
        </p:spPr>
        <p:txBody>
          <a:bodyPr wrap="none">
            <a:spAutoFit/>
          </a:bodyPr>
          <a:lstStyle/>
          <a:p>
            <a:r>
              <a:rPr lang="tr-TR" sz="1200" dirty="0" smtClean="0">
                <a:latin typeface="Comic Sans MS" pitchFamily="66" charset="0"/>
              </a:rPr>
              <a:t>Parlatılmış </a:t>
            </a:r>
            <a:r>
              <a:rPr lang="tr-TR" sz="1200" dirty="0" err="1" smtClean="0">
                <a:latin typeface="Comic Sans MS" pitchFamily="66" charset="0"/>
              </a:rPr>
              <a:t>mikroprob</a:t>
            </a:r>
            <a:r>
              <a:rPr lang="tr-TR" sz="1200" dirty="0" smtClean="0">
                <a:latin typeface="Comic Sans MS" pitchFamily="66" charset="0"/>
              </a:rPr>
              <a:t> örnekleri</a:t>
            </a:r>
            <a:endParaRPr lang="tr-TR" sz="1200" dirty="0">
              <a:latin typeface="Comic Sans MS" pitchFamily="66" charset="0"/>
            </a:endParaRPr>
          </a:p>
        </p:txBody>
      </p:sp>
      <p:pic>
        <p:nvPicPr>
          <p:cNvPr id="15" name="8 Resim" descr="C:\Users\kullanici\Desktop\epoxy_plugs.jpg"/>
          <p:cNvPicPr/>
          <p:nvPr/>
        </p:nvPicPr>
        <p:blipFill>
          <a:blip r:embed="rId4" cstate="print"/>
          <a:srcRect/>
          <a:stretch>
            <a:fillRect/>
          </a:stretch>
        </p:blipFill>
        <p:spPr bwMode="auto">
          <a:xfrm>
            <a:off x="6384033" y="2636912"/>
            <a:ext cx="4225561" cy="2696344"/>
          </a:xfrm>
          <a:prstGeom prst="rect">
            <a:avLst/>
          </a:prstGeom>
          <a:noFill/>
          <a:ln w="9525">
            <a:noFill/>
            <a:miter lim="800000"/>
            <a:headEnd/>
            <a:tailEnd/>
          </a:ln>
        </p:spPr>
      </p:pic>
      <p:sp>
        <p:nvSpPr>
          <p:cNvPr id="16" name="Rectangle 2"/>
          <p:cNvSpPr>
            <a:spLocks noChangeArrowheads="1"/>
          </p:cNvSpPr>
          <p:nvPr/>
        </p:nvSpPr>
        <p:spPr bwMode="auto">
          <a:xfrm>
            <a:off x="6096000" y="5517233"/>
            <a:ext cx="6096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Mineral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grains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or</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rock</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chips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can be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mounted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in 1-</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inch</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epoxy</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plugs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and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polished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or</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drill</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core</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can be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used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Image</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courtesy</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of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the</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University</a:t>
            </a:r>
            <a:r>
              <a:rPr kumimoji="0" lang="tr-TR" sz="7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of Minnesota </a:t>
            </a:r>
            <a:r>
              <a:rPr kumimoji="0" lang="tr-TR" sz="7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Microprobe</a:t>
            </a:r>
            <a:r>
              <a:rPr kumimoji="0" lang="tr-TR" sz="7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Lab</a:t>
            </a:r>
            <a:r>
              <a:rPr kumimoji="0" lang="tr-TR" sz="7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5 Resim" descr="C:\Users\kullanici\Desktop\probe_sections.jpg"/>
          <p:cNvPicPr/>
          <p:nvPr/>
        </p:nvPicPr>
        <p:blipFill>
          <a:blip r:embed="rId3" cstate="print"/>
          <a:srcRect l="51061" b="3491"/>
          <a:stretch>
            <a:fillRect/>
          </a:stretch>
        </p:blipFill>
        <p:spPr bwMode="auto">
          <a:xfrm>
            <a:off x="8879285" y="188640"/>
            <a:ext cx="3312716" cy="1728192"/>
          </a:xfrm>
          <a:prstGeom prst="rect">
            <a:avLst/>
          </a:prstGeom>
          <a:noFill/>
          <a:ln w="9525">
            <a:noFill/>
            <a:miter lim="800000"/>
            <a:headEnd/>
            <a:tailEnd/>
          </a:ln>
        </p:spPr>
      </p:pic>
      <p:sp>
        <p:nvSpPr>
          <p:cNvPr id="9" name="Rectangle 8"/>
          <p:cNvSpPr/>
          <p:nvPr/>
        </p:nvSpPr>
        <p:spPr>
          <a:xfrm>
            <a:off x="0" y="692696"/>
            <a:ext cx="5327915" cy="523220"/>
          </a:xfrm>
          <a:prstGeom prst="rect">
            <a:avLst/>
          </a:prstGeom>
        </p:spPr>
        <p:txBody>
          <a:bodyPr wrap="square">
            <a:spAutoFit/>
          </a:bodyPr>
          <a:lstStyle/>
          <a:p>
            <a:pPr algn="just"/>
            <a:r>
              <a:rPr lang="tr-TR" sz="1400" dirty="0" smtClean="0">
                <a:latin typeface="Comic Sans MS" pitchFamily="66" charset="0"/>
              </a:rPr>
              <a:t>EPMA’da katı malzemelerin analizi için düz ve parlak kesitler hazırlanmalıdır:</a:t>
            </a:r>
          </a:p>
        </p:txBody>
      </p:sp>
      <p:sp>
        <p:nvSpPr>
          <p:cNvPr id="10" name="Rectangle 9"/>
          <p:cNvSpPr/>
          <p:nvPr/>
        </p:nvSpPr>
        <p:spPr>
          <a:xfrm>
            <a:off x="0" y="4509121"/>
            <a:ext cx="5856651" cy="738664"/>
          </a:xfrm>
          <a:prstGeom prst="rect">
            <a:avLst/>
          </a:prstGeom>
        </p:spPr>
        <p:txBody>
          <a:bodyPr wrap="square">
            <a:spAutoFit/>
          </a:bodyPr>
          <a:lstStyle/>
          <a:p>
            <a:pPr algn="just" fontAlgn="base">
              <a:lnSpc>
                <a:spcPct val="150000"/>
              </a:lnSpc>
              <a:spcBef>
                <a:spcPct val="0"/>
              </a:spcBef>
              <a:spcAft>
                <a:spcPct val="0"/>
              </a:spcAft>
              <a:buFontTx/>
              <a:buChar char="•"/>
              <a:tabLst>
                <a:tab pos="457200" algn="l"/>
              </a:tabLst>
            </a:pPr>
            <a:r>
              <a:rPr lang="tr-TR" sz="1400" dirty="0" smtClean="0">
                <a:latin typeface="Comic Sans MS" pitchFamily="66" charset="0"/>
              </a:rPr>
              <a:t>Petrografik ince kesitlerin standardı 1-inch çapında, metalurjik bağlarınki  1.25-inch çapında kabul edilir.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Dikdörtgen"/>
          <p:cNvSpPr/>
          <p:nvPr/>
        </p:nvSpPr>
        <p:spPr>
          <a:xfrm>
            <a:off x="335360" y="355010"/>
            <a:ext cx="5856651" cy="2031325"/>
          </a:xfrm>
          <a:prstGeom prst="rect">
            <a:avLst/>
          </a:prstGeom>
        </p:spPr>
        <p:txBody>
          <a:bodyPr wrap="square">
            <a:spAutoFit/>
          </a:bodyPr>
          <a:lstStyle/>
          <a:p>
            <a:pPr algn="just">
              <a:lnSpc>
                <a:spcPct val="150000"/>
              </a:lnSpc>
            </a:pPr>
            <a:r>
              <a:rPr lang="tr-TR" sz="1400" dirty="0" smtClean="0">
                <a:latin typeface="Comic Sans MS" pitchFamily="66" charset="0"/>
              </a:rPr>
              <a:t>2) Analizi yapmadan önceki en önemli aşama, örnekte yüzeyin düzgün olmaması (yüzey kusurlu olduğu için) durumunda elektron-örnek etkileşimlerinin karışmasını engellemek için, örnek yüzeyinde </a:t>
            </a:r>
            <a:r>
              <a:rPr lang="tr-TR" sz="1400" i="1" dirty="0" smtClean="0">
                <a:solidFill>
                  <a:srgbClr val="FF0000"/>
                </a:solidFill>
                <a:latin typeface="Comic Sans MS" pitchFamily="66" charset="0"/>
              </a:rPr>
              <a:t>ince bir parlatma </a:t>
            </a:r>
            <a:r>
              <a:rPr lang="tr-TR" sz="1400" dirty="0" smtClean="0">
                <a:latin typeface="Comic Sans MS" pitchFamily="66" charset="0"/>
              </a:rPr>
              <a:t>yapmaktır. Bu özellikle farklı sertlikte mineraller içeren örnekler için önemlidir. Parlatma sonucu düz-pürüzsüz bir yüzey elde edilmelidir.</a:t>
            </a:r>
            <a:endParaRPr lang="tr-TR" sz="1400" dirty="0">
              <a:latin typeface="Comic Sans MS" pitchFamily="66" charset="0"/>
            </a:endParaRPr>
          </a:p>
        </p:txBody>
      </p:sp>
      <p:pic>
        <p:nvPicPr>
          <p:cNvPr id="5" name="Content Placeholder 3"/>
          <p:cNvPicPr>
            <a:picLocks noChangeAspect="1" noChangeArrowheads="1"/>
          </p:cNvPicPr>
          <p:nvPr/>
        </p:nvPicPr>
        <p:blipFill>
          <a:blip r:embed="rId3" cstate="print"/>
          <a:srcRect t="71605" b="1235"/>
          <a:stretch>
            <a:fillRect/>
          </a:stretch>
        </p:blipFill>
        <p:spPr bwMode="auto">
          <a:xfrm>
            <a:off x="239350" y="3356992"/>
            <a:ext cx="7728181" cy="2880320"/>
          </a:xfrm>
          <a:prstGeom prst="rect">
            <a:avLst/>
          </a:prstGeom>
          <a:noFill/>
          <a:ln w="9525">
            <a:noFill/>
            <a:miter lim="800000"/>
            <a:headEnd/>
            <a:tailEnd/>
          </a:ln>
        </p:spPr>
      </p:pic>
      <p:pic>
        <p:nvPicPr>
          <p:cNvPr id="6" name="Content Placeholder 3"/>
          <p:cNvPicPr>
            <a:picLocks noGrp="1" noChangeAspect="1" noChangeArrowheads="1"/>
          </p:cNvPicPr>
          <p:nvPr>
            <p:ph sz="quarter" idx="1"/>
          </p:nvPr>
        </p:nvPicPr>
        <p:blipFill>
          <a:blip r:embed="rId3" cstate="print"/>
          <a:srcRect l="28847" t="11137" b="52270"/>
          <a:stretch>
            <a:fillRect/>
          </a:stretch>
        </p:blipFill>
        <p:spPr bwMode="auto">
          <a:xfrm>
            <a:off x="6768075" y="188640"/>
            <a:ext cx="5171540" cy="2465512"/>
          </a:xfrm>
          <a:prstGeom prst="rect">
            <a:avLst/>
          </a:prstGeom>
          <a:noFill/>
          <a:ln w="9525">
            <a:noFill/>
            <a:miter lim="800000"/>
            <a:headEnd/>
            <a:tailEnd/>
          </a:ln>
        </p:spPr>
      </p:pic>
      <p:sp>
        <p:nvSpPr>
          <p:cNvPr id="9" name="8 Metin kutusu"/>
          <p:cNvSpPr txBox="1"/>
          <p:nvPr/>
        </p:nvSpPr>
        <p:spPr>
          <a:xfrm>
            <a:off x="8016213" y="3068960"/>
            <a:ext cx="3840427" cy="1200329"/>
          </a:xfrm>
          <a:prstGeom prst="rect">
            <a:avLst/>
          </a:prstGeom>
          <a:noFill/>
        </p:spPr>
        <p:txBody>
          <a:bodyPr wrap="square" rtlCol="0">
            <a:spAutoFit/>
          </a:bodyPr>
          <a:lstStyle/>
          <a:p>
            <a:pPr algn="just"/>
            <a:r>
              <a:rPr lang="tr-TR" sz="1200" dirty="0" smtClean="0">
                <a:latin typeface="Comic Sans MS" pitchFamily="66" charset="0"/>
              </a:rPr>
              <a:t>Aynı paslanmaz çelik örneğinin yüzeyinden elde edilen geri saçılma elektron görüntüsü: (B)  elmas testere ile kesilmiş, parlatma yapılmamış örnek, (A) 1 mikrona kadar parlatma yapılmış örnek. Yüzeydeki ayrıntılı yapı görülmekte, </a:t>
            </a:r>
            <a:r>
              <a:rPr lang="tr-TR" sz="1200" dirty="0" err="1" smtClean="0">
                <a:latin typeface="Comic Sans MS" pitchFamily="66" charset="0"/>
              </a:rPr>
              <a:t>B’de</a:t>
            </a:r>
            <a:r>
              <a:rPr lang="tr-TR" sz="1200" dirty="0" smtClean="0">
                <a:latin typeface="Comic Sans MS" pitchFamily="66" charset="0"/>
              </a:rPr>
              <a:t> ise yüzey pürüzlü olduğu için maskelenmiş şekilde gözlenmektedir.</a:t>
            </a:r>
            <a:endParaRPr lang="tr-TR" sz="1200" dirty="0">
              <a:latin typeface="Comic Sans MS" pitchFamily="66" charset="0"/>
            </a:endParaRPr>
          </a:p>
        </p:txBody>
      </p:sp>
      <p:sp>
        <p:nvSpPr>
          <p:cNvPr id="10" name="9 Aşağı Ok"/>
          <p:cNvSpPr/>
          <p:nvPr/>
        </p:nvSpPr>
        <p:spPr>
          <a:xfrm>
            <a:off x="9264352" y="2564904"/>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31371" y="548681"/>
            <a:ext cx="11425269" cy="3000821"/>
          </a:xfrm>
          <a:prstGeom prst="rect">
            <a:avLst/>
          </a:prstGeom>
        </p:spPr>
        <p:txBody>
          <a:bodyPr wrap="square">
            <a:spAutoFit/>
          </a:bodyPr>
          <a:lstStyle/>
          <a:p>
            <a:pPr algn="just">
              <a:lnSpc>
                <a:spcPct val="150000"/>
              </a:lnSpc>
              <a:buFont typeface="Arial" pitchFamily="34" charset="0"/>
              <a:buChar char="•"/>
            </a:pPr>
            <a:endParaRPr lang="tr-TR" sz="1400" b="1" dirty="0" smtClean="0">
              <a:latin typeface="Arial" panose="020B0604020202020204" pitchFamily="34" charset="0"/>
              <a:cs typeface="Arial" panose="020B0604020202020204" pitchFamily="34" charset="0"/>
            </a:endParaRPr>
          </a:p>
          <a:p>
            <a:pPr algn="just">
              <a:lnSpc>
                <a:spcPct val="150000"/>
              </a:lnSpc>
              <a:buFont typeface="Arial" pitchFamily="34" charset="0"/>
              <a:buChar char="•"/>
            </a:pPr>
            <a:r>
              <a:rPr lang="tr-TR" sz="1400" b="1" dirty="0" smtClean="0">
                <a:latin typeface="Arial" panose="020B0604020202020204" pitchFamily="34" charset="0"/>
                <a:cs typeface="Arial" panose="020B0604020202020204" pitchFamily="34" charset="0"/>
              </a:rPr>
              <a:t>Elektron </a:t>
            </a:r>
            <a:r>
              <a:rPr lang="tr-TR" sz="1400" b="1" dirty="0" err="1" smtClean="0">
                <a:latin typeface="Arial" panose="020B0604020202020204" pitchFamily="34" charset="0"/>
                <a:cs typeface="Arial" panose="020B0604020202020204" pitchFamily="34" charset="0"/>
              </a:rPr>
              <a:t>Mikroprob</a:t>
            </a:r>
            <a:r>
              <a:rPr lang="tr-TR" sz="1400" dirty="0" smtClean="0">
                <a:latin typeface="Arial" panose="020B0604020202020204" pitchFamily="34" charset="0"/>
                <a:cs typeface="Arial" panose="020B0604020202020204" pitchFamily="34" charset="0"/>
              </a:rPr>
              <a:t> </a:t>
            </a:r>
            <a:r>
              <a:rPr lang="tr-TR" sz="1400" b="1" dirty="0" smtClean="0">
                <a:latin typeface="Arial" panose="020B0604020202020204" pitchFamily="34" charset="0"/>
                <a:cs typeface="Arial" panose="020B0604020202020204" pitchFamily="34" charset="0"/>
              </a:rPr>
              <a:t>(EMP),</a:t>
            </a:r>
            <a:r>
              <a:rPr lang="tr-TR" sz="1400" dirty="0" smtClean="0">
                <a:latin typeface="Arial" panose="020B0604020202020204" pitchFamily="34" charset="0"/>
                <a:cs typeface="Arial" panose="020B0604020202020204" pitchFamily="34" charset="0"/>
              </a:rPr>
              <a:t> </a:t>
            </a:r>
            <a:r>
              <a:rPr lang="tr-TR" sz="1400" b="1" dirty="0" err="1" smtClean="0">
                <a:latin typeface="Arial" panose="020B0604020202020204" pitchFamily="34" charset="0"/>
                <a:cs typeface="Arial" panose="020B0604020202020204" pitchFamily="34" charset="0"/>
              </a:rPr>
              <a:t>Elektronprob</a:t>
            </a:r>
            <a:r>
              <a:rPr lang="tr-TR" sz="1400" b="1" dirty="0" smtClean="0">
                <a:latin typeface="Arial" panose="020B0604020202020204" pitchFamily="34" charset="0"/>
                <a:cs typeface="Arial" panose="020B0604020202020204" pitchFamily="34" charset="0"/>
              </a:rPr>
              <a:t> </a:t>
            </a:r>
            <a:r>
              <a:rPr lang="tr-TR" sz="1400" b="1" dirty="0" err="1" smtClean="0">
                <a:latin typeface="Arial" panose="020B0604020202020204" pitchFamily="34" charset="0"/>
                <a:cs typeface="Arial" panose="020B0604020202020204" pitchFamily="34" charset="0"/>
              </a:rPr>
              <a:t>Mikroanaliz</a:t>
            </a:r>
            <a:r>
              <a:rPr lang="tr-TR" sz="1400" dirty="0" smtClean="0">
                <a:latin typeface="Arial" panose="020B0604020202020204" pitchFamily="34" charset="0"/>
                <a:cs typeface="Arial" panose="020B0604020202020204" pitchFamily="34" charset="0"/>
              </a:rPr>
              <a:t> </a:t>
            </a:r>
            <a:r>
              <a:rPr lang="tr-TR" sz="1400" b="1" dirty="0" smtClean="0">
                <a:latin typeface="Arial" panose="020B0604020202020204" pitchFamily="34" charset="0"/>
                <a:cs typeface="Arial" panose="020B0604020202020204" pitchFamily="34" charset="0"/>
              </a:rPr>
              <a:t>(EPMA)</a:t>
            </a:r>
            <a:r>
              <a:rPr lang="tr-TR" sz="1400" dirty="0" smtClean="0">
                <a:latin typeface="Arial" panose="020B0604020202020204" pitchFamily="34" charset="0"/>
                <a:cs typeface="Arial" panose="020B0604020202020204" pitchFamily="34" charset="0"/>
              </a:rPr>
              <a:t> veya </a:t>
            </a:r>
            <a:r>
              <a:rPr lang="tr-TR" sz="1400" b="1" dirty="0" smtClean="0">
                <a:latin typeface="Arial" panose="020B0604020202020204" pitchFamily="34" charset="0"/>
                <a:cs typeface="Arial" panose="020B0604020202020204" pitchFamily="34" charset="0"/>
              </a:rPr>
              <a:t>Elektron </a:t>
            </a:r>
            <a:r>
              <a:rPr lang="tr-TR" sz="1400" b="1" dirty="0" err="1" smtClean="0">
                <a:latin typeface="Arial" panose="020B0604020202020204" pitchFamily="34" charset="0"/>
                <a:cs typeface="Arial" panose="020B0604020202020204" pitchFamily="34" charset="0"/>
              </a:rPr>
              <a:t>mikroprob</a:t>
            </a:r>
            <a:r>
              <a:rPr lang="tr-TR" sz="1400" b="1" dirty="0" smtClean="0">
                <a:latin typeface="Arial" panose="020B0604020202020204" pitchFamily="34" charset="0"/>
                <a:cs typeface="Arial" panose="020B0604020202020204" pitchFamily="34" charset="0"/>
              </a:rPr>
              <a:t> analiz </a:t>
            </a:r>
            <a:r>
              <a:rPr lang="tr-TR" sz="1400" dirty="0" smtClean="0">
                <a:latin typeface="Arial" panose="020B0604020202020204" pitchFamily="34" charset="0"/>
                <a:cs typeface="Arial" panose="020B0604020202020204" pitchFamily="34" charset="0"/>
              </a:rPr>
              <a:t> </a:t>
            </a:r>
            <a:r>
              <a:rPr lang="tr-TR" sz="1400" b="1" dirty="0" smtClean="0">
                <a:latin typeface="Arial" panose="020B0604020202020204" pitchFamily="34" charset="0"/>
                <a:cs typeface="Arial" panose="020B0604020202020204" pitchFamily="34" charset="0"/>
              </a:rPr>
              <a:t>(EMPA)</a:t>
            </a:r>
            <a:r>
              <a:rPr lang="tr-TR" sz="1400" dirty="0" smtClean="0">
                <a:latin typeface="Arial" panose="020B0604020202020204" pitchFamily="34" charset="0"/>
                <a:cs typeface="Arial" panose="020B0604020202020204" pitchFamily="34" charset="0"/>
              </a:rPr>
              <a:t>, analitik spektrometrelerle donatılmış bir elektron mikroskop olup, </a:t>
            </a:r>
            <a:r>
              <a:rPr lang="tr-TR" sz="1400" b="1" u="sng" dirty="0" smtClean="0">
                <a:latin typeface="Arial" panose="020B0604020202020204" pitchFamily="34" charset="0"/>
                <a:cs typeface="Arial" panose="020B0604020202020204" pitchFamily="34" charset="0"/>
              </a:rPr>
              <a:t>küçük hacimli katı malzemelerde örneği tahrip etmeden yerinde kimyasal bileşiminin bulunmasını sağlayan analiz yöntemidir. </a:t>
            </a:r>
          </a:p>
          <a:p>
            <a:pPr algn="just">
              <a:lnSpc>
                <a:spcPct val="150000"/>
              </a:lnSpc>
              <a:buFont typeface="Arial" pitchFamily="34" charset="0"/>
              <a:buChar char="•"/>
            </a:pPr>
            <a:r>
              <a:rPr lang="tr-TR" sz="1400" dirty="0" smtClean="0">
                <a:latin typeface="Arial" panose="020B0604020202020204" pitchFamily="34" charset="0"/>
                <a:cs typeface="Arial" panose="020B0604020202020204" pitchFamily="34" charset="0"/>
              </a:rPr>
              <a:t>EPMA tekniğinde Elektron sütununda elektron ışınları üretilir ve oldukça kararlı (akım yoğunluğu, hızlandırma voltajı ve sabit demet çapı) bir elektron demetinin numuneye gönderilmesi sonucunda meydana gelen demet-numune etkileşimiyle açığa çıkan karakteristik x-ışınlarının WDS (dalgaboyu dağılım spektrometresi) ile dalga boylarına sınıflandırılmasıyla elementel analiz yapılır. </a:t>
            </a:r>
            <a:r>
              <a:rPr lang="tr-TR" altLang="tr-TR" sz="1400" dirty="0">
                <a:latin typeface="Arial" pitchFamily="34" charset="0"/>
                <a:cs typeface="Arial" pitchFamily="34" charset="0"/>
              </a:rPr>
              <a:t>Bu X-ray ışınlarının yoğunluğu WDX ve EDX </a:t>
            </a:r>
            <a:r>
              <a:rPr lang="tr-TR" altLang="tr-TR" sz="1400" dirty="0" err="1">
                <a:latin typeface="Arial" pitchFamily="34" charset="0"/>
                <a:cs typeface="Arial" pitchFamily="34" charset="0"/>
              </a:rPr>
              <a:t>spekrometreleri</a:t>
            </a:r>
            <a:r>
              <a:rPr lang="tr-TR" altLang="tr-TR" sz="1400" dirty="0">
                <a:latin typeface="Arial" pitchFamily="34" charset="0"/>
                <a:cs typeface="Arial" pitchFamily="34" charset="0"/>
              </a:rPr>
              <a:t> kullanılarak ölçülür. EDS tekniğine göre çok daha yüksek hassasiyette kalitatif ve tam kantitatif analiz yapabilme yeteneği mevcuttur.</a:t>
            </a:r>
            <a:endParaRPr lang="tr-TR" sz="1400" dirty="0" smtClean="0">
              <a:latin typeface="Comic Sans MS" pitchFamily="66" charset="0"/>
            </a:endParaRPr>
          </a:p>
        </p:txBody>
      </p:sp>
      <p:sp>
        <p:nvSpPr>
          <p:cNvPr id="5" name="4 Metin kutusu"/>
          <p:cNvSpPr txBox="1"/>
          <p:nvPr/>
        </p:nvSpPr>
        <p:spPr>
          <a:xfrm>
            <a:off x="239349" y="116634"/>
            <a:ext cx="2400267" cy="954107"/>
          </a:xfrm>
          <a:prstGeom prst="rect">
            <a:avLst/>
          </a:prstGeom>
          <a:noFill/>
        </p:spPr>
        <p:txBody>
          <a:bodyPr wrap="square" rtlCol="0">
            <a:spAutoFit/>
          </a:bodyPr>
          <a:lstStyle/>
          <a:p>
            <a:r>
              <a:rPr lang="tr-TR" sz="2800" b="1" dirty="0" smtClean="0">
                <a:latin typeface="Comic Sans MS" pitchFamily="66" charset="0"/>
              </a:rPr>
              <a:t>EPMA</a:t>
            </a:r>
          </a:p>
          <a:p>
            <a:endParaRPr lang="tr-TR" sz="2800" b="1" dirty="0">
              <a:latin typeface="Comic Sans MS" pitchFamily="66" charset="0"/>
            </a:endParaRPr>
          </a:p>
        </p:txBody>
      </p:sp>
      <p:pic>
        <p:nvPicPr>
          <p:cNvPr id="6" name="5 Resim" descr="Electron Microprobe"/>
          <p:cNvPicPr/>
          <p:nvPr/>
        </p:nvPicPr>
        <p:blipFill>
          <a:blip r:embed="rId3" cstate="print"/>
          <a:srcRect/>
          <a:stretch>
            <a:fillRect/>
          </a:stretch>
        </p:blipFill>
        <p:spPr bwMode="auto">
          <a:xfrm>
            <a:off x="571461" y="3714752"/>
            <a:ext cx="10382323"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39350" y="404374"/>
            <a:ext cx="11425269"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50000"/>
              </a:lnSpc>
              <a:spcBef>
                <a:spcPct val="0"/>
              </a:spcBef>
              <a:spcAft>
                <a:spcPct val="0"/>
              </a:spcAft>
              <a:buClrTx/>
              <a:buSzTx/>
              <a:buFont typeface="+mj-lt"/>
              <a:buAutoNum type="arabicParenR" startAt="3"/>
              <a:tabLst/>
            </a:pPr>
            <a:r>
              <a:rPr kumimoji="0" lang="tr-TR" sz="1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Örnek yüzeyi iletken olmalıdır</a:t>
            </a:r>
            <a:r>
              <a:rPr kumimoji="0" lang="tr-TR" sz="14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tr-TR" sz="1400" b="0" i="0" u="none" strike="noStrike" cap="none" normalizeH="0" dirty="0" smtClean="0">
                <a:ln>
                  <a:noFill/>
                </a:ln>
                <a:solidFill>
                  <a:srgbClr val="000000"/>
                </a:solidFill>
                <a:effectLst/>
                <a:latin typeface="Comic Sans MS" pitchFamily="66" charset="0"/>
                <a:ea typeface="Times New Roman" pitchFamily="18" charset="0"/>
                <a:cs typeface="Times New Roman" pitchFamily="18" charset="0"/>
              </a:rPr>
              <a:t> </a:t>
            </a:r>
            <a:r>
              <a:rPr kumimoji="0" lang="tr-TR" sz="14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Çoğu silikat mineralleri elektrik iletkenliği açısından yalıtkandır. Örnek üzerine yönlendirilen elektron ışını örneğin elektriksel açıdan yüklenmesine ve dağılmasına neden olur. Analiz yapılmadan önce örnekler iletken özelliği olan bir malzemeden (karbon, altın ve alüminyum) yapılmış ince bir film ile kaplanmalıdır. Örnek tutucuya yerleştirildiğinde, örnek yüzeyinin kaplanan kısmı ile tutucu arasında elektriksel iletişim olması gerekir. Kaplama seçimi, yapılacak analizin türüne bağlıdır. </a:t>
            </a:r>
            <a:r>
              <a:rPr kumimoji="0" lang="tr-TR" sz="1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EPMA’da kimyasal analiz için C kaplama</a:t>
            </a:r>
            <a:r>
              <a:rPr kumimoji="0" lang="tr-TR" sz="1400" b="0" i="0" u="none" strike="noStrike" cap="none" normalizeH="0" dirty="0" smtClean="0">
                <a:ln>
                  <a:noFill/>
                </a:ln>
                <a:solidFill>
                  <a:srgbClr val="FF0000"/>
                </a:solidFill>
                <a:effectLst/>
                <a:latin typeface="Comic Sans MS" pitchFamily="66" charset="0"/>
                <a:ea typeface="Times New Roman" pitchFamily="18" charset="0"/>
                <a:cs typeface="Times New Roman" pitchFamily="18" charset="0"/>
              </a:rPr>
              <a:t> </a:t>
            </a:r>
            <a:r>
              <a:rPr kumimoji="0" lang="tr-TR" sz="1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kullanılır. </a:t>
            </a:r>
            <a:endParaRPr kumimoji="0" lang="tr-TR" sz="1400" b="0" i="0" u="none" strike="noStrike" cap="none" normalizeH="0" baseline="0" dirty="0" smtClean="0">
              <a:ln>
                <a:noFill/>
              </a:ln>
              <a:solidFill>
                <a:srgbClr val="FF0000"/>
              </a:solidFill>
              <a:effectLst/>
              <a:latin typeface="Comic Sans MS" pitchFamily="66" charset="0"/>
              <a:cs typeface="Arial" pitchFamily="34" charset="0"/>
            </a:endParaRPr>
          </a:p>
        </p:txBody>
      </p:sp>
      <p:pic>
        <p:nvPicPr>
          <p:cNvPr id="5" name="4 Resim" descr="C:\Users\kullanici\Desktop\probe_holders.jpg"/>
          <p:cNvPicPr/>
          <p:nvPr/>
        </p:nvPicPr>
        <p:blipFill>
          <a:blip r:embed="rId3" cstate="print"/>
          <a:srcRect/>
          <a:stretch>
            <a:fillRect/>
          </a:stretch>
        </p:blipFill>
        <p:spPr bwMode="auto">
          <a:xfrm>
            <a:off x="5422901" y="2348880"/>
            <a:ext cx="6769100" cy="2209800"/>
          </a:xfrm>
          <a:prstGeom prst="rect">
            <a:avLst/>
          </a:prstGeom>
          <a:noFill/>
          <a:ln w="9525">
            <a:noFill/>
            <a:miter lim="800000"/>
            <a:headEnd/>
            <a:tailEnd/>
          </a:ln>
        </p:spPr>
      </p:pic>
      <p:sp>
        <p:nvSpPr>
          <p:cNvPr id="48130" name="Rectangle 2"/>
          <p:cNvSpPr>
            <a:spLocks noChangeArrowheads="1"/>
          </p:cNvSpPr>
          <p:nvPr/>
        </p:nvSpPr>
        <p:spPr bwMode="auto">
          <a:xfrm>
            <a:off x="239350" y="2761619"/>
            <a:ext cx="5135893"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kumimoji="0" lang="tr-TR" sz="1400" b="0" i="0" u="none" strike="noStrike" cap="none" normalizeH="0" baseline="0" dirty="0" smtClean="0">
                <a:ln>
                  <a:noFill/>
                </a:ln>
                <a:effectLst/>
                <a:latin typeface="Comic Sans MS" pitchFamily="66" charset="0"/>
                <a:ea typeface="Times New Roman" pitchFamily="18" charset="0"/>
                <a:cs typeface="Times New Roman" pitchFamily="18" charset="0"/>
              </a:rPr>
              <a:t>4) Numuneler, bir vakum kilitleme yoluyla örnek odasına konulur ve örnek üzerine monte edilir. </a:t>
            </a:r>
          </a:p>
          <a:p>
            <a:pPr algn="just" fontAlgn="base">
              <a:lnSpc>
                <a:spcPct val="150000"/>
              </a:lnSpc>
              <a:spcBef>
                <a:spcPct val="0"/>
              </a:spcBef>
              <a:spcAft>
                <a:spcPct val="0"/>
              </a:spcAft>
            </a:pPr>
            <a:endParaRPr lang="tr-TR" sz="1400" dirty="0" smtClean="0"/>
          </a:p>
          <a:p>
            <a:pPr algn="just" fontAlgn="base">
              <a:lnSpc>
                <a:spcPct val="150000"/>
              </a:lnSpc>
              <a:spcBef>
                <a:spcPct val="0"/>
              </a:spcBef>
              <a:spcAft>
                <a:spcPct val="0"/>
              </a:spcAft>
            </a:pPr>
            <a:r>
              <a:rPr lang="tr-TR" sz="1400" dirty="0" smtClean="0">
                <a:latin typeface="Comic Sans MS" pitchFamily="66" charset="0"/>
              </a:rPr>
              <a:t>5) </a:t>
            </a:r>
            <a:r>
              <a:rPr lang="tr-TR" sz="1400" dirty="0" err="1" smtClean="0">
                <a:latin typeface="Comic Sans MS" pitchFamily="66" charset="0"/>
              </a:rPr>
              <a:t>Mikroprob</a:t>
            </a:r>
            <a:r>
              <a:rPr lang="tr-TR" sz="1400" dirty="0" smtClean="0">
                <a:latin typeface="Comic Sans MS" pitchFamily="66" charset="0"/>
              </a:rPr>
              <a:t> çalışmasını başlatmak için uygun analitik şartlar (akım gerilim, elektron demeti hızlandırılması) seçilmeli ve elektron ışınları doğru odaklanmış olmalıdır. Eğer kantitatif analiz yapılacaksa analizi yapılacak element için cihazda standartlar yapılmalıdır.</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48131" name="Rectangle 3"/>
          <p:cNvSpPr>
            <a:spLocks noChangeArrowheads="1"/>
          </p:cNvSpPr>
          <p:nvPr/>
        </p:nvSpPr>
        <p:spPr bwMode="auto">
          <a:xfrm>
            <a:off x="5711957" y="4653137"/>
            <a:ext cx="614468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A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variety</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of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sample</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holders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can be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used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for</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specimen</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stubs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rectangular</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sections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and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round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disks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several</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samples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can be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loaded</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one</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time in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these</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tr-TR" sz="7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holders</a:t>
            </a:r>
            <a:r>
              <a:rPr kumimoji="0" lang="tr-TR" sz="7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4200" y="1989138"/>
            <a:ext cx="4833938" cy="4324350"/>
          </a:xfrm>
        </p:spPr>
        <p:txBody>
          <a:bodyPr>
            <a:normAutofit fontScale="92500" lnSpcReduction="10000"/>
          </a:bodyPr>
          <a:lstStyle/>
          <a:p>
            <a:pPr marL="365760" indent="-256032" algn="just">
              <a:buClr>
                <a:schemeClr val="accent3"/>
              </a:buClr>
              <a:buFont typeface="Georgia"/>
              <a:buChar char="•"/>
              <a:defRPr/>
            </a:pPr>
            <a:r>
              <a:rPr lang="tr-TR" dirty="0">
                <a:latin typeface="Arial" pitchFamily="34" charset="0"/>
                <a:cs typeface="Arial" pitchFamily="34" charset="0"/>
              </a:rPr>
              <a:t>Elektron </a:t>
            </a:r>
            <a:r>
              <a:rPr lang="tr-TR" dirty="0" err="1">
                <a:latin typeface="Arial" pitchFamily="34" charset="0"/>
                <a:cs typeface="Arial" pitchFamily="34" charset="0"/>
              </a:rPr>
              <a:t>miktoprobun</a:t>
            </a:r>
            <a:r>
              <a:rPr lang="tr-TR" dirty="0">
                <a:latin typeface="Arial" pitchFamily="34" charset="0"/>
                <a:cs typeface="Arial" pitchFamily="34" charset="0"/>
              </a:rPr>
              <a:t> jeokimyada kullanıma sunulması, özellikle minerallerin tahrip edilmeden yerinde analizi açısından çok yararlı olmuştur. Bu yöntem ile bir </a:t>
            </a:r>
            <a:r>
              <a:rPr lang="tr-TR" dirty="0" err="1">
                <a:latin typeface="Arial" pitchFamily="34" charset="0"/>
                <a:cs typeface="Arial" pitchFamily="34" charset="0"/>
              </a:rPr>
              <a:t>incekesit</a:t>
            </a:r>
            <a:r>
              <a:rPr lang="tr-TR" dirty="0">
                <a:latin typeface="Arial" pitchFamily="34" charset="0"/>
                <a:cs typeface="Arial" pitchFamily="34" charset="0"/>
              </a:rPr>
              <a:t> içinde çok küçük de olsa bir mineralin analizi yapılabildiği gibi mineraldeki kimyasal </a:t>
            </a:r>
            <a:r>
              <a:rPr lang="tr-TR" dirty="0" err="1">
                <a:latin typeface="Arial" pitchFamily="34" charset="0"/>
                <a:cs typeface="Arial" pitchFamily="34" charset="0"/>
              </a:rPr>
              <a:t>zonlanma</a:t>
            </a:r>
            <a:r>
              <a:rPr lang="tr-TR" dirty="0">
                <a:latin typeface="Arial" pitchFamily="34" charset="0"/>
                <a:cs typeface="Arial" pitchFamily="34" charset="0"/>
              </a:rPr>
              <a:t> veya değişim saptanabilir.</a:t>
            </a:r>
          </a:p>
          <a:p>
            <a:pPr marL="365760" indent="-256032">
              <a:buClr>
                <a:schemeClr val="accent3"/>
              </a:buClr>
              <a:buFont typeface="Georgia"/>
              <a:buChar char="•"/>
              <a:defRPr/>
            </a:pPr>
            <a:endParaRPr lang="tr-TR" dirty="0">
              <a:latin typeface="Arial" pitchFamily="34" charset="0"/>
              <a:cs typeface="Arial" pitchFamily="34" charset="0"/>
            </a:endParaRPr>
          </a:p>
        </p:txBody>
      </p:sp>
      <p:sp>
        <p:nvSpPr>
          <p:cNvPr id="4" name="Başlık 1"/>
          <p:cNvSpPr>
            <a:spLocks noGrp="1"/>
          </p:cNvSpPr>
          <p:nvPr>
            <p:ph type="title"/>
          </p:nvPr>
        </p:nvSpPr>
        <p:spPr/>
        <p:txBody>
          <a:bodyPr>
            <a:normAutofit/>
          </a:bodyPr>
          <a:lstStyle/>
          <a:p>
            <a:pPr>
              <a:defRPr/>
            </a:pPr>
            <a:r>
              <a:rPr lang="tr-TR" dirty="0">
                <a:latin typeface="Arial" pitchFamily="34" charset="0"/>
                <a:cs typeface="Arial" pitchFamily="34" charset="0"/>
              </a:rPr>
              <a:t>ÖRNEK HAZIRLANMASI</a:t>
            </a:r>
            <a:br>
              <a:rPr lang="tr-TR" dirty="0">
                <a:latin typeface="Arial" pitchFamily="34" charset="0"/>
                <a:cs typeface="Arial" pitchFamily="34" charset="0"/>
              </a:rPr>
            </a:br>
            <a:endParaRPr lang="tr-TR" dirty="0">
              <a:latin typeface="Arial" pitchFamily="34" charset="0"/>
              <a:cs typeface="Arial" pitchFamily="34" charset="0"/>
            </a:endParaRPr>
          </a:p>
        </p:txBody>
      </p:sp>
      <p:pic>
        <p:nvPicPr>
          <p:cNvPr id="17412" name="8 Resim" descr="C:\Users\kullanici\Desktop\epoxy_plu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0" y="2420939"/>
            <a:ext cx="31686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855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12800" y="0"/>
            <a:ext cx="5080000" cy="685800"/>
          </a:xfrm>
        </p:spPr>
        <p:txBody>
          <a:bodyPr/>
          <a:lstStyle/>
          <a:p>
            <a:pPr eaLnBrk="1" fontAlgn="auto" hangingPunct="1">
              <a:spcAft>
                <a:spcPts val="0"/>
              </a:spcAft>
              <a:defRPr/>
            </a:pPr>
            <a:r>
              <a:rPr lang="tr-TR" sz="2800" dirty="0">
                <a:latin typeface="Arial" pitchFamily="34" charset="0"/>
                <a:cs typeface="Arial" pitchFamily="34" charset="0"/>
              </a:rPr>
              <a:t>EPMA Nasıl çalışır?</a:t>
            </a:r>
          </a:p>
        </p:txBody>
      </p:sp>
      <p:sp>
        <p:nvSpPr>
          <p:cNvPr id="22531" name="2 İçerik Yer Tutucusu"/>
          <p:cNvSpPr>
            <a:spLocks noGrp="1"/>
          </p:cNvSpPr>
          <p:nvPr>
            <p:ph idx="1"/>
          </p:nvPr>
        </p:nvSpPr>
        <p:spPr>
          <a:xfrm>
            <a:off x="609600" y="762000"/>
            <a:ext cx="10058400" cy="5181600"/>
          </a:xfrm>
        </p:spPr>
        <p:txBody>
          <a:bodyPr/>
          <a:lstStyle/>
          <a:p>
            <a:pPr eaLnBrk="1" hangingPunct="1"/>
            <a:r>
              <a:rPr lang="tr-TR" sz="2400" dirty="0" smtClean="0">
                <a:latin typeface="Arial" pitchFamily="34" charset="0"/>
                <a:cs typeface="Arial" pitchFamily="34" charset="0"/>
              </a:rPr>
              <a:t>2 Çeşit </a:t>
            </a:r>
            <a:r>
              <a:rPr lang="tr-TR" sz="2400" dirty="0" err="1" smtClean="0">
                <a:latin typeface="Arial" pitchFamily="34" charset="0"/>
                <a:cs typeface="Arial" pitchFamily="34" charset="0"/>
              </a:rPr>
              <a:t>epma</a:t>
            </a:r>
            <a:r>
              <a:rPr lang="tr-TR" sz="2400" dirty="0" smtClean="0">
                <a:latin typeface="Arial" pitchFamily="34" charset="0"/>
                <a:cs typeface="Arial" pitchFamily="34" charset="0"/>
              </a:rPr>
              <a:t> modeli </a:t>
            </a:r>
            <a:r>
              <a:rPr lang="tr-TR" sz="2400" dirty="0" err="1" smtClean="0">
                <a:latin typeface="Arial" pitchFamily="34" charset="0"/>
                <a:cs typeface="Arial" pitchFamily="34" charset="0"/>
              </a:rPr>
              <a:t>vardır.jeolon</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jamaca</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Jeolon</a:t>
            </a:r>
            <a:r>
              <a:rPr lang="tr-TR" sz="2400" dirty="0" smtClean="0">
                <a:latin typeface="Arial" pitchFamily="34" charset="0"/>
                <a:cs typeface="Arial" pitchFamily="34" charset="0"/>
              </a:rPr>
              <a:t> çok sık </a:t>
            </a:r>
            <a:r>
              <a:rPr lang="tr-TR" sz="2400" dirty="0" err="1" smtClean="0">
                <a:latin typeface="Arial" pitchFamily="34" charset="0"/>
                <a:cs typeface="Arial" pitchFamily="34" charset="0"/>
              </a:rPr>
              <a:t>arızalınır</a:t>
            </a:r>
            <a:r>
              <a:rPr lang="tr-TR" sz="2400" dirty="0" smtClean="0">
                <a:latin typeface="Arial" pitchFamily="34" charset="0"/>
                <a:cs typeface="Arial" pitchFamily="34" charset="0"/>
              </a:rPr>
              <a:t> fakat </a:t>
            </a:r>
            <a:r>
              <a:rPr lang="tr-TR" sz="2400" dirty="0" err="1" smtClean="0">
                <a:latin typeface="Arial" pitchFamily="34" charset="0"/>
                <a:cs typeface="Arial" pitchFamily="34" charset="0"/>
              </a:rPr>
              <a:t>jamaca</a:t>
            </a:r>
            <a:r>
              <a:rPr lang="tr-TR" sz="2400" dirty="0" smtClean="0">
                <a:latin typeface="Arial" pitchFamily="34" charset="0"/>
                <a:cs typeface="Arial" pitchFamily="34" charset="0"/>
              </a:rPr>
              <a:t> daha az </a:t>
            </a:r>
            <a:r>
              <a:rPr lang="tr-TR" sz="2400" dirty="0" err="1" smtClean="0">
                <a:latin typeface="Arial" pitchFamily="34" charset="0"/>
                <a:cs typeface="Arial" pitchFamily="34" charset="0"/>
              </a:rPr>
              <a:t>arızalınır</a:t>
            </a:r>
            <a:r>
              <a:rPr lang="tr-TR" sz="2400" dirty="0" smtClean="0">
                <a:latin typeface="Arial" pitchFamily="34" charset="0"/>
                <a:cs typeface="Arial" pitchFamily="34" charset="0"/>
              </a:rPr>
              <a:t>. Her </a:t>
            </a:r>
            <a:r>
              <a:rPr lang="tr-TR" sz="2400" dirty="0" err="1" smtClean="0">
                <a:latin typeface="Arial" pitchFamily="34" charset="0"/>
                <a:cs typeface="Arial" pitchFamily="34" charset="0"/>
              </a:rPr>
              <a:t>ikiside</a:t>
            </a:r>
            <a:r>
              <a:rPr lang="tr-TR" sz="2400" dirty="0" smtClean="0">
                <a:latin typeface="Arial" pitchFamily="34" charset="0"/>
                <a:cs typeface="Arial" pitchFamily="34" charset="0"/>
              </a:rPr>
              <a:t> kesin sonuç vermektedir.</a:t>
            </a:r>
          </a:p>
          <a:p>
            <a:pPr eaLnBrk="1" hangingPunct="1"/>
            <a:r>
              <a:rPr lang="tr-TR" sz="2400" dirty="0" smtClean="0">
                <a:latin typeface="Arial" pitchFamily="34" charset="0"/>
                <a:cs typeface="Arial" pitchFamily="34" charset="0"/>
              </a:rPr>
              <a:t> Petrografik ince kesit yapılır  sonra parlatılır. Parlatılmasının sebebi kesin sonuç vermesi içindir. Daha sonra altın yada karbonla kaplanır. </a:t>
            </a:r>
          </a:p>
          <a:p>
            <a:pPr eaLnBrk="1" hangingPunct="1"/>
            <a:r>
              <a:rPr lang="tr-TR" sz="2400" dirty="0" smtClean="0">
                <a:latin typeface="Arial" pitchFamily="34" charset="0"/>
                <a:cs typeface="Arial" pitchFamily="34" charset="0"/>
              </a:rPr>
              <a:t>3 Tane elektron vardır gelen ışınlar belirlenen nokta üzerine sırayla dönerek ateş eder. Edilen her ateş bir pik verir. Buradan gelen piklere bakılarak mineralin tayini yapılır.</a:t>
            </a:r>
          </a:p>
          <a:p>
            <a:pPr eaLnBrk="1" hangingPunct="1"/>
            <a:r>
              <a:rPr lang="tr-TR" sz="2400" dirty="0" err="1" smtClean="0">
                <a:latin typeface="Arial" pitchFamily="34" charset="0"/>
                <a:cs typeface="Arial" pitchFamily="34" charset="0"/>
              </a:rPr>
              <a:t>Altere</a:t>
            </a:r>
            <a:r>
              <a:rPr lang="tr-TR" sz="2400" dirty="0" smtClean="0">
                <a:latin typeface="Arial" pitchFamily="34" charset="0"/>
                <a:cs typeface="Arial" pitchFamily="34" charset="0"/>
              </a:rPr>
              <a:t> olmamış noktalar üzerinden yapılır. Çünkü </a:t>
            </a:r>
            <a:r>
              <a:rPr lang="tr-TR" sz="2400" dirty="0" err="1" smtClean="0">
                <a:latin typeface="Arial" pitchFamily="34" charset="0"/>
                <a:cs typeface="Arial" pitchFamily="34" charset="0"/>
              </a:rPr>
              <a:t>altere</a:t>
            </a:r>
            <a:r>
              <a:rPr lang="tr-TR" sz="2400" dirty="0" smtClean="0">
                <a:latin typeface="Arial" pitchFamily="34" charset="0"/>
                <a:cs typeface="Arial" pitchFamily="34" charset="0"/>
              </a:rPr>
              <a:t> olmuş yerlere başka mineral doldurmuş olabilir ya da çatlaklı yapı olduğundan dolayı kesin ve doğru sonuç vermez.</a:t>
            </a:r>
          </a:p>
          <a:p>
            <a:pPr eaLnBrk="1" hangingPunct="1"/>
            <a:endParaRPr lang="tr-TR" sz="1400" dirty="0" smtClean="0"/>
          </a:p>
          <a:p>
            <a:pPr eaLnBrk="1" hangingPunct="1">
              <a:buNone/>
            </a:pPr>
            <a:endParaRPr lang="tr-TR" sz="1400" dirty="0" smtClean="0"/>
          </a:p>
          <a:p>
            <a:pPr eaLnBrk="1" hangingPunct="1"/>
            <a:endParaRPr lang="tr-TR" sz="1400" dirty="0" smtClean="0"/>
          </a:p>
          <a:p>
            <a:pPr eaLnBrk="1" hangingPunct="1"/>
            <a:endParaRPr lang="tr-TR"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İçerik Yer Tutucusu"/>
          <p:cNvSpPr>
            <a:spLocks noGrp="1"/>
          </p:cNvSpPr>
          <p:nvPr>
            <p:ph idx="1"/>
          </p:nvPr>
        </p:nvSpPr>
        <p:spPr>
          <a:xfrm>
            <a:off x="609600" y="533401"/>
            <a:ext cx="9652000" cy="5922963"/>
          </a:xfrm>
        </p:spPr>
        <p:txBody>
          <a:bodyPr>
            <a:noAutofit/>
          </a:bodyPr>
          <a:lstStyle/>
          <a:p>
            <a:pPr algn="just" eaLnBrk="1" hangingPunct="1"/>
            <a:r>
              <a:rPr lang="tr-TR" sz="2400" dirty="0" smtClean="0">
                <a:latin typeface="Arial" pitchFamily="34" charset="0"/>
                <a:cs typeface="Arial" pitchFamily="34" charset="0"/>
              </a:rPr>
              <a:t>Mineral formunun hesaplanmasıyla </a:t>
            </a:r>
            <a:r>
              <a:rPr lang="tr-TR" sz="2400" dirty="0" err="1" smtClean="0">
                <a:latin typeface="Arial" pitchFamily="34" charset="0"/>
                <a:cs typeface="Arial" pitchFamily="34" charset="0"/>
              </a:rPr>
              <a:t>min</a:t>
            </a:r>
            <a:r>
              <a:rPr lang="tr-TR" sz="2400" dirty="0" smtClean="0">
                <a:latin typeface="Arial" pitchFamily="34" charset="0"/>
                <a:cs typeface="Arial" pitchFamily="34" charset="0"/>
              </a:rPr>
              <a:t>. türü belirlenir ve element haritası yapılır.</a:t>
            </a:r>
          </a:p>
          <a:p>
            <a:pPr algn="just" eaLnBrk="1" hangingPunct="1"/>
            <a:r>
              <a:rPr lang="tr-TR" sz="2400" dirty="0" err="1" smtClean="0">
                <a:latin typeface="Arial" pitchFamily="34" charset="0"/>
                <a:cs typeface="Arial" pitchFamily="34" charset="0"/>
              </a:rPr>
              <a:t>Epma</a:t>
            </a:r>
            <a:r>
              <a:rPr lang="tr-TR" sz="2400" dirty="0" smtClean="0">
                <a:latin typeface="Arial" pitchFamily="34" charset="0"/>
                <a:cs typeface="Arial" pitchFamily="34" charset="0"/>
              </a:rPr>
              <a:t> 80 </a:t>
            </a:r>
            <a:r>
              <a:rPr lang="tr-TR" sz="2400" dirty="0" err="1" smtClean="0">
                <a:latin typeface="Arial" pitchFamily="34" charset="0"/>
                <a:cs typeface="Arial" pitchFamily="34" charset="0"/>
              </a:rPr>
              <a:t>ppm</a:t>
            </a:r>
            <a:r>
              <a:rPr lang="tr-TR" sz="2400" dirty="0" smtClean="0">
                <a:latin typeface="Arial" pitchFamily="34" charset="0"/>
                <a:cs typeface="Arial" pitchFamily="34" charset="0"/>
              </a:rPr>
              <a:t> den aşağısını okumaz.</a:t>
            </a:r>
          </a:p>
          <a:p>
            <a:pPr algn="just" eaLnBrk="1" hangingPunct="1"/>
            <a:r>
              <a:rPr lang="tr-TR" sz="2400" dirty="0" err="1" smtClean="0">
                <a:latin typeface="Arial" pitchFamily="34" charset="0"/>
                <a:cs typeface="Arial" pitchFamily="34" charset="0"/>
              </a:rPr>
              <a:t>Epma</a:t>
            </a:r>
            <a:r>
              <a:rPr lang="tr-TR" sz="2400" dirty="0" smtClean="0">
                <a:latin typeface="Arial" pitchFamily="34" charset="0"/>
                <a:cs typeface="Arial" pitchFamily="34" charset="0"/>
              </a:rPr>
              <a:t> da numuneye bakılmasının amacı ince kesit üzerinde tanıyamadığımız mineralleri belirlemede ve </a:t>
            </a:r>
            <a:r>
              <a:rPr lang="tr-TR" sz="2400" dirty="0" err="1" smtClean="0">
                <a:latin typeface="Arial" pitchFamily="34" charset="0"/>
                <a:cs typeface="Arial" pitchFamily="34" charset="0"/>
              </a:rPr>
              <a:t>zonlu</a:t>
            </a:r>
            <a:r>
              <a:rPr lang="tr-TR" sz="2400" dirty="0" smtClean="0">
                <a:latin typeface="Arial" pitchFamily="34" charset="0"/>
                <a:cs typeface="Arial" pitchFamily="34" charset="0"/>
              </a:rPr>
              <a:t> yapılarının nelerden oluştuğunu anlamaktır.</a:t>
            </a:r>
          </a:p>
          <a:p>
            <a:pPr algn="just" eaLnBrk="1" hangingPunct="1"/>
            <a:r>
              <a:rPr lang="tr-TR" sz="2400" dirty="0" smtClean="0">
                <a:latin typeface="Arial" pitchFamily="34" charset="0"/>
                <a:cs typeface="Arial" pitchFamily="34" charset="0"/>
              </a:rPr>
              <a:t>Ör: </a:t>
            </a:r>
            <a:r>
              <a:rPr lang="tr-TR" sz="2400" dirty="0" err="1" smtClean="0">
                <a:latin typeface="Arial" pitchFamily="34" charset="0"/>
                <a:cs typeface="Arial" pitchFamily="34" charset="0"/>
              </a:rPr>
              <a:t>plajoklaz</a:t>
            </a:r>
            <a:r>
              <a:rPr lang="tr-TR" sz="2400" dirty="0" smtClean="0">
                <a:latin typeface="Arial" pitchFamily="34" charset="0"/>
                <a:cs typeface="Arial" pitchFamily="34" charset="0"/>
              </a:rPr>
              <a:t> türündeki </a:t>
            </a:r>
            <a:r>
              <a:rPr lang="tr-TR" sz="2400" dirty="0" err="1" smtClean="0">
                <a:latin typeface="Arial" pitchFamily="34" charset="0"/>
                <a:cs typeface="Arial" pitchFamily="34" charset="0"/>
              </a:rPr>
              <a:t>zonlu</a:t>
            </a:r>
            <a:r>
              <a:rPr lang="tr-TR" sz="2400" dirty="0" smtClean="0">
                <a:latin typeface="Arial" pitchFamily="34" charset="0"/>
                <a:cs typeface="Arial" pitchFamily="34" charset="0"/>
              </a:rPr>
              <a:t> bir minerale bakılarak plaj. Türü belirlenebilir.</a:t>
            </a:r>
          </a:p>
          <a:p>
            <a:pPr algn="just" eaLnBrk="1" hangingPunct="1"/>
            <a:r>
              <a:rPr lang="tr-TR" sz="2400" dirty="0" smtClean="0">
                <a:latin typeface="Arial" pitchFamily="34" charset="0"/>
                <a:cs typeface="Arial" pitchFamily="34" charset="0"/>
              </a:rPr>
              <a:t>Örneğin;ölçüm süresi farklıdır kalsiyumu 30sn de ölçerken altını 5dk da ölçer. Ölçüm sırasında hangi </a:t>
            </a:r>
            <a:r>
              <a:rPr lang="tr-TR" sz="2400" dirty="0" err="1" smtClean="0">
                <a:latin typeface="Arial" pitchFamily="34" charset="0"/>
                <a:cs typeface="Arial" pitchFamily="34" charset="0"/>
              </a:rPr>
              <a:t>min</a:t>
            </a:r>
            <a:r>
              <a:rPr lang="tr-TR" sz="2400" dirty="0" smtClean="0">
                <a:latin typeface="Arial" pitchFamily="34" charset="0"/>
                <a:cs typeface="Arial" pitchFamily="34" charset="0"/>
              </a:rPr>
              <a:t>. ölçülüyorsa o </a:t>
            </a:r>
            <a:r>
              <a:rPr lang="tr-TR" sz="2400" dirty="0" err="1" smtClean="0">
                <a:latin typeface="Arial" pitchFamily="34" charset="0"/>
                <a:cs typeface="Arial" pitchFamily="34" charset="0"/>
              </a:rPr>
              <a:t>min</a:t>
            </a:r>
            <a:r>
              <a:rPr lang="tr-TR" sz="2400" dirty="0" smtClean="0">
                <a:latin typeface="Arial" pitchFamily="34" charset="0"/>
                <a:cs typeface="Arial" pitchFamily="34" charset="0"/>
              </a:rPr>
              <a:t>. in standartları alete konulur.</a:t>
            </a:r>
          </a:p>
          <a:p>
            <a:pPr algn="just" eaLnBrk="1" hangingPunct="1"/>
            <a:r>
              <a:rPr lang="tr-TR" sz="2400" dirty="0" smtClean="0">
                <a:latin typeface="Arial" pitchFamily="34" charset="0"/>
                <a:cs typeface="Arial" pitchFamily="34" charset="0"/>
              </a:rPr>
              <a:t>98-102 arasında total değerler kullanılabilir.</a:t>
            </a:r>
          </a:p>
          <a:p>
            <a:pPr algn="just" eaLnBrk="1" hangingPunct="1"/>
            <a:r>
              <a:rPr lang="tr-TR" sz="2400" dirty="0" smtClean="0">
                <a:latin typeface="Arial" pitchFamily="34" charset="0"/>
                <a:cs typeface="Arial" pitchFamily="34" charset="0"/>
              </a:rPr>
              <a:t>Deney havasız ortamda gerçekleşir .Sıvı azot kullanılır.</a:t>
            </a:r>
          </a:p>
          <a:p>
            <a:pPr algn="just" eaLnBrk="1" hangingPunct="1"/>
            <a:r>
              <a:rPr lang="tr-TR" sz="2400" dirty="0" smtClean="0">
                <a:latin typeface="Arial" pitchFamily="34" charset="0"/>
                <a:cs typeface="Arial" pitchFamily="34" charset="0"/>
              </a:rPr>
              <a:t>Element haritasını 3 elektron 7 saat boyunca yapar .</a:t>
            </a:r>
          </a:p>
          <a:p>
            <a:pPr algn="just" eaLnBrk="1" hangingPunct="1"/>
            <a:r>
              <a:rPr lang="tr-TR" sz="2400" dirty="0" smtClean="0">
                <a:latin typeface="Arial" pitchFamily="34" charset="0"/>
                <a:cs typeface="Arial" pitchFamily="34" charset="0"/>
              </a:rPr>
              <a:t>Element haritası sayesinde </a:t>
            </a:r>
            <a:r>
              <a:rPr lang="tr-TR" sz="2400" dirty="0" err="1" smtClean="0">
                <a:latin typeface="Arial" pitchFamily="34" charset="0"/>
                <a:cs typeface="Arial" pitchFamily="34" charset="0"/>
              </a:rPr>
              <a:t>zonlu</a:t>
            </a:r>
            <a:r>
              <a:rPr lang="tr-TR" sz="2400" dirty="0" smtClean="0">
                <a:latin typeface="Arial" pitchFamily="34" charset="0"/>
                <a:cs typeface="Arial" pitchFamily="34" charset="0"/>
              </a:rPr>
              <a:t> yapılar çok daha belli gözükür.</a:t>
            </a:r>
          </a:p>
          <a:p>
            <a:pPr algn="just" eaLnBrk="1" hangingPunct="1"/>
            <a:endParaRPr lang="tr-T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robe_lab_photo"/>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2" cstate="print"/>
          <a:srcRect/>
          <a:stretch>
            <a:fillRect/>
          </a:stretch>
        </p:blipFill>
        <p:spPr bwMode="auto">
          <a:xfrm>
            <a:off x="406400" y="685800"/>
            <a:ext cx="10363200" cy="4876800"/>
          </a:xfrm>
          <a:prstGeom prst="rect">
            <a:avLst/>
          </a:prstGeom>
          <a:noFill/>
          <a:ln w="9525">
            <a:noFill/>
            <a:miter lim="800000"/>
            <a:headEnd/>
            <a:tailEnd/>
          </a:ln>
        </p:spPr>
      </p:pic>
      <p:sp>
        <p:nvSpPr>
          <p:cNvPr id="20483" name="4 Dikdörtgen"/>
          <p:cNvSpPr>
            <a:spLocks noChangeArrowheads="1"/>
          </p:cNvSpPr>
          <p:nvPr/>
        </p:nvSpPr>
        <p:spPr bwMode="auto">
          <a:xfrm>
            <a:off x="1828800" y="6211889"/>
            <a:ext cx="7315200" cy="369887"/>
          </a:xfrm>
          <a:prstGeom prst="rect">
            <a:avLst/>
          </a:prstGeom>
          <a:noFill/>
          <a:ln w="9525">
            <a:noFill/>
            <a:miter lim="800000"/>
            <a:headEnd/>
            <a:tailEnd/>
          </a:ln>
        </p:spPr>
        <p:txBody>
          <a:bodyPr>
            <a:spAutoFit/>
          </a:bodyPr>
          <a:lstStyle/>
          <a:p>
            <a:r>
              <a:rPr lang="tr-TR" sz="1800" b="0">
                <a:solidFill>
                  <a:schemeClr val="tx1"/>
                </a:solidFill>
              </a:rPr>
              <a:t> Elektron Probe Mikroanaliz şematik yapılandırması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24579" name="Picture 2"/>
          <p:cNvPicPr>
            <a:picLocks noGrp="1" noChangeAspect="1" noChangeArrowheads="1"/>
          </p:cNvPicPr>
          <p:nvPr>
            <p:ph idx="1"/>
          </p:nvPr>
        </p:nvPicPr>
        <p:blipFill>
          <a:blip r:embed="rId2" cstate="print"/>
          <a:srcRect/>
          <a:stretch>
            <a:fillRect/>
          </a:stretch>
        </p:blipFill>
        <p:spPr>
          <a:xfrm>
            <a:off x="6908800" y="2417764"/>
            <a:ext cx="3251200" cy="858837"/>
          </a:xfrm>
          <a:noFill/>
        </p:spPr>
      </p:pic>
      <p:pic>
        <p:nvPicPr>
          <p:cNvPr id="24580" name="Picture 4" descr="C:\Users\aziz\Downloads\IMG_0003.JPG"/>
          <p:cNvPicPr>
            <a:picLocks noChangeAspect="1" noChangeArrowheads="1"/>
          </p:cNvPicPr>
          <p:nvPr/>
        </p:nvPicPr>
        <p:blipFill>
          <a:blip r:embed="rId3" cstate="print"/>
          <a:srcRect/>
          <a:stretch>
            <a:fillRect/>
          </a:stretch>
        </p:blipFill>
        <p:spPr bwMode="auto">
          <a:xfrm>
            <a:off x="6908800" y="3733800"/>
            <a:ext cx="5283200" cy="2743200"/>
          </a:xfrm>
          <a:prstGeom prst="rect">
            <a:avLst/>
          </a:prstGeom>
          <a:noFill/>
          <a:ln w="9525">
            <a:noFill/>
            <a:miter lim="800000"/>
            <a:headEnd/>
            <a:tailEnd/>
          </a:ln>
        </p:spPr>
      </p:pic>
      <p:pic>
        <p:nvPicPr>
          <p:cNvPr id="24581" name="Picture 2" descr="C:\Users\aziz\Downloads\IMG_0002.JPG"/>
          <p:cNvPicPr>
            <a:picLocks noChangeAspect="1" noChangeArrowheads="1"/>
          </p:cNvPicPr>
          <p:nvPr/>
        </p:nvPicPr>
        <p:blipFill>
          <a:blip r:embed="rId4" cstate="print"/>
          <a:srcRect/>
          <a:stretch>
            <a:fillRect/>
          </a:stretch>
        </p:blipFill>
        <p:spPr bwMode="auto">
          <a:xfrm>
            <a:off x="0" y="2438400"/>
            <a:ext cx="6908800" cy="4038600"/>
          </a:xfrm>
          <a:prstGeom prst="rect">
            <a:avLst/>
          </a:prstGeom>
          <a:noFill/>
          <a:ln w="9525">
            <a:noFill/>
            <a:miter lim="800000"/>
            <a:headEnd/>
            <a:tailEnd/>
          </a:ln>
        </p:spPr>
      </p:pic>
      <p:pic>
        <p:nvPicPr>
          <p:cNvPr id="24582" name="Picture 3" descr="C:\Users\aziz\Downloads\IMG_0007.JPG"/>
          <p:cNvPicPr>
            <a:picLocks noChangeAspect="1" noChangeArrowheads="1"/>
          </p:cNvPicPr>
          <p:nvPr/>
        </p:nvPicPr>
        <p:blipFill>
          <a:blip r:embed="rId5" cstate="print"/>
          <a:srcRect/>
          <a:stretch>
            <a:fillRect/>
          </a:stretch>
        </p:blipFill>
        <p:spPr bwMode="auto">
          <a:xfrm>
            <a:off x="6874933" y="0"/>
            <a:ext cx="5317067" cy="3276600"/>
          </a:xfrm>
          <a:prstGeom prst="rect">
            <a:avLst/>
          </a:prstGeom>
          <a:noFill/>
          <a:ln w="9525">
            <a:noFill/>
            <a:miter lim="800000"/>
            <a:headEnd/>
            <a:tailEnd/>
          </a:ln>
        </p:spPr>
      </p:pic>
      <p:sp>
        <p:nvSpPr>
          <p:cNvPr id="24583" name="6 Dikdörtgen"/>
          <p:cNvSpPr>
            <a:spLocks noChangeArrowheads="1"/>
          </p:cNvSpPr>
          <p:nvPr/>
        </p:nvSpPr>
        <p:spPr bwMode="auto">
          <a:xfrm>
            <a:off x="7010400" y="3276600"/>
            <a:ext cx="4470400" cy="369888"/>
          </a:xfrm>
          <a:prstGeom prst="rect">
            <a:avLst/>
          </a:prstGeom>
          <a:noFill/>
          <a:ln w="9525">
            <a:noFill/>
            <a:miter lim="800000"/>
            <a:headEnd/>
            <a:tailEnd/>
          </a:ln>
        </p:spPr>
        <p:txBody>
          <a:bodyPr>
            <a:spAutoFit/>
          </a:bodyPr>
          <a:lstStyle/>
          <a:p>
            <a:r>
              <a:rPr lang="tr-TR" sz="1800" b="0">
                <a:solidFill>
                  <a:srgbClr val="FF0000"/>
                </a:solidFill>
              </a:rPr>
              <a:t>Numune hazırlanma ünitesi</a:t>
            </a:r>
          </a:p>
        </p:txBody>
      </p:sp>
      <p:sp>
        <p:nvSpPr>
          <p:cNvPr id="24584" name="7 Dikdörtgen"/>
          <p:cNvSpPr>
            <a:spLocks noChangeArrowheads="1"/>
          </p:cNvSpPr>
          <p:nvPr/>
        </p:nvSpPr>
        <p:spPr bwMode="auto">
          <a:xfrm>
            <a:off x="7213601" y="6488114"/>
            <a:ext cx="2574103" cy="369332"/>
          </a:xfrm>
          <a:prstGeom prst="rect">
            <a:avLst/>
          </a:prstGeom>
          <a:noFill/>
          <a:ln w="9525">
            <a:noFill/>
            <a:miter lim="800000"/>
            <a:headEnd/>
            <a:tailEnd/>
          </a:ln>
        </p:spPr>
        <p:txBody>
          <a:bodyPr wrap="none">
            <a:spAutoFit/>
          </a:bodyPr>
          <a:lstStyle/>
          <a:p>
            <a:r>
              <a:rPr lang="tr-TR" sz="1800" b="0">
                <a:solidFill>
                  <a:srgbClr val="FF0000"/>
                </a:solidFill>
              </a:rPr>
              <a:t>Verilerin aktarıldığı ortam</a:t>
            </a:r>
          </a:p>
        </p:txBody>
      </p:sp>
      <p:cxnSp>
        <p:nvCxnSpPr>
          <p:cNvPr id="9" name="8 Düz Bağlayıcı"/>
          <p:cNvCxnSpPr/>
          <p:nvPr/>
        </p:nvCxnSpPr>
        <p:spPr>
          <a:xfrm rot="5400000">
            <a:off x="6718300" y="66675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586" name="9 Dikdörtgen"/>
          <p:cNvSpPr>
            <a:spLocks noChangeArrowheads="1"/>
          </p:cNvSpPr>
          <p:nvPr/>
        </p:nvSpPr>
        <p:spPr bwMode="auto">
          <a:xfrm>
            <a:off x="1625600" y="6488114"/>
            <a:ext cx="2235200" cy="369887"/>
          </a:xfrm>
          <a:prstGeom prst="rect">
            <a:avLst/>
          </a:prstGeom>
          <a:noFill/>
          <a:ln w="9525">
            <a:noFill/>
            <a:miter lim="800000"/>
            <a:headEnd/>
            <a:tailEnd/>
          </a:ln>
        </p:spPr>
        <p:txBody>
          <a:bodyPr>
            <a:spAutoFit/>
          </a:bodyPr>
          <a:lstStyle/>
          <a:p>
            <a:r>
              <a:rPr lang="tr-TR" sz="1800" b="0">
                <a:solidFill>
                  <a:srgbClr val="FF0000"/>
                </a:solidFill>
              </a:rPr>
              <a:t>Epma aleti </a:t>
            </a:r>
          </a:p>
        </p:txBody>
      </p:sp>
      <p:pic>
        <p:nvPicPr>
          <p:cNvPr id="24587" name="Picture 11"/>
          <p:cNvPicPr>
            <a:picLocks noChangeAspect="1" noChangeArrowheads="1"/>
          </p:cNvPicPr>
          <p:nvPr/>
        </p:nvPicPr>
        <p:blipFill>
          <a:blip r:embed="rId6" cstate="print"/>
          <a:srcRect/>
          <a:stretch>
            <a:fillRect/>
          </a:stretch>
        </p:blipFill>
        <p:spPr bwMode="auto">
          <a:xfrm>
            <a:off x="0" y="0"/>
            <a:ext cx="6908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339" y="214290"/>
            <a:ext cx="4142899" cy="571504"/>
          </a:xfrm>
        </p:spPr>
        <p:txBody>
          <a:bodyPr>
            <a:normAutofit fontScale="90000"/>
          </a:bodyPr>
          <a:lstStyle/>
          <a:p>
            <a:pPr algn="l"/>
            <a:r>
              <a:rPr lang="tr-TR" sz="1800" b="1" i="1" dirty="0" smtClean="0">
                <a:latin typeface="Comic Sans MS" pitchFamily="66" charset="0"/>
              </a:rPr>
              <a:t/>
            </a:r>
            <a:br>
              <a:rPr lang="tr-TR" sz="1800" b="1" i="1" dirty="0" smtClean="0">
                <a:latin typeface="Comic Sans MS" pitchFamily="66" charset="0"/>
              </a:rPr>
            </a:br>
            <a:r>
              <a:rPr lang="tr-TR" sz="1800" b="1" i="1" dirty="0" smtClean="0">
                <a:latin typeface="Comic Sans MS" pitchFamily="66" charset="0"/>
              </a:rPr>
              <a:t/>
            </a:r>
            <a:br>
              <a:rPr lang="tr-TR" sz="1800" b="1" i="1" dirty="0" smtClean="0">
                <a:latin typeface="Comic Sans MS" pitchFamily="66" charset="0"/>
              </a:rPr>
            </a:br>
            <a:r>
              <a:rPr lang="tr-TR" sz="1800" b="1" i="1" dirty="0" smtClean="0">
                <a:latin typeface="Comic Sans MS" pitchFamily="66" charset="0"/>
              </a:rPr>
              <a:t/>
            </a:r>
            <a:br>
              <a:rPr lang="tr-TR" sz="1800" b="1" i="1" dirty="0" smtClean="0">
                <a:latin typeface="Comic Sans MS" pitchFamily="66" charset="0"/>
              </a:rPr>
            </a:br>
            <a:r>
              <a:rPr lang="tr-TR" sz="1800" b="1" i="1" dirty="0" smtClean="0">
                <a:latin typeface="Comic Sans MS" pitchFamily="66" charset="0"/>
              </a:rPr>
              <a:t/>
            </a:r>
            <a:br>
              <a:rPr lang="tr-TR" sz="1800" b="1" i="1" dirty="0" smtClean="0">
                <a:latin typeface="Comic Sans MS" pitchFamily="66" charset="0"/>
              </a:rPr>
            </a:br>
            <a:r>
              <a:rPr lang="tr-TR" sz="1800" b="1" i="1" dirty="0" smtClean="0">
                <a:latin typeface="Comic Sans MS" pitchFamily="66" charset="0"/>
              </a:rPr>
              <a:t> </a:t>
            </a:r>
            <a:br>
              <a:rPr lang="tr-TR" sz="1800" b="1" i="1" dirty="0" smtClean="0">
                <a:latin typeface="Comic Sans MS" pitchFamily="66" charset="0"/>
              </a:rPr>
            </a:br>
            <a:r>
              <a:rPr lang="tr-TR" sz="1800" b="1" i="1" dirty="0" smtClean="0">
                <a:latin typeface="Comic Sans MS" pitchFamily="66" charset="0"/>
              </a:rPr>
              <a:t/>
            </a:r>
            <a:br>
              <a:rPr lang="tr-TR" sz="1800" b="1" i="1" dirty="0" smtClean="0">
                <a:latin typeface="Comic Sans MS" pitchFamily="66" charset="0"/>
              </a:rPr>
            </a:br>
            <a:r>
              <a:rPr lang="tr-TR" sz="2000" b="1" i="1" dirty="0" smtClean="0">
                <a:solidFill>
                  <a:srgbClr val="FF0000"/>
                </a:solidFill>
                <a:latin typeface="Comic Sans MS" pitchFamily="66" charset="0"/>
              </a:rPr>
              <a:t>KULLANIM ALANLARI</a:t>
            </a:r>
            <a:endParaRPr lang="tr-TR" sz="2000" b="1" i="1" dirty="0">
              <a:solidFill>
                <a:srgbClr val="FF0000"/>
              </a:solidFill>
              <a:latin typeface="Comic Sans MS" pitchFamily="66" charset="0"/>
            </a:endParaRPr>
          </a:p>
        </p:txBody>
      </p:sp>
      <p:sp>
        <p:nvSpPr>
          <p:cNvPr id="39937" name="Rectangle 1"/>
          <p:cNvSpPr>
            <a:spLocks noChangeArrowheads="1"/>
          </p:cNvSpPr>
          <p:nvPr/>
        </p:nvSpPr>
        <p:spPr bwMode="auto">
          <a:xfrm>
            <a:off x="239349" y="806594"/>
            <a:ext cx="11617291" cy="642223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just" fontAlgn="base">
              <a:lnSpc>
                <a:spcPct val="150000"/>
              </a:lnSpc>
              <a:spcBef>
                <a:spcPct val="0"/>
              </a:spcBef>
              <a:spcAft>
                <a:spcPct val="0"/>
              </a:spcAft>
            </a:pPr>
            <a:endParaRPr kumimoji="0" lang="tr-TR" sz="1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algn="just" fontAlgn="base">
              <a:lnSpc>
                <a:spcPct val="150000"/>
              </a:lnSpc>
              <a:spcBef>
                <a:spcPct val="0"/>
              </a:spcBef>
              <a:spcAft>
                <a:spcPct val="0"/>
              </a:spcAft>
            </a:pPr>
            <a:r>
              <a:rPr kumimoji="0" lang="tr-TR" sz="1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Malzeme Bilimi ve Mühendisliği</a:t>
            </a:r>
            <a:r>
              <a:rPr lang="tr-TR" sz="1400" dirty="0" smtClean="0">
                <a:latin typeface="Comic Sans MS" pitchFamily="66" charset="0"/>
              </a:rPr>
              <a:t> :Bu teknik metaller, alaşımlar, seramik ve cam gibi malzemelerin kimyasal bileşiminin analizini etmek için kullanılır. Özellikle tek tek tane ya da parçalarının mikrometreden milimetreye kadar olan kimyasal değişiminin değerlendirilmesinde yararlıdır. Elektron </a:t>
            </a:r>
            <a:r>
              <a:rPr lang="tr-TR" sz="1400" dirty="0" err="1" smtClean="0">
                <a:latin typeface="Comic Sans MS" pitchFamily="66" charset="0"/>
              </a:rPr>
              <a:t>mikroprob</a:t>
            </a:r>
            <a:r>
              <a:rPr lang="tr-TR" sz="1400" dirty="0" smtClean="0">
                <a:latin typeface="Comic Sans MS" pitchFamily="66" charset="0"/>
              </a:rPr>
              <a:t> genellikle araştırma, kalite kontrol ve arıza analizi için kullanılır.</a:t>
            </a:r>
            <a:r>
              <a:rPr lang="tr-TR" sz="1400" b="1" dirty="0" smtClean="0">
                <a:latin typeface="Comic Sans MS" pitchFamily="66" charset="0"/>
              </a:rPr>
              <a:t> </a:t>
            </a:r>
          </a:p>
          <a:p>
            <a:pPr algn="just" fontAlgn="base">
              <a:lnSpc>
                <a:spcPct val="150000"/>
              </a:lnSpc>
              <a:spcBef>
                <a:spcPct val="0"/>
              </a:spcBef>
              <a:spcAft>
                <a:spcPct val="0"/>
              </a:spcAft>
            </a:pPr>
            <a:endParaRPr lang="tr-TR" sz="1400" b="1" dirty="0" smtClean="0">
              <a:latin typeface="Comic Sans MS" pitchFamily="66" charset="0"/>
            </a:endParaRPr>
          </a:p>
          <a:p>
            <a:pPr algn="just" fontAlgn="base">
              <a:lnSpc>
                <a:spcPct val="150000"/>
              </a:lnSpc>
              <a:spcBef>
                <a:spcPct val="0"/>
              </a:spcBef>
              <a:spcAft>
                <a:spcPct val="0"/>
              </a:spcAft>
            </a:pPr>
            <a:r>
              <a:rPr lang="tr-TR" sz="1400" b="1" dirty="0" smtClean="0">
                <a:latin typeface="Comic Sans MS" pitchFamily="66" charset="0"/>
              </a:rPr>
              <a:t>Jeoloji : </a:t>
            </a:r>
            <a:r>
              <a:rPr lang="tr-TR" sz="1400" dirty="0" smtClean="0">
                <a:latin typeface="Comic Sans MS" pitchFamily="66" charset="0"/>
              </a:rPr>
              <a:t>M</a:t>
            </a:r>
            <a:r>
              <a:rPr lang="en-US" sz="1400" dirty="0" err="1" smtClean="0">
                <a:latin typeface="Comic Sans MS" pitchFamily="66" charset="0"/>
              </a:rPr>
              <a:t>aden</a:t>
            </a:r>
            <a:r>
              <a:rPr lang="en-US" sz="1400" dirty="0" smtClean="0">
                <a:latin typeface="Comic Sans MS" pitchFamily="66" charset="0"/>
              </a:rPr>
              <a:t> </a:t>
            </a:r>
            <a:r>
              <a:rPr lang="en-US" sz="1400" dirty="0" err="1" smtClean="0">
                <a:latin typeface="Comic Sans MS" pitchFamily="66" charset="0"/>
              </a:rPr>
              <a:t>yatakları</a:t>
            </a:r>
            <a:r>
              <a:rPr lang="en-US" sz="1400" dirty="0" smtClean="0">
                <a:latin typeface="Comic Sans MS" pitchFamily="66" charset="0"/>
              </a:rPr>
              <a:t>, </a:t>
            </a:r>
            <a:r>
              <a:rPr lang="en-US" sz="1400" dirty="0" err="1" smtClean="0">
                <a:latin typeface="Comic Sans MS" pitchFamily="66" charset="0"/>
              </a:rPr>
              <a:t>çevresel</a:t>
            </a:r>
            <a:r>
              <a:rPr lang="en-US" sz="1400" dirty="0" smtClean="0">
                <a:latin typeface="Comic Sans MS" pitchFamily="66" charset="0"/>
              </a:rPr>
              <a:t> </a:t>
            </a:r>
            <a:r>
              <a:rPr lang="en-US" sz="1400" dirty="0" err="1" smtClean="0">
                <a:latin typeface="Comic Sans MS" pitchFamily="66" charset="0"/>
              </a:rPr>
              <a:t>jeokimya</a:t>
            </a:r>
            <a:r>
              <a:rPr lang="en-US" sz="1400" dirty="0" smtClean="0">
                <a:latin typeface="Comic Sans MS" pitchFamily="66" charset="0"/>
              </a:rPr>
              <a:t>, </a:t>
            </a:r>
            <a:r>
              <a:rPr lang="en-US" sz="1400" dirty="0" err="1" smtClean="0">
                <a:latin typeface="Comic Sans MS" pitchFamily="66" charset="0"/>
              </a:rPr>
              <a:t>hidrojeoloji</a:t>
            </a:r>
            <a:r>
              <a:rPr lang="en-US" sz="1400" dirty="0" smtClean="0">
                <a:latin typeface="Comic Sans MS" pitchFamily="66" charset="0"/>
              </a:rPr>
              <a:t>, petrol </a:t>
            </a:r>
            <a:r>
              <a:rPr lang="en-US" sz="1400" dirty="0" err="1" smtClean="0">
                <a:latin typeface="Comic Sans MS" pitchFamily="66" charset="0"/>
              </a:rPr>
              <a:t>araştırmaları</a:t>
            </a:r>
            <a:r>
              <a:rPr lang="en-US" sz="1400" dirty="0" smtClean="0">
                <a:latin typeface="Comic Sans MS" pitchFamily="66" charset="0"/>
              </a:rPr>
              <a:t>, igneous </a:t>
            </a:r>
            <a:r>
              <a:rPr lang="en-US" sz="1400" dirty="0" err="1" smtClean="0">
                <a:latin typeface="Comic Sans MS" pitchFamily="66" charset="0"/>
              </a:rPr>
              <a:t>ve</a:t>
            </a:r>
            <a:r>
              <a:rPr lang="en-US" sz="1400" dirty="0" smtClean="0">
                <a:latin typeface="Comic Sans MS" pitchFamily="66" charset="0"/>
              </a:rPr>
              <a:t> </a:t>
            </a:r>
            <a:r>
              <a:rPr lang="en-US" sz="1400" dirty="0" err="1" smtClean="0">
                <a:latin typeface="Comic Sans MS" pitchFamily="66" charset="0"/>
              </a:rPr>
              <a:t>metamorfik</a:t>
            </a:r>
            <a:r>
              <a:rPr lang="en-US" sz="1400" dirty="0" smtClean="0">
                <a:latin typeface="Comic Sans MS" pitchFamily="66" charset="0"/>
              </a:rPr>
              <a:t> </a:t>
            </a:r>
            <a:r>
              <a:rPr lang="en-US" sz="1400" dirty="0" err="1" smtClean="0">
                <a:latin typeface="Comic Sans MS" pitchFamily="66" charset="0"/>
              </a:rPr>
              <a:t>jeokimya</a:t>
            </a:r>
            <a:r>
              <a:rPr lang="en-US" sz="1400" dirty="0" smtClean="0">
                <a:latin typeface="Comic Sans MS" pitchFamily="66" charset="0"/>
              </a:rPr>
              <a:t>, </a:t>
            </a:r>
            <a:r>
              <a:rPr lang="en-US" sz="1400" dirty="0" err="1" smtClean="0">
                <a:latin typeface="Comic Sans MS" pitchFamily="66" charset="0"/>
              </a:rPr>
              <a:t>toprak</a:t>
            </a:r>
            <a:r>
              <a:rPr lang="en-US" sz="1400" dirty="0" smtClean="0">
                <a:latin typeface="Comic Sans MS" pitchFamily="66" charset="0"/>
              </a:rPr>
              <a:t> </a:t>
            </a:r>
            <a:r>
              <a:rPr lang="en-US" sz="1400" dirty="0" err="1" smtClean="0">
                <a:latin typeface="Comic Sans MS" pitchFamily="66" charset="0"/>
              </a:rPr>
              <a:t>bilimi</a:t>
            </a:r>
            <a:r>
              <a:rPr lang="en-US" sz="1400" dirty="0" smtClean="0">
                <a:latin typeface="Comic Sans MS" pitchFamily="66" charset="0"/>
              </a:rPr>
              <a:t> </a:t>
            </a:r>
            <a:r>
              <a:rPr lang="en-US" sz="1400" dirty="0" err="1" smtClean="0">
                <a:latin typeface="Comic Sans MS" pitchFamily="66" charset="0"/>
              </a:rPr>
              <a:t>ve</a:t>
            </a:r>
            <a:r>
              <a:rPr lang="en-US" sz="1400" dirty="0" smtClean="0">
                <a:latin typeface="Comic Sans MS" pitchFamily="66" charset="0"/>
              </a:rPr>
              <a:t> </a:t>
            </a:r>
            <a:r>
              <a:rPr lang="en-US" sz="1400" dirty="0" err="1" smtClean="0">
                <a:latin typeface="Comic Sans MS" pitchFamily="66" charset="0"/>
              </a:rPr>
              <a:t>sedimantoloji</a:t>
            </a:r>
            <a:r>
              <a:rPr lang="en-US" sz="1400" dirty="0" smtClean="0">
                <a:latin typeface="Comic Sans MS" pitchFamily="66" charset="0"/>
              </a:rPr>
              <a:t>)</a:t>
            </a:r>
            <a:r>
              <a:rPr lang="tr-TR" sz="1400" dirty="0" smtClean="0">
                <a:latin typeface="Comic Sans MS" pitchFamily="66" charset="0"/>
              </a:rPr>
              <a:t>.</a:t>
            </a:r>
          </a:p>
          <a:p>
            <a:pPr algn="just" fontAlgn="base">
              <a:lnSpc>
                <a:spcPct val="150000"/>
              </a:lnSpc>
              <a:spcBef>
                <a:spcPct val="0"/>
              </a:spcBef>
              <a:spcAft>
                <a:spcPct val="0"/>
              </a:spcAft>
            </a:pPr>
            <a:endParaRPr lang="tr-TR" sz="1400" b="1" dirty="0" smtClean="0">
              <a:latin typeface="Comic Sans MS" pitchFamily="66" charset="0"/>
            </a:endParaRPr>
          </a:p>
          <a:p>
            <a:pPr algn="just" fontAlgn="base">
              <a:lnSpc>
                <a:spcPct val="150000"/>
              </a:lnSpc>
              <a:spcBef>
                <a:spcPct val="0"/>
              </a:spcBef>
              <a:spcAft>
                <a:spcPct val="0"/>
              </a:spcAft>
            </a:pPr>
            <a:r>
              <a:rPr lang="tr-TR" sz="1400" b="1" dirty="0" smtClean="0">
                <a:latin typeface="Comic Sans MS" pitchFamily="66" charset="0"/>
              </a:rPr>
              <a:t>Mineraloji ve Petrografi:</a:t>
            </a:r>
            <a:r>
              <a:rPr lang="tr-TR" sz="1400" dirty="0" smtClean="0">
                <a:latin typeface="Comic Sans MS" pitchFamily="66" charset="0"/>
              </a:rPr>
              <a:t> Bu teknik, yaygın olarak mineraloglar ve petrologlar tarafından kullanılır. EPMA sonucu elde edilen veriler, kristalizasyon, sıvılaşma, volkanizma, metamorfizma, orojenik (dağ oluşumu), levha tektoniği gibi jeolojik süreçleri aydınlatmakta kullanılabilir. Bu teknik aynı zamanda meteoritler içinde kullanılır. Gezegenler, asteroitler ve kuyruklu yıldızların evrimini anlamada elde edilen kimyasal veriler hayati önem taşımaktadır. Mineralin kenarından merkezine doğru görülen elementel bileşimin değişimi kristalin oluşumu (sıcaklık, basınç ve kimyası) hakkında bilgi verebilir. </a:t>
            </a:r>
          </a:p>
          <a:p>
            <a:pPr lvl="0" algn="just" eaLnBrk="0" fontAlgn="base" hangingPunct="0">
              <a:lnSpc>
                <a:spcPct val="150000"/>
              </a:lnSpc>
              <a:spcBef>
                <a:spcPct val="0"/>
              </a:spcBef>
              <a:spcAft>
                <a:spcPct val="0"/>
              </a:spcAft>
            </a:pPr>
            <a:endParaRPr lang="tr-TR" sz="1400" dirty="0" smtClean="0">
              <a:latin typeface="Comic Sans MS" pitchFamily="66" charset="0"/>
              <a:ea typeface="Calibri" pitchFamily="34" charset="0"/>
              <a:cs typeface="Times New Roman" pitchFamily="18" charset="0"/>
            </a:endParaRPr>
          </a:p>
          <a:p>
            <a:pPr fontAlgn="base">
              <a:spcBef>
                <a:spcPct val="0"/>
              </a:spcBef>
              <a:spcAft>
                <a:spcPct val="0"/>
              </a:spcAft>
            </a:pPr>
            <a:endParaRPr lang="tr-TR" sz="1200" b="1" dirty="0" smtClean="0"/>
          </a:p>
          <a:p>
            <a:pPr fontAlgn="base">
              <a:spcBef>
                <a:spcPct val="0"/>
              </a:spcBef>
              <a:spcAft>
                <a:spcPct val="0"/>
              </a:spcAft>
            </a:pPr>
            <a:endParaRPr lang="tr-TR" sz="1200" b="1" dirty="0" smtClean="0"/>
          </a:p>
          <a:p>
            <a:pPr fontAlgn="base">
              <a:spcBef>
                <a:spcPct val="0"/>
              </a:spcBef>
              <a:spcAft>
                <a:spcPct val="0"/>
              </a:spcAft>
            </a:pPr>
            <a:endParaRPr lang="tr-TR" sz="1200" dirty="0" smtClean="0"/>
          </a:p>
          <a:p>
            <a:pPr fontAlgn="base">
              <a:spcBef>
                <a:spcPct val="0"/>
              </a:spcBef>
              <a:spcAft>
                <a:spcPct val="0"/>
              </a:spcAft>
            </a:pPr>
            <a:endParaRPr lang="tr-TR" sz="1200" dirty="0" smtClean="0"/>
          </a:p>
          <a:p>
            <a:pPr fontAlgn="base">
              <a:spcBef>
                <a:spcPct val="0"/>
              </a:spcBef>
              <a:spcAft>
                <a:spcPct val="0"/>
              </a:spcAft>
            </a:pPr>
            <a:endParaRPr lang="tr-TR" sz="1200" b="1" dirty="0" smtClean="0"/>
          </a:p>
          <a:p>
            <a:pPr fontAlgn="base">
              <a:spcBef>
                <a:spcPct val="0"/>
              </a:spcBef>
              <a:spcAft>
                <a:spcPct val="0"/>
              </a:spcAft>
            </a:pPr>
            <a:endParaRPr lang="tr-TR" sz="1200" dirty="0" smtClean="0"/>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20040"/>
            <a:ext cx="9652000" cy="1143000"/>
          </a:xfrm>
        </p:spPr>
        <p:txBody>
          <a:bodyPr>
            <a:normAutofit/>
          </a:bodyPr>
          <a:lstStyle/>
          <a:p>
            <a:pPr eaLnBrk="1" fontAlgn="auto" hangingPunct="1">
              <a:spcAft>
                <a:spcPts val="0"/>
              </a:spcAft>
              <a:defRPr/>
            </a:pPr>
            <a:r>
              <a:rPr lang="tr-TR" sz="4000" dirty="0">
                <a:solidFill>
                  <a:schemeClr val="bg2">
                    <a:lumMod val="50000"/>
                  </a:schemeClr>
                </a:solidFill>
              </a:rPr>
              <a:t>EPMA’NIN KULLANIM ALANLARI</a:t>
            </a:r>
          </a:p>
        </p:txBody>
      </p:sp>
      <p:sp>
        <p:nvSpPr>
          <p:cNvPr id="21507" name="Rectangle 3"/>
          <p:cNvSpPr>
            <a:spLocks noGrp="1" noChangeArrowheads="1"/>
          </p:cNvSpPr>
          <p:nvPr>
            <p:ph idx="1"/>
          </p:nvPr>
        </p:nvSpPr>
        <p:spPr/>
        <p:txBody>
          <a:bodyPr/>
          <a:lstStyle/>
          <a:p>
            <a:pPr eaLnBrk="1" hangingPunct="1">
              <a:lnSpc>
                <a:spcPct val="90000"/>
              </a:lnSpc>
            </a:pPr>
            <a:r>
              <a:rPr lang="tr-TR" dirty="0" err="1" smtClean="0"/>
              <a:t>Metalurji</a:t>
            </a:r>
            <a:r>
              <a:rPr lang="tr-TR" dirty="0" smtClean="0"/>
              <a:t> ve Malzeme Bilimi</a:t>
            </a:r>
          </a:p>
          <a:p>
            <a:pPr eaLnBrk="1" hangingPunct="1">
              <a:lnSpc>
                <a:spcPct val="90000"/>
              </a:lnSpc>
            </a:pPr>
            <a:r>
              <a:rPr lang="tr-TR" dirty="0" smtClean="0"/>
              <a:t>Cam</a:t>
            </a:r>
          </a:p>
          <a:p>
            <a:pPr eaLnBrk="1" hangingPunct="1">
              <a:lnSpc>
                <a:spcPct val="90000"/>
              </a:lnSpc>
            </a:pPr>
            <a:r>
              <a:rPr lang="tr-TR" dirty="0" smtClean="0"/>
              <a:t>Süper iletken</a:t>
            </a:r>
          </a:p>
          <a:p>
            <a:pPr eaLnBrk="1" hangingPunct="1">
              <a:lnSpc>
                <a:spcPct val="90000"/>
              </a:lnSpc>
            </a:pPr>
            <a:r>
              <a:rPr lang="tr-TR" dirty="0" smtClean="0"/>
              <a:t>Seramik</a:t>
            </a:r>
          </a:p>
          <a:p>
            <a:pPr eaLnBrk="1" hangingPunct="1">
              <a:lnSpc>
                <a:spcPct val="90000"/>
              </a:lnSpc>
            </a:pPr>
            <a:r>
              <a:rPr lang="tr-TR" dirty="0" err="1" smtClean="0"/>
              <a:t>Mikroelektronik</a:t>
            </a:r>
            <a:endParaRPr lang="tr-TR" dirty="0" smtClean="0"/>
          </a:p>
          <a:p>
            <a:pPr eaLnBrk="1" hangingPunct="1">
              <a:lnSpc>
                <a:spcPct val="90000"/>
              </a:lnSpc>
            </a:pPr>
            <a:r>
              <a:rPr lang="tr-TR" dirty="0" err="1" smtClean="0"/>
              <a:t>Biokimya</a:t>
            </a:r>
            <a:endParaRPr lang="tr-TR" dirty="0" smtClean="0"/>
          </a:p>
          <a:p>
            <a:pPr eaLnBrk="1" hangingPunct="1">
              <a:lnSpc>
                <a:spcPct val="90000"/>
              </a:lnSpc>
            </a:pPr>
            <a:r>
              <a:rPr lang="tr-TR" dirty="0" smtClean="0"/>
              <a:t>Jeoloji</a:t>
            </a:r>
          </a:p>
          <a:p>
            <a:pPr eaLnBrk="1" hangingPunct="1">
              <a:lnSpc>
                <a:spcPct val="90000"/>
              </a:lnSpc>
            </a:pPr>
            <a:r>
              <a:rPr lang="tr-TR" dirty="0" smtClean="0"/>
              <a:t>Mineraloji</a:t>
            </a:r>
          </a:p>
        </p:txBody>
      </p:sp>
      <p:pic>
        <p:nvPicPr>
          <p:cNvPr id="4" name="Picture 3" descr="F:\Attach\Science\B123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9085" y="4001045"/>
            <a:ext cx="3124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Abstract\PFW-32-E\deepfield_h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767" y="1173480"/>
            <a:ext cx="3890554" cy="247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3701143" y="3825150"/>
            <a:ext cx="2484976"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60000"/>
              </a:lnSpc>
              <a:buFontTx/>
              <a:buChar char="•"/>
            </a:pPr>
            <a:r>
              <a:rPr lang="en-US" altLang="tr-TR" dirty="0"/>
              <a:t>Biology</a:t>
            </a:r>
          </a:p>
          <a:p>
            <a:pPr>
              <a:lnSpc>
                <a:spcPct val="60000"/>
              </a:lnSpc>
              <a:buFontTx/>
              <a:buChar char="•"/>
            </a:pPr>
            <a:endParaRPr lang="en-US" altLang="tr-TR" dirty="0"/>
          </a:p>
          <a:p>
            <a:pPr>
              <a:lnSpc>
                <a:spcPct val="60000"/>
              </a:lnSpc>
              <a:buFontTx/>
              <a:buChar char="•"/>
            </a:pPr>
            <a:r>
              <a:rPr lang="en-US" altLang="tr-TR" dirty="0"/>
              <a:t>Civil Engineering</a:t>
            </a:r>
          </a:p>
          <a:p>
            <a:pPr>
              <a:lnSpc>
                <a:spcPct val="60000"/>
              </a:lnSpc>
              <a:buFontTx/>
              <a:buChar char="•"/>
            </a:pPr>
            <a:endParaRPr lang="en-US" altLang="tr-TR" dirty="0"/>
          </a:p>
          <a:p>
            <a:pPr>
              <a:lnSpc>
                <a:spcPct val="60000"/>
              </a:lnSpc>
              <a:buFontTx/>
              <a:buChar char="•"/>
            </a:pPr>
            <a:r>
              <a:rPr lang="en-US" altLang="tr-TR" dirty="0"/>
              <a:t>Paleontology</a:t>
            </a:r>
          </a:p>
          <a:p>
            <a:pPr>
              <a:lnSpc>
                <a:spcPct val="60000"/>
              </a:lnSpc>
              <a:buFontTx/>
              <a:buChar char="•"/>
            </a:pPr>
            <a:endParaRPr lang="en-US" altLang="tr-TR" dirty="0"/>
          </a:p>
          <a:p>
            <a:pPr>
              <a:lnSpc>
                <a:spcPct val="60000"/>
              </a:lnSpc>
              <a:buFontTx/>
              <a:buChar char="•"/>
            </a:pPr>
            <a:r>
              <a:rPr lang="en-US" altLang="tr-TR" dirty="0"/>
              <a:t>Soil Sciences</a:t>
            </a:r>
          </a:p>
        </p:txBody>
      </p:sp>
      <p:sp>
        <p:nvSpPr>
          <p:cNvPr id="7" name="Rectangle 6"/>
          <p:cNvSpPr>
            <a:spLocks noChangeArrowheads="1"/>
          </p:cNvSpPr>
          <p:nvPr/>
        </p:nvSpPr>
        <p:spPr bwMode="auto">
          <a:xfrm>
            <a:off x="6130835" y="4643846"/>
            <a:ext cx="2018501"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buFontTx/>
              <a:buChar char="•"/>
            </a:pPr>
            <a:r>
              <a:rPr lang="en-US" altLang="tr-TR" dirty="0"/>
              <a:t>Archeology</a:t>
            </a:r>
          </a:p>
          <a:p>
            <a:pPr>
              <a:lnSpc>
                <a:spcPct val="130000"/>
              </a:lnSpc>
              <a:buFontTx/>
              <a:buChar char="•"/>
            </a:pPr>
            <a:r>
              <a:rPr lang="en-US" altLang="tr-TR" dirty="0"/>
              <a:t>Anthropology</a:t>
            </a:r>
          </a:p>
          <a:p>
            <a:pPr>
              <a:lnSpc>
                <a:spcPct val="130000"/>
              </a:lnSpc>
              <a:buFontTx/>
              <a:buChar char="•"/>
            </a:pPr>
            <a:r>
              <a:rPr lang="en-US" altLang="tr-TR" dirty="0"/>
              <a:t>Art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10"/>
                                            </p:cond>
                                          </p:stCondLst>
                                        </p:cTn>
                                        <p:tgtEl>
                                          <p:sldTgt/>
                                        </p:tgtEl>
                                      </p:cBhvr>
                                    </p:cmd>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subTnLst>
                                    <p:cmd type="evt" cmd="onstopaudio">
                                      <p:cBhvr>
                                        <p:cTn display="0" masterRel="sameClick">
                                          <p:stCondLst>
                                            <p:cond evt="begin" delay="0">
                                              <p:tn val="16"/>
                                            </p:cond>
                                          </p:stCondLst>
                                        </p:cTn>
                                        <p:tgtEl>
                                          <p:sldTgt/>
                                        </p:tgtEl>
                                      </p:cBhvr>
                                    </p:cmd>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iterate type="wd">
                                    <p:tmPct val="100000"/>
                                  </p:iterate>
                                  <p:childTnLst>
                                    <p:set>
                                      <p:cBhvr>
                                        <p:cTn id="21" dur="1" fill="hold">
                                          <p:stCondLst>
                                            <p:cond delay="0"/>
                                          </p:stCondLst>
                                        </p:cTn>
                                        <p:tgtEl>
                                          <p:spTgt spid="7"/>
                                        </p:tgtEl>
                                        <p:attrNameLst>
                                          <p:attrName>style.visibility</p:attrName>
                                        </p:attrNameLst>
                                      </p:cBhvr>
                                      <p:to>
                                        <p:strVal val="visible"/>
                                      </p:to>
                                    </p:set>
                                    <p:anim calcmode="lin" valueType="num">
                                      <p:cBhvr additive="base">
                                        <p:cTn id="22" dur="300" fill="hold"/>
                                        <p:tgtEl>
                                          <p:spTgt spid="7"/>
                                        </p:tgtEl>
                                        <p:attrNameLst>
                                          <p:attrName>ppt_x</p:attrName>
                                        </p:attrNameLst>
                                      </p:cBhvr>
                                      <p:tavLst>
                                        <p:tav tm="0">
                                          <p:val>
                                            <p:strVal val="1+#ppt_w/2"/>
                                          </p:val>
                                        </p:tav>
                                        <p:tav tm="100000">
                                          <p:val>
                                            <p:strVal val="#ppt_x"/>
                                          </p:val>
                                        </p:tav>
                                      </p:tavLst>
                                    </p:anim>
                                    <p:anim calcmode="lin" valueType="num">
                                      <p:cBhvr additive="base">
                                        <p:cTn id="23"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9403" y="3140968"/>
            <a:ext cx="10972800" cy="1143000"/>
          </a:xfrm>
        </p:spPr>
        <p:txBody>
          <a:bodyPr>
            <a:normAutofit fontScale="90000"/>
          </a:bodyPr>
          <a:lstStyle/>
          <a:p>
            <a:pPr algn="ctr"/>
            <a:r>
              <a:rPr lang="tr-TR" dirty="0" smtClean="0">
                <a:latin typeface="Comic Sans MS" pitchFamily="66" charset="0"/>
              </a:rPr>
              <a:t/>
            </a:r>
            <a:br>
              <a:rPr lang="tr-TR" dirty="0" smtClean="0">
                <a:latin typeface="Comic Sans MS" pitchFamily="66" charset="0"/>
              </a:rPr>
            </a:br>
            <a:r>
              <a:rPr lang="tr-TR" b="1" i="1" dirty="0" smtClean="0">
                <a:solidFill>
                  <a:srgbClr val="FF0000"/>
                </a:solidFill>
                <a:latin typeface="Comic Sans MS" pitchFamily="66" charset="0"/>
              </a:rPr>
              <a:t>EPMA ile Yapılabilen Analizler</a:t>
            </a:r>
            <a:r>
              <a:rPr lang="tr-TR" dirty="0" smtClean="0">
                <a:latin typeface="Comic Sans MS" pitchFamily="66" charset="0"/>
              </a:rPr>
              <a:t/>
            </a:r>
            <a:br>
              <a:rPr lang="tr-TR" dirty="0" smtClean="0">
                <a:latin typeface="Comic Sans MS" pitchFamily="66" charset="0"/>
              </a:rPr>
            </a:b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378075" y="6350"/>
            <a:ext cx="3581400" cy="1143000"/>
          </a:xfrm>
        </p:spPr>
        <p:txBody>
          <a:bodyPr/>
          <a:lstStyle/>
          <a:p>
            <a:pPr>
              <a:defRPr/>
            </a:pPr>
            <a:r>
              <a:rPr lang="tr-TR" dirty="0">
                <a:solidFill>
                  <a:schemeClr val="tx2">
                    <a:lumMod val="75000"/>
                  </a:schemeClr>
                </a:solidFill>
                <a:latin typeface="Arial" pitchFamily="34" charset="0"/>
                <a:cs typeface="Arial" pitchFamily="34" charset="0"/>
              </a:rPr>
              <a:t>EPMA</a:t>
            </a:r>
          </a:p>
        </p:txBody>
      </p:sp>
      <p:sp>
        <p:nvSpPr>
          <p:cNvPr id="12291" name="Rectangle 5"/>
          <p:cNvSpPr>
            <a:spLocks noGrp="1" noChangeArrowheads="1"/>
          </p:cNvSpPr>
          <p:nvPr>
            <p:ph type="body" sz="half" idx="1"/>
          </p:nvPr>
        </p:nvSpPr>
        <p:spPr>
          <a:xfrm>
            <a:off x="783771" y="1142999"/>
            <a:ext cx="10045338" cy="2749731"/>
          </a:xfrm>
        </p:spPr>
        <p:txBody>
          <a:bodyPr>
            <a:noAutofit/>
          </a:bodyPr>
          <a:lstStyle/>
          <a:p>
            <a:pPr algn="just"/>
            <a:r>
              <a:rPr lang="tr-TR" altLang="tr-TR" sz="2400" dirty="0" err="1">
                <a:latin typeface="Arial" pitchFamily="34" charset="0"/>
                <a:cs typeface="Arial" pitchFamily="34" charset="0"/>
              </a:rPr>
              <a:t>Electron</a:t>
            </a:r>
            <a:r>
              <a:rPr lang="tr-TR" altLang="tr-TR" sz="2400" dirty="0">
                <a:latin typeface="Arial" pitchFamily="34" charset="0"/>
                <a:cs typeface="Arial" pitchFamily="34" charset="0"/>
              </a:rPr>
              <a:t> </a:t>
            </a:r>
            <a:r>
              <a:rPr lang="tr-TR" altLang="tr-TR" sz="2400" dirty="0" err="1">
                <a:latin typeface="Arial" pitchFamily="34" charset="0"/>
                <a:cs typeface="Arial" pitchFamily="34" charset="0"/>
              </a:rPr>
              <a:t>probe</a:t>
            </a:r>
            <a:r>
              <a:rPr lang="tr-TR" altLang="tr-TR" sz="2400" dirty="0">
                <a:latin typeface="Arial" pitchFamily="34" charset="0"/>
                <a:cs typeface="Arial" pitchFamily="34" charset="0"/>
              </a:rPr>
              <a:t> </a:t>
            </a:r>
            <a:r>
              <a:rPr lang="tr-TR" altLang="tr-TR" sz="2400" dirty="0" err="1">
                <a:latin typeface="Arial" pitchFamily="34" charset="0"/>
                <a:cs typeface="Arial" pitchFamily="34" charset="0"/>
              </a:rPr>
              <a:t>micro</a:t>
            </a:r>
            <a:r>
              <a:rPr lang="tr-TR" altLang="tr-TR" sz="2400" dirty="0">
                <a:latin typeface="Arial" pitchFamily="34" charset="0"/>
                <a:cs typeface="Arial" pitchFamily="34" charset="0"/>
              </a:rPr>
              <a:t> analiz (EPMA), taramalı </a:t>
            </a:r>
            <a:r>
              <a:rPr lang="tr-TR" altLang="tr-TR" sz="2400" dirty="0" err="1">
                <a:latin typeface="Arial" pitchFamily="34" charset="0"/>
                <a:cs typeface="Arial" pitchFamily="34" charset="0"/>
              </a:rPr>
              <a:t>electron</a:t>
            </a:r>
            <a:r>
              <a:rPr lang="tr-TR" altLang="tr-TR" sz="2400" dirty="0">
                <a:latin typeface="Arial" pitchFamily="34" charset="0"/>
                <a:cs typeface="Arial" pitchFamily="34" charset="0"/>
              </a:rPr>
              <a:t> mikroskobu (SEM) ve  X-ray mikro analizin bir kombinasyonudur. </a:t>
            </a:r>
            <a:r>
              <a:rPr lang="tr-TR" altLang="tr-TR" sz="2400" dirty="0" err="1">
                <a:latin typeface="Arial" pitchFamily="34" charset="0"/>
                <a:cs typeface="Arial" pitchFamily="34" charset="0"/>
              </a:rPr>
              <a:t>Epma</a:t>
            </a:r>
            <a:r>
              <a:rPr lang="tr-TR" altLang="tr-TR" sz="2400" dirty="0">
                <a:latin typeface="Arial" pitchFamily="34" charset="0"/>
                <a:cs typeface="Arial" pitchFamily="34" charset="0"/>
              </a:rPr>
              <a:t>, materyalleri analiz etmekte kullanılan diğer tekniklerden farklıdır. Çünkü </a:t>
            </a:r>
            <a:r>
              <a:rPr lang="tr-TR" altLang="tr-TR" sz="2400" dirty="0" err="1">
                <a:latin typeface="Arial" pitchFamily="34" charset="0"/>
                <a:cs typeface="Arial" pitchFamily="34" charset="0"/>
              </a:rPr>
              <a:t>Epma</a:t>
            </a:r>
            <a:r>
              <a:rPr lang="tr-TR" altLang="tr-TR" sz="2400" dirty="0">
                <a:latin typeface="Arial" pitchFamily="34" charset="0"/>
                <a:cs typeface="Arial" pitchFamily="34" charset="0"/>
              </a:rPr>
              <a:t>, seçilmiş bir alanın yüzeyinden belirli bir derinlikte ve çapta uyarılmış olan kısmın, kimyasal analizini içerir.</a:t>
            </a:r>
          </a:p>
        </p:txBody>
      </p:sp>
      <p:pic>
        <p:nvPicPr>
          <p:cNvPr id="12292" name="Picture 7" descr="epma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352800" y="3962401"/>
            <a:ext cx="4044950" cy="2695575"/>
          </a:xfrm>
          <a:noFill/>
        </p:spPr>
      </p:pic>
    </p:spTree>
    <p:extLst>
      <p:ext uri="{BB962C8B-B14F-4D97-AF65-F5344CB8AC3E}">
        <p14:creationId xmlns:p14="http://schemas.microsoft.com/office/powerpoint/2010/main" val="436060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
            <a:ext cx="5952661" cy="86167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lvl="0" fontAlgn="base">
              <a:spcBef>
                <a:spcPct val="0"/>
              </a:spcBef>
              <a:spcAft>
                <a:spcPct val="0"/>
              </a:spcAft>
            </a:pPr>
            <a:r>
              <a:rPr lang="tr-TR" b="1" i="1" dirty="0" smtClean="0">
                <a:solidFill>
                  <a:srgbClr val="365F91"/>
                </a:solidFill>
                <a:latin typeface="Comic Sans MS" pitchFamily="66" charset="0"/>
                <a:ea typeface="Times New Roman" pitchFamily="18" charset="0"/>
                <a:cs typeface="Times New Roman" pitchFamily="18" charset="0"/>
              </a:rPr>
              <a:t>N</a:t>
            </a:r>
            <a:r>
              <a:rPr kumimoji="0" lang="en-US" b="1" i="1" u="none" strike="noStrike" cap="none" normalizeH="0" baseline="0" dirty="0" err="1" smtClean="0">
                <a:ln>
                  <a:noFill/>
                </a:ln>
                <a:solidFill>
                  <a:srgbClr val="365F91"/>
                </a:solidFill>
                <a:effectLst/>
                <a:latin typeface="Comic Sans MS" pitchFamily="66" charset="0"/>
                <a:ea typeface="Times New Roman" pitchFamily="18" charset="0"/>
                <a:cs typeface="Times New Roman" pitchFamily="18" charset="0"/>
              </a:rPr>
              <a:t>itel</a:t>
            </a:r>
            <a:r>
              <a:rPr lang="tr-TR" b="1" i="1" dirty="0" smtClean="0">
                <a:solidFill>
                  <a:srgbClr val="365F91"/>
                </a:solidFill>
                <a:latin typeface="Comic Sans MS" pitchFamily="66" charset="0"/>
                <a:ea typeface="Times New Roman" pitchFamily="18" charset="0"/>
                <a:cs typeface="Times New Roman" pitchFamily="18" charset="0"/>
              </a:rPr>
              <a:t> A</a:t>
            </a:r>
            <a:r>
              <a:rPr kumimoji="0" lang="en-US" b="1" i="1" u="none" strike="noStrike" cap="none" normalizeH="0" baseline="0" dirty="0" err="1" smtClean="0">
                <a:ln>
                  <a:noFill/>
                </a:ln>
                <a:solidFill>
                  <a:srgbClr val="365F91"/>
                </a:solidFill>
                <a:effectLst/>
                <a:latin typeface="Comic Sans MS" pitchFamily="66" charset="0"/>
                <a:ea typeface="Times New Roman" pitchFamily="18" charset="0"/>
                <a:cs typeface="Times New Roman" pitchFamily="18" charset="0"/>
              </a:rPr>
              <a:t>nalizler</a:t>
            </a:r>
            <a:r>
              <a:rPr lang="en-US" b="1" i="1" dirty="0" smtClean="0">
                <a:solidFill>
                  <a:srgbClr val="365F91"/>
                </a:solidFill>
                <a:latin typeface="Comic Sans MS" pitchFamily="66" charset="0"/>
                <a:ea typeface="Times New Roman" pitchFamily="18" charset="0"/>
                <a:cs typeface="Times New Roman" pitchFamily="18" charset="0"/>
              </a:rPr>
              <a:t> </a:t>
            </a:r>
            <a:r>
              <a:rPr lang="tr-TR" b="1" i="1" dirty="0" smtClean="0">
                <a:solidFill>
                  <a:srgbClr val="365F91"/>
                </a:solidFill>
                <a:latin typeface="Comic Sans MS" pitchFamily="66" charset="0"/>
                <a:ea typeface="Times New Roman" pitchFamily="18" charset="0"/>
                <a:cs typeface="Times New Roman" pitchFamily="18" charset="0"/>
              </a:rPr>
              <a:t>(</a:t>
            </a:r>
            <a:r>
              <a:rPr lang="en-US" b="1" i="1" dirty="0" smtClean="0">
                <a:solidFill>
                  <a:srgbClr val="365F91"/>
                </a:solidFill>
                <a:latin typeface="Comic Sans MS" pitchFamily="66" charset="0"/>
                <a:ea typeface="Times New Roman" pitchFamily="18" charset="0"/>
                <a:cs typeface="Times New Roman" pitchFamily="18" charset="0"/>
              </a:rPr>
              <a:t>Qualitative Analysis</a:t>
            </a:r>
            <a:r>
              <a:rPr lang="tr-TR" b="1" i="1" dirty="0" smtClean="0">
                <a:solidFill>
                  <a:srgbClr val="365F91"/>
                </a:solidFill>
                <a:latin typeface="Comic Sans MS" pitchFamily="66" charset="0"/>
                <a:ea typeface="Times New Roman" pitchFamily="18" charset="0"/>
                <a:cs typeface="Times New Roman" pitchFamily="18" charset="0"/>
              </a:rPr>
              <a:t>)</a:t>
            </a:r>
            <a:r>
              <a:rPr kumimoji="0" lang="tr-TR" b="1" i="1" u="none" strike="noStrike" cap="none" normalizeH="0" baseline="0" dirty="0" smtClean="0">
                <a:ln>
                  <a:noFill/>
                </a:ln>
                <a:solidFill>
                  <a:srgbClr val="365F91"/>
                </a:solidFill>
                <a:effectLst/>
                <a:latin typeface="Comic Sans MS" pitchFamily="66"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239349" y="2780349"/>
            <a:ext cx="48965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Bilinmeyen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örnekte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bulunan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elementler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örnekten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üretilen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X-</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ışını</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analizi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ile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nitel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olarak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tespit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edilebilir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Yandaki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diyagram</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Fe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ve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S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içeren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pirit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örneğinden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toplanan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kar</a:t>
            </a: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kteristik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X-</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ışınlarını</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göstermektedir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5 Resim" descr="http://geoinfo.nmt.edu/labs/microprobe/images/pyrite.gif"/>
          <p:cNvPicPr/>
          <p:nvPr/>
        </p:nvPicPr>
        <p:blipFill>
          <a:blip r:embed="rId3" cstate="print"/>
          <a:srcRect/>
          <a:stretch>
            <a:fillRect/>
          </a:stretch>
        </p:blipFill>
        <p:spPr bwMode="auto">
          <a:xfrm>
            <a:off x="5423926" y="714356"/>
            <a:ext cx="6482365" cy="5875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70683"/>
            <a:ext cx="6672064" cy="86167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lvl="0" fontAlgn="base">
              <a:spcBef>
                <a:spcPct val="0"/>
              </a:spcBef>
              <a:spcAft>
                <a:spcPct val="0"/>
              </a:spcAft>
            </a:pPr>
            <a:r>
              <a:rPr kumimoji="0" lang="en-US" b="1" i="1" u="none" strike="noStrike" cap="none" normalizeH="0" baseline="0" dirty="0" err="1" smtClean="0">
                <a:ln>
                  <a:noFill/>
                </a:ln>
                <a:solidFill>
                  <a:srgbClr val="365F91"/>
                </a:solidFill>
                <a:effectLst/>
                <a:latin typeface="Comic Sans MS" pitchFamily="66" charset="0"/>
                <a:ea typeface="Times New Roman" pitchFamily="18" charset="0"/>
                <a:cs typeface="Times New Roman" pitchFamily="18" charset="0"/>
              </a:rPr>
              <a:t>Kantitatif</a:t>
            </a:r>
            <a:r>
              <a:rPr kumimoji="0" lang="en-US" b="1" i="1" u="none" strike="noStrike" cap="none" normalizeH="0" baseline="0" dirty="0" smtClean="0">
                <a:ln>
                  <a:noFill/>
                </a:ln>
                <a:solidFill>
                  <a:srgbClr val="365F91"/>
                </a:solidFill>
                <a:effectLst/>
                <a:latin typeface="Comic Sans MS" pitchFamily="66" charset="0"/>
                <a:ea typeface="Times New Roman" pitchFamily="18" charset="0"/>
                <a:cs typeface="Times New Roman" pitchFamily="18" charset="0"/>
              </a:rPr>
              <a:t> </a:t>
            </a:r>
            <a:r>
              <a:rPr lang="tr-TR" b="1" i="1" dirty="0" smtClean="0">
                <a:solidFill>
                  <a:srgbClr val="365F91"/>
                </a:solidFill>
                <a:latin typeface="Comic Sans MS" pitchFamily="66" charset="0"/>
                <a:ea typeface="Times New Roman" pitchFamily="18" charset="0"/>
                <a:cs typeface="Times New Roman" pitchFamily="18" charset="0"/>
              </a:rPr>
              <a:t>A</a:t>
            </a:r>
            <a:r>
              <a:rPr kumimoji="0" lang="en-US" b="1" i="1" u="none" strike="noStrike" cap="none" normalizeH="0" baseline="0" dirty="0" err="1" smtClean="0">
                <a:ln>
                  <a:noFill/>
                </a:ln>
                <a:solidFill>
                  <a:srgbClr val="365F91"/>
                </a:solidFill>
                <a:effectLst/>
                <a:latin typeface="Comic Sans MS" pitchFamily="66" charset="0"/>
                <a:ea typeface="Times New Roman" pitchFamily="18" charset="0"/>
                <a:cs typeface="Times New Roman" pitchFamily="18" charset="0"/>
              </a:rPr>
              <a:t>nalizler</a:t>
            </a:r>
            <a:r>
              <a:rPr lang="en-US" b="1" i="1" dirty="0" smtClean="0">
                <a:solidFill>
                  <a:srgbClr val="365F91"/>
                </a:solidFill>
                <a:latin typeface="Comic Sans MS" pitchFamily="66" charset="0"/>
                <a:ea typeface="Times New Roman" pitchFamily="18" charset="0"/>
                <a:cs typeface="Times New Roman" pitchFamily="18" charset="0"/>
              </a:rPr>
              <a:t> </a:t>
            </a:r>
            <a:r>
              <a:rPr lang="tr-TR" b="1" i="1" dirty="0" smtClean="0">
                <a:solidFill>
                  <a:srgbClr val="365F91"/>
                </a:solidFill>
                <a:latin typeface="Comic Sans MS" pitchFamily="66" charset="0"/>
                <a:ea typeface="Times New Roman" pitchFamily="18" charset="0"/>
                <a:cs typeface="Times New Roman" pitchFamily="18" charset="0"/>
              </a:rPr>
              <a:t>(</a:t>
            </a:r>
            <a:r>
              <a:rPr lang="en-US" b="1" i="1" dirty="0" smtClean="0">
                <a:solidFill>
                  <a:srgbClr val="365F91"/>
                </a:solidFill>
                <a:latin typeface="Comic Sans MS" pitchFamily="66" charset="0"/>
                <a:ea typeface="Times New Roman" pitchFamily="18" charset="0"/>
                <a:cs typeface="Times New Roman" pitchFamily="18" charset="0"/>
              </a:rPr>
              <a:t>Quantitative Analysis</a:t>
            </a:r>
            <a:r>
              <a:rPr lang="tr-TR" b="1" i="1" dirty="0" smtClean="0">
                <a:solidFill>
                  <a:srgbClr val="365F91"/>
                </a:solidFill>
                <a:latin typeface="Comic Sans MS" pitchFamily="66" charset="0"/>
                <a:ea typeface="Times New Roman" pitchFamily="18" charset="0"/>
                <a:cs typeface="Times New Roman" pitchFamily="18" charset="0"/>
              </a:rPr>
              <a:t>)</a:t>
            </a:r>
            <a:endParaRPr kumimoji="0" lang="tr-TR" b="1" i="1" u="none" strike="noStrike" cap="none" normalizeH="0" baseline="0" dirty="0" smtClean="0">
              <a:ln>
                <a:noFill/>
              </a:ln>
              <a:solidFill>
                <a:srgbClr val="365F9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431371" y="819726"/>
            <a:ext cx="9697077"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EPMA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örnek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yüzeyi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üzerinde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çok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küçük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noktadaki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(1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mikron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kimyasal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bileşimi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doğru</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olarak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tespit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etmek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için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kullanılabilir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t>
            </a:r>
            <a:endParaRPr kumimoji="0" lang="tr-TR"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endParaRPr lang="tr-TR" sz="1400" dirty="0" smtClean="0">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Kantitatif</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analiz</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bilinen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standart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bileşim</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tarafından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üretilen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X-</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ışınları</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ile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bilinmeyen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örneğin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karşılaştırılması</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ile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yapılır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t>
            </a:r>
            <a:endParaRPr kumimoji="0" lang="tr-TR"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endParaRPr lang="tr-TR" sz="1400" dirty="0" smtClean="0">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Jeokimyasal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analizin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tamamlanması</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ortalama</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2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ile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10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dakika</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arasında</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sürer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5 Resim" descr="http://geoinfo.nmt.edu/labs/microprobe/images/quanti.gif"/>
          <p:cNvPicPr/>
          <p:nvPr/>
        </p:nvPicPr>
        <p:blipFill>
          <a:blip r:embed="rId3" cstate="print"/>
          <a:srcRect/>
          <a:stretch>
            <a:fillRect/>
          </a:stretch>
        </p:blipFill>
        <p:spPr bwMode="auto">
          <a:xfrm>
            <a:off x="4031094" y="3501009"/>
            <a:ext cx="7875197" cy="2466975"/>
          </a:xfrm>
          <a:prstGeom prst="rect">
            <a:avLst/>
          </a:prstGeom>
          <a:noFill/>
          <a:ln w="9525">
            <a:noFill/>
            <a:miter lim="800000"/>
            <a:headEnd/>
            <a:tailEnd/>
          </a:ln>
        </p:spPr>
      </p:pic>
      <p:sp>
        <p:nvSpPr>
          <p:cNvPr id="50179" name="Rectangle 3"/>
          <p:cNvSpPr>
            <a:spLocks noChangeArrowheads="1"/>
          </p:cNvSpPr>
          <p:nvPr/>
        </p:nvSpPr>
        <p:spPr bwMode="auto">
          <a:xfrm>
            <a:off x="143338" y="4148499"/>
            <a:ext cx="3840427"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t>
            </a: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andaki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örnek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plajıyoklaz</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mineraline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ait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kantitatif</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analizdir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İlk</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sütun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ağırlıkça</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yüzde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cinsinden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oksit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değerleri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gösterir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Ayrıca</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8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elementin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katyonsal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değerleri</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de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verilmiştir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1"/>
            <a:ext cx="7104789" cy="861677"/>
          </a:xfrm>
          <a:prstGeom prst="rect">
            <a:avLst/>
          </a:prstGeom>
          <a:solidFill>
            <a:srgbClr val="FFFFFF"/>
          </a:solid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rgbClr val="002060"/>
                </a:solidFill>
                <a:effectLst/>
                <a:latin typeface="Comic Sans MS" pitchFamily="66" charset="0"/>
                <a:ea typeface="Times New Roman" pitchFamily="18" charset="0"/>
                <a:cs typeface="Times New Roman" pitchFamily="18" charset="0"/>
              </a:rPr>
              <a:t>X-Işını Haritalama (X-ray </a:t>
            </a:r>
            <a:r>
              <a:rPr kumimoji="0" lang="tr-TR" b="1" i="1" u="none" strike="noStrike" cap="none" normalizeH="0" baseline="0" dirty="0" err="1" smtClean="0">
                <a:ln>
                  <a:noFill/>
                </a:ln>
                <a:solidFill>
                  <a:srgbClr val="002060"/>
                </a:solidFill>
                <a:effectLst/>
                <a:latin typeface="Comic Sans MS" pitchFamily="66" charset="0"/>
                <a:ea typeface="Times New Roman" pitchFamily="18" charset="0"/>
                <a:cs typeface="Times New Roman" pitchFamily="18" charset="0"/>
              </a:rPr>
              <a:t>Mapping</a:t>
            </a:r>
            <a:r>
              <a:rPr kumimoji="0" lang="tr-TR" b="1" i="1" u="none" strike="noStrike" cap="none" normalizeH="0" baseline="0" dirty="0" smtClean="0">
                <a:ln>
                  <a:noFill/>
                </a:ln>
                <a:solidFill>
                  <a:srgbClr val="002060"/>
                </a:solidFill>
                <a:effectLst/>
                <a:latin typeface="Comic Sans MS" pitchFamily="66"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 name="4 Resim" descr="C:\Users\kullanici\Desktop\xray.jpg"/>
          <p:cNvPicPr/>
          <p:nvPr/>
        </p:nvPicPr>
        <p:blipFill>
          <a:blip r:embed="rId3" cstate="print"/>
          <a:srcRect/>
          <a:stretch>
            <a:fillRect/>
          </a:stretch>
        </p:blipFill>
        <p:spPr bwMode="auto">
          <a:xfrm>
            <a:off x="5711957" y="188640"/>
            <a:ext cx="6432715" cy="6336704"/>
          </a:xfrm>
          <a:prstGeom prst="rect">
            <a:avLst/>
          </a:prstGeom>
          <a:noFill/>
          <a:ln w="9525">
            <a:noFill/>
            <a:miter lim="800000"/>
            <a:headEnd/>
            <a:tailEnd/>
          </a:ln>
        </p:spPr>
      </p:pic>
      <p:sp>
        <p:nvSpPr>
          <p:cNvPr id="4" name="3 Dikdörtgen"/>
          <p:cNvSpPr/>
          <p:nvPr/>
        </p:nvSpPr>
        <p:spPr>
          <a:xfrm>
            <a:off x="239349" y="1052736"/>
            <a:ext cx="5280587" cy="2677656"/>
          </a:xfrm>
          <a:prstGeom prst="rect">
            <a:avLst/>
          </a:prstGeom>
        </p:spPr>
        <p:txBody>
          <a:bodyPr wrap="square">
            <a:spAutoFit/>
          </a:bodyPr>
          <a:lstStyle/>
          <a:p>
            <a:pPr algn="just">
              <a:lnSpc>
                <a:spcPct val="150000"/>
              </a:lnSpc>
              <a:buFont typeface="Arial" pitchFamily="34" charset="0"/>
              <a:buChar char="•"/>
            </a:pPr>
            <a:r>
              <a:rPr lang="tr-TR" sz="1400" dirty="0" smtClean="0">
                <a:latin typeface="Comic Sans MS" pitchFamily="66" charset="0"/>
              </a:rPr>
              <a:t>Örnek yüzeyinde WDS ve EDS kullanılarak 2 boyutta element dağılımı (X-ışını haritalaması) analizi yapılabilir. </a:t>
            </a:r>
          </a:p>
          <a:p>
            <a:pPr algn="just">
              <a:lnSpc>
                <a:spcPct val="150000"/>
              </a:lnSpc>
              <a:buFont typeface="Arial" pitchFamily="34" charset="0"/>
              <a:buChar char="•"/>
            </a:pPr>
            <a:endParaRPr lang="tr-TR" sz="1400" dirty="0" smtClean="0">
              <a:latin typeface="Comic Sans MS" pitchFamily="66" charset="0"/>
            </a:endParaRPr>
          </a:p>
          <a:p>
            <a:pPr algn="just">
              <a:lnSpc>
                <a:spcPct val="150000"/>
              </a:lnSpc>
              <a:buFont typeface="Arial" pitchFamily="34" charset="0"/>
              <a:buChar char="•"/>
            </a:pPr>
            <a:r>
              <a:rPr lang="tr-TR" sz="1400" dirty="0" smtClean="0">
                <a:latin typeface="Comic Sans MS" pitchFamily="66" charset="0"/>
              </a:rPr>
              <a:t>Her analiz alanında 20’ye kadar element için ölçüm yapılabilir. Ölçüm, alan tarama ve ışın tarama şeklinde yapılabilir.</a:t>
            </a:r>
          </a:p>
          <a:p>
            <a:pPr algn="just">
              <a:lnSpc>
                <a:spcPct val="150000"/>
              </a:lnSpc>
              <a:buFont typeface="Arial" pitchFamily="34" charset="0"/>
              <a:buChar char="•"/>
            </a:pPr>
            <a:endParaRPr lang="tr-TR" sz="1400" dirty="0" smtClean="0">
              <a:latin typeface="Comic Sans MS" pitchFamily="66" charset="0"/>
            </a:endParaRPr>
          </a:p>
          <a:p>
            <a:pPr algn="just">
              <a:lnSpc>
                <a:spcPct val="150000"/>
              </a:lnSpc>
              <a:buFont typeface="Arial" pitchFamily="34" charset="0"/>
              <a:buChar char="•"/>
            </a:pPr>
            <a:r>
              <a:rPr lang="tr-TR" sz="1400" dirty="0" smtClean="0">
                <a:latin typeface="Comic Sans MS" pitchFamily="66" charset="0"/>
              </a:rPr>
              <a:t>Kalibrasyon eğrileri kullanılarak X-ışını yoğunluğuna bağlı ham-veri haritası konsantrasyon haritasına dönüştürülebilir. </a:t>
            </a:r>
            <a:endParaRPr lang="tr-TR" sz="1400" dirty="0">
              <a:latin typeface="Comic Sans MS" pitchFamily="66" charset="0"/>
            </a:endParaRPr>
          </a:p>
        </p:txBody>
      </p:sp>
      <p:sp>
        <p:nvSpPr>
          <p:cNvPr id="6" name="5 Dikdörtgen"/>
          <p:cNvSpPr/>
          <p:nvPr/>
        </p:nvSpPr>
        <p:spPr>
          <a:xfrm>
            <a:off x="335360" y="5661249"/>
            <a:ext cx="5280587" cy="646331"/>
          </a:xfrm>
          <a:prstGeom prst="rect">
            <a:avLst/>
          </a:prstGeom>
        </p:spPr>
        <p:txBody>
          <a:bodyPr wrap="square">
            <a:spAutoFit/>
          </a:bodyPr>
          <a:lstStyle/>
          <a:p>
            <a:pPr algn="just"/>
            <a:r>
              <a:rPr lang="tr-TR" sz="1200" i="1" dirty="0" err="1" smtClean="0">
                <a:latin typeface="Comic Sans MS" pitchFamily="66" charset="0"/>
              </a:rPr>
              <a:t>Piropilitik</a:t>
            </a:r>
            <a:r>
              <a:rPr lang="tr-TR" sz="1200" i="1" dirty="0" smtClean="0">
                <a:latin typeface="Comic Sans MS" pitchFamily="66" charset="0"/>
              </a:rPr>
              <a:t> </a:t>
            </a:r>
            <a:r>
              <a:rPr lang="tr-TR" sz="1200" i="1" dirty="0" err="1" smtClean="0">
                <a:latin typeface="Comic Sans MS" pitchFamily="66" charset="0"/>
              </a:rPr>
              <a:t>alterasyon</a:t>
            </a:r>
            <a:r>
              <a:rPr lang="tr-TR" sz="1200" i="1" dirty="0" smtClean="0">
                <a:latin typeface="Comic Sans MS" pitchFamily="66" charset="0"/>
              </a:rPr>
              <a:t> ve </a:t>
            </a:r>
            <a:r>
              <a:rPr lang="tr-TR" sz="1200" i="1" dirty="0" err="1" smtClean="0">
                <a:latin typeface="Comic Sans MS" pitchFamily="66" charset="0"/>
              </a:rPr>
              <a:t>albitleşme</a:t>
            </a:r>
            <a:r>
              <a:rPr lang="tr-TR" sz="1200" i="1" dirty="0" smtClean="0">
                <a:latin typeface="Comic Sans MS" pitchFamily="66" charset="0"/>
              </a:rPr>
              <a:t> gösteren bir </a:t>
            </a:r>
            <a:r>
              <a:rPr lang="tr-TR" sz="1200" i="1" dirty="0" err="1" smtClean="0">
                <a:latin typeface="Comic Sans MS" pitchFamily="66" charset="0"/>
              </a:rPr>
              <a:t>feldispat</a:t>
            </a:r>
            <a:r>
              <a:rPr lang="tr-TR" sz="1200" i="1" dirty="0" smtClean="0">
                <a:latin typeface="Comic Sans MS" pitchFamily="66" charset="0"/>
              </a:rPr>
              <a:t> </a:t>
            </a:r>
            <a:r>
              <a:rPr lang="tr-TR" sz="1200" i="1" dirty="0" err="1" smtClean="0">
                <a:latin typeface="Comic Sans MS" pitchFamily="66" charset="0"/>
              </a:rPr>
              <a:t>fenokristalina</a:t>
            </a:r>
            <a:r>
              <a:rPr lang="tr-TR" sz="1200" i="1" dirty="0" smtClean="0">
                <a:latin typeface="Comic Sans MS" pitchFamily="66" charset="0"/>
              </a:rPr>
              <a:t> ait WDS X-ray haritası. Haritada K-</a:t>
            </a:r>
            <a:r>
              <a:rPr lang="tr-TR" sz="1200" i="1" dirty="0" err="1" smtClean="0">
                <a:latin typeface="Comic Sans MS" pitchFamily="66" charset="0"/>
              </a:rPr>
              <a:t>feldispat</a:t>
            </a:r>
            <a:r>
              <a:rPr lang="tr-TR" sz="1200" i="1" dirty="0" smtClean="0">
                <a:latin typeface="Comic Sans MS" pitchFamily="66" charset="0"/>
              </a:rPr>
              <a:t> yerini alan </a:t>
            </a:r>
            <a:r>
              <a:rPr lang="tr-TR" sz="1200" i="1" dirty="0" err="1" smtClean="0">
                <a:latin typeface="Comic Sans MS" pitchFamily="66" charset="0"/>
              </a:rPr>
              <a:t>Na</a:t>
            </a:r>
            <a:r>
              <a:rPr lang="tr-TR" sz="1200" i="1" dirty="0" smtClean="0">
                <a:latin typeface="Comic Sans MS" pitchFamily="66" charset="0"/>
              </a:rPr>
              <a:t> </a:t>
            </a:r>
            <a:r>
              <a:rPr lang="tr-TR" sz="1200" i="1" dirty="0" err="1" smtClean="0">
                <a:latin typeface="Comic Sans MS" pitchFamily="66" charset="0"/>
              </a:rPr>
              <a:t>plajıyoklaz</a:t>
            </a:r>
            <a:r>
              <a:rPr lang="tr-TR" sz="1200" i="1" dirty="0" smtClean="0">
                <a:latin typeface="Comic Sans MS" pitchFamily="66" charset="0"/>
              </a:rPr>
              <a:t> </a:t>
            </a:r>
            <a:r>
              <a:rPr lang="tr-TR" sz="1200" i="1" dirty="0" err="1" smtClean="0">
                <a:latin typeface="Comic Sans MS" pitchFamily="66" charset="0"/>
              </a:rPr>
              <a:t>yeralmaktadır</a:t>
            </a:r>
            <a:r>
              <a:rPr lang="tr-TR" sz="1200" i="1" dirty="0" smtClean="0">
                <a:latin typeface="Comic Sans MS" pitchFamily="66" charset="0"/>
              </a:rPr>
              <a:t>.</a:t>
            </a:r>
            <a:endParaRPr lang="tr-TR" sz="1200" i="1"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503712" y="5048889"/>
            <a:ext cx="74888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tr-TR" sz="1400" dirty="0" smtClean="0">
                <a:latin typeface="Comic Sans MS" pitchFamily="66" charset="0"/>
                <a:ea typeface="Calibri" pitchFamily="34" charset="0"/>
                <a:cs typeface="Times New Roman" pitchFamily="18" charset="0"/>
              </a:rPr>
              <a:t>A</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ynı</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feldspat</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tanesinin</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geri</a:t>
            </a:r>
            <a:r>
              <a:rPr kumimoji="0" lang="tr-TR"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saçılmış</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(backscattered) </a:t>
            </a: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elektron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görüntüsü</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yeralmaktadır</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54274" name="Rectangle 2"/>
          <p:cNvSpPr>
            <a:spLocks noChangeArrowheads="1"/>
          </p:cNvSpPr>
          <p:nvPr/>
        </p:nvSpPr>
        <p:spPr bwMode="auto">
          <a:xfrm>
            <a:off x="143339" y="-10180"/>
            <a:ext cx="2112235" cy="86167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65F91"/>
                </a:solidFill>
                <a:effectLst/>
                <a:latin typeface="Comic Sans MS" pitchFamily="66" charset="0"/>
                <a:ea typeface="Times New Roman" pitchFamily="18" charset="0"/>
                <a:cs typeface="Times New Roman" pitchFamily="18" charset="0"/>
              </a:rPr>
              <a:t>K </a:t>
            </a:r>
            <a:r>
              <a:rPr kumimoji="0" lang="tr-TR" b="1" i="0" u="none" strike="noStrike" cap="none" normalizeH="0" baseline="0" dirty="0" smtClean="0">
                <a:ln>
                  <a:noFill/>
                </a:ln>
                <a:solidFill>
                  <a:srgbClr val="365F91"/>
                </a:solidFill>
                <a:effectLst/>
                <a:latin typeface="Comic Sans MS" pitchFamily="66" charset="0"/>
                <a:ea typeface="Times New Roman" pitchFamily="18" charset="0"/>
                <a:cs typeface="Times New Roman" pitchFamily="18" charset="0"/>
              </a:rPr>
              <a:t>Haritası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Resim" descr="http://geoinfo.nmt.edu/labs/microprobe/images/kmap.jpg"/>
          <p:cNvPicPr/>
          <p:nvPr/>
        </p:nvPicPr>
        <p:blipFill>
          <a:blip r:embed="rId3" cstate="print"/>
          <a:srcRect/>
          <a:stretch>
            <a:fillRect/>
          </a:stretch>
        </p:blipFill>
        <p:spPr bwMode="auto">
          <a:xfrm>
            <a:off x="335361" y="1707258"/>
            <a:ext cx="2967732" cy="2081783"/>
          </a:xfrm>
          <a:prstGeom prst="rect">
            <a:avLst/>
          </a:prstGeom>
          <a:noFill/>
          <a:ln w="9525">
            <a:noFill/>
            <a:miter lim="800000"/>
            <a:headEnd/>
            <a:tailEnd/>
          </a:ln>
        </p:spPr>
      </p:pic>
      <p:pic>
        <p:nvPicPr>
          <p:cNvPr id="7" name="6 Resim" descr="http://geoinfo.nmt.edu/labs/microprobe/images/k-bse.jpg"/>
          <p:cNvPicPr/>
          <p:nvPr/>
        </p:nvPicPr>
        <p:blipFill>
          <a:blip r:embed="rId4" cstate="print"/>
          <a:srcRect/>
          <a:stretch>
            <a:fillRect/>
          </a:stretch>
        </p:blipFill>
        <p:spPr bwMode="auto">
          <a:xfrm>
            <a:off x="335360" y="4149081"/>
            <a:ext cx="3036821" cy="2066925"/>
          </a:xfrm>
          <a:prstGeom prst="rect">
            <a:avLst/>
          </a:prstGeom>
          <a:noFill/>
          <a:ln w="9525">
            <a:noFill/>
            <a:miter lim="800000"/>
            <a:headEnd/>
            <a:tailEnd/>
          </a:ln>
        </p:spPr>
      </p:pic>
      <p:sp>
        <p:nvSpPr>
          <p:cNvPr id="8" name="7 Dikdörtgen"/>
          <p:cNvSpPr/>
          <p:nvPr/>
        </p:nvSpPr>
        <p:spPr>
          <a:xfrm>
            <a:off x="335360" y="764704"/>
            <a:ext cx="11041227" cy="307777"/>
          </a:xfrm>
          <a:prstGeom prst="rect">
            <a:avLst/>
          </a:prstGeom>
        </p:spPr>
        <p:txBody>
          <a:bodyPr wrap="square">
            <a:spAutoFit/>
          </a:bodyPr>
          <a:lstStyle/>
          <a:p>
            <a:pPr algn="just">
              <a:buFont typeface="Arial" pitchFamily="34" charset="0"/>
              <a:buChar char="•"/>
            </a:pPr>
            <a:r>
              <a:rPr lang="en-US" sz="1400" dirty="0" err="1" smtClean="0">
                <a:latin typeface="Comic Sans MS" pitchFamily="66" charset="0"/>
                <a:ea typeface="Calibri" pitchFamily="34" charset="0"/>
                <a:cs typeface="Times New Roman" pitchFamily="18" charset="0"/>
              </a:rPr>
              <a:t>Örnek</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yüzeyinde</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üretilen</a:t>
            </a:r>
            <a:r>
              <a:rPr lang="en-US" sz="1400" dirty="0" smtClean="0">
                <a:latin typeface="Comic Sans MS" pitchFamily="66" charset="0"/>
                <a:ea typeface="Calibri" pitchFamily="34" charset="0"/>
                <a:cs typeface="Times New Roman" pitchFamily="18" charset="0"/>
              </a:rPr>
              <a:t> X-</a:t>
            </a:r>
            <a:r>
              <a:rPr lang="en-US" sz="1400" dirty="0" err="1" smtClean="0">
                <a:latin typeface="Comic Sans MS" pitchFamily="66" charset="0"/>
                <a:ea typeface="Calibri" pitchFamily="34" charset="0"/>
                <a:cs typeface="Times New Roman" pitchFamily="18" charset="0"/>
              </a:rPr>
              <a:t>ışınlarını</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tespit</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etme</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yoluyla</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örnek</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yüzeyinin</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kimyasal</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haritalaması</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yapılabilir</a:t>
            </a:r>
            <a:r>
              <a:rPr lang="en-US" sz="1400" dirty="0" smtClean="0">
                <a:latin typeface="Comic Sans MS" pitchFamily="66" charset="0"/>
                <a:ea typeface="Calibri" pitchFamily="34" charset="0"/>
                <a:cs typeface="Times New Roman" pitchFamily="18" charset="0"/>
              </a:rPr>
              <a:t>. </a:t>
            </a:r>
            <a:endParaRPr lang="tr-TR" sz="1400" dirty="0" smtClean="0">
              <a:latin typeface="Comic Sans MS" pitchFamily="66" charset="0"/>
              <a:ea typeface="Calibri" pitchFamily="34" charset="0"/>
              <a:cs typeface="Times New Roman" pitchFamily="18" charset="0"/>
            </a:endParaRPr>
          </a:p>
        </p:txBody>
      </p:sp>
      <p:cxnSp>
        <p:nvCxnSpPr>
          <p:cNvPr id="10" name="9 Düz Ok Bağlayıcısı"/>
          <p:cNvCxnSpPr/>
          <p:nvPr/>
        </p:nvCxnSpPr>
        <p:spPr>
          <a:xfrm flipV="1">
            <a:off x="2927648" y="1772816"/>
            <a:ext cx="864096" cy="360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Dikdörtgen"/>
          <p:cNvSpPr/>
          <p:nvPr/>
        </p:nvSpPr>
        <p:spPr>
          <a:xfrm>
            <a:off x="3791744" y="1628800"/>
            <a:ext cx="1220206" cy="276999"/>
          </a:xfrm>
          <a:prstGeom prst="rect">
            <a:avLst/>
          </a:prstGeom>
        </p:spPr>
        <p:txBody>
          <a:bodyPr wrap="none">
            <a:spAutoFit/>
          </a:bodyPr>
          <a:lstStyle/>
          <a:p>
            <a:r>
              <a:rPr lang="en-US" sz="1200" dirty="0" err="1" smtClean="0">
                <a:latin typeface="Comic Sans MS" pitchFamily="66" charset="0"/>
                <a:ea typeface="Calibri" pitchFamily="34" charset="0"/>
                <a:cs typeface="Times New Roman" pitchFamily="18" charset="0"/>
              </a:rPr>
              <a:t>camsı</a:t>
            </a:r>
            <a:r>
              <a:rPr lang="en-US" sz="1200" dirty="0" smtClean="0">
                <a:latin typeface="Comic Sans MS" pitchFamily="66" charset="0"/>
                <a:ea typeface="Calibri" pitchFamily="34" charset="0"/>
                <a:cs typeface="Times New Roman" pitchFamily="18" charset="0"/>
              </a:rPr>
              <a:t> </a:t>
            </a:r>
            <a:r>
              <a:rPr lang="en-US" sz="1200" dirty="0" err="1" smtClean="0">
                <a:latin typeface="Comic Sans MS" pitchFamily="66" charset="0"/>
                <a:ea typeface="Calibri" pitchFamily="34" charset="0"/>
                <a:cs typeface="Times New Roman" pitchFamily="18" charset="0"/>
              </a:rPr>
              <a:t>matriks</a:t>
            </a:r>
            <a:r>
              <a:rPr lang="en-US" sz="1200" dirty="0" smtClean="0">
                <a:latin typeface="Comic Sans MS" pitchFamily="66" charset="0"/>
                <a:ea typeface="Calibri" pitchFamily="34" charset="0"/>
                <a:cs typeface="Times New Roman" pitchFamily="18" charset="0"/>
              </a:rPr>
              <a:t> </a:t>
            </a:r>
            <a:endParaRPr lang="tr-TR" sz="1200" dirty="0"/>
          </a:p>
        </p:txBody>
      </p:sp>
      <p:cxnSp>
        <p:nvCxnSpPr>
          <p:cNvPr id="12" name="11 Düz Ok Bağlayıcısı"/>
          <p:cNvCxnSpPr/>
          <p:nvPr/>
        </p:nvCxnSpPr>
        <p:spPr>
          <a:xfrm flipV="1">
            <a:off x="2927648" y="2852936"/>
            <a:ext cx="1056117" cy="719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3887755" y="2636913"/>
            <a:ext cx="2304256" cy="461665"/>
          </a:xfrm>
          <a:prstGeom prst="rect">
            <a:avLst/>
          </a:prstGeom>
        </p:spPr>
        <p:txBody>
          <a:bodyPr wrap="square">
            <a:spAutoFit/>
          </a:bodyPr>
          <a:lstStyle/>
          <a:p>
            <a:r>
              <a:rPr lang="tr-TR" sz="1200" dirty="0" smtClean="0">
                <a:latin typeface="Comic Sans MS" pitchFamily="66" charset="0"/>
                <a:ea typeface="Calibri" pitchFamily="34" charset="0"/>
                <a:cs typeface="Times New Roman" pitchFamily="18" charset="0"/>
              </a:rPr>
              <a:t>A</a:t>
            </a:r>
            <a:r>
              <a:rPr lang="en-US" sz="1200" dirty="0" err="1" smtClean="0">
                <a:latin typeface="Comic Sans MS" pitchFamily="66" charset="0"/>
                <a:ea typeface="Calibri" pitchFamily="34" charset="0"/>
                <a:cs typeface="Times New Roman" pitchFamily="18" charset="0"/>
              </a:rPr>
              <a:t>ltere</a:t>
            </a:r>
            <a:r>
              <a:rPr lang="en-US" sz="1200" dirty="0" smtClean="0">
                <a:latin typeface="Comic Sans MS" pitchFamily="66" charset="0"/>
                <a:ea typeface="Calibri" pitchFamily="34" charset="0"/>
                <a:cs typeface="Times New Roman" pitchFamily="18" charset="0"/>
              </a:rPr>
              <a:t> </a:t>
            </a:r>
            <a:r>
              <a:rPr lang="en-US" sz="1200" dirty="0" err="1" smtClean="0">
                <a:latin typeface="Comic Sans MS" pitchFamily="66" charset="0"/>
                <a:ea typeface="Calibri" pitchFamily="34" charset="0"/>
                <a:cs typeface="Times New Roman" pitchFamily="18" charset="0"/>
              </a:rPr>
              <a:t>olmuş</a:t>
            </a:r>
            <a:r>
              <a:rPr lang="en-US" sz="1200" dirty="0" smtClean="0">
                <a:latin typeface="Comic Sans MS" pitchFamily="66" charset="0"/>
                <a:ea typeface="Calibri" pitchFamily="34" charset="0"/>
                <a:cs typeface="Times New Roman" pitchFamily="18" charset="0"/>
              </a:rPr>
              <a:t> </a:t>
            </a:r>
            <a:r>
              <a:rPr lang="en-US" sz="1200" dirty="0" err="1" smtClean="0">
                <a:latin typeface="Comic Sans MS" pitchFamily="66" charset="0"/>
                <a:ea typeface="Calibri" pitchFamily="34" charset="0"/>
                <a:cs typeface="Times New Roman" pitchFamily="18" charset="0"/>
              </a:rPr>
              <a:t>volkanik</a:t>
            </a:r>
            <a:r>
              <a:rPr lang="en-US" sz="1200" dirty="0" smtClean="0">
                <a:latin typeface="Comic Sans MS" pitchFamily="66" charset="0"/>
                <a:ea typeface="Calibri" pitchFamily="34" charset="0"/>
                <a:cs typeface="Times New Roman" pitchFamily="18" charset="0"/>
              </a:rPr>
              <a:t> </a:t>
            </a:r>
            <a:r>
              <a:rPr lang="en-US" sz="1200" dirty="0" err="1" smtClean="0">
                <a:latin typeface="Comic Sans MS" pitchFamily="66" charset="0"/>
                <a:ea typeface="Calibri" pitchFamily="34" charset="0"/>
                <a:cs typeface="Times New Roman" pitchFamily="18" charset="0"/>
              </a:rPr>
              <a:t>feldispat</a:t>
            </a:r>
            <a:r>
              <a:rPr lang="en-US" sz="1200" dirty="0" smtClean="0">
                <a:latin typeface="Comic Sans MS" pitchFamily="66" charset="0"/>
                <a:ea typeface="Calibri" pitchFamily="34" charset="0"/>
                <a:cs typeface="Times New Roman" pitchFamily="18" charset="0"/>
              </a:rPr>
              <a:t> </a:t>
            </a:r>
            <a:endParaRPr lang="tr-TR" sz="1200" dirty="0"/>
          </a:p>
        </p:txBody>
      </p:sp>
      <p:sp>
        <p:nvSpPr>
          <p:cNvPr id="15" name="14 Metin kutusu"/>
          <p:cNvSpPr txBox="1"/>
          <p:nvPr/>
        </p:nvSpPr>
        <p:spPr>
          <a:xfrm>
            <a:off x="335360" y="1340769"/>
            <a:ext cx="2496277" cy="307777"/>
          </a:xfrm>
          <a:prstGeom prst="rect">
            <a:avLst/>
          </a:prstGeom>
          <a:noFill/>
        </p:spPr>
        <p:txBody>
          <a:bodyPr wrap="square" rtlCol="0">
            <a:spAutoFit/>
          </a:bodyPr>
          <a:lstStyle/>
          <a:p>
            <a:r>
              <a:rPr lang="tr-TR" sz="1400" dirty="0" smtClean="0">
                <a:latin typeface="Comic Sans MS" pitchFamily="66" charset="0"/>
              </a:rPr>
              <a:t>K Dağılımı</a:t>
            </a:r>
            <a:endParaRPr lang="tr-TR" sz="1400" dirty="0">
              <a:latin typeface="Comic Sans MS" pitchFamily="66" charset="0"/>
            </a:endParaRPr>
          </a:p>
        </p:txBody>
      </p:sp>
      <p:sp>
        <p:nvSpPr>
          <p:cNvPr id="16" name="15 Dikdörtgen"/>
          <p:cNvSpPr/>
          <p:nvPr/>
        </p:nvSpPr>
        <p:spPr>
          <a:xfrm>
            <a:off x="3599723" y="2060848"/>
            <a:ext cx="6096000" cy="523220"/>
          </a:xfrm>
          <a:prstGeom prst="rect">
            <a:avLst/>
          </a:prstGeom>
        </p:spPr>
        <p:txBody>
          <a:bodyPr>
            <a:spAutoFit/>
          </a:bodyPr>
          <a:lstStyle/>
          <a:p>
            <a:pPr algn="just">
              <a:buFont typeface="Arial" pitchFamily="34" charset="0"/>
              <a:buChar char="•"/>
            </a:pPr>
            <a:r>
              <a:rPr lang="en-US" sz="1400" dirty="0" err="1" smtClean="0">
                <a:latin typeface="Comic Sans MS" pitchFamily="66" charset="0"/>
                <a:ea typeface="Calibri" pitchFamily="34" charset="0"/>
                <a:cs typeface="Times New Roman" pitchFamily="18" charset="0"/>
              </a:rPr>
              <a:t>Kırmızı</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rengin</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yoğunluğu</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örnek</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yüzeyindeki</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mevcut</a:t>
            </a:r>
            <a:r>
              <a:rPr lang="en-US" sz="1400" dirty="0" smtClean="0">
                <a:latin typeface="Comic Sans MS" pitchFamily="66" charset="0"/>
                <a:ea typeface="Calibri" pitchFamily="34" charset="0"/>
                <a:cs typeface="Times New Roman" pitchFamily="18" charset="0"/>
              </a:rPr>
              <a:t> K </a:t>
            </a:r>
            <a:r>
              <a:rPr lang="en-US" sz="1400" dirty="0" err="1" smtClean="0">
                <a:latin typeface="Comic Sans MS" pitchFamily="66" charset="0"/>
                <a:ea typeface="Calibri" pitchFamily="34" charset="0"/>
                <a:cs typeface="Times New Roman" pitchFamily="18" charset="0"/>
              </a:rPr>
              <a:t>miktarını</a:t>
            </a:r>
            <a:r>
              <a:rPr lang="en-US" sz="1400" dirty="0" smtClean="0">
                <a:latin typeface="Comic Sans MS" pitchFamily="66" charset="0"/>
                <a:ea typeface="Calibri" pitchFamily="34" charset="0"/>
                <a:cs typeface="Times New Roman" pitchFamily="18" charset="0"/>
              </a:rPr>
              <a:t> </a:t>
            </a:r>
            <a:r>
              <a:rPr lang="en-US" sz="1400" dirty="0" err="1" smtClean="0">
                <a:latin typeface="Comic Sans MS" pitchFamily="66" charset="0"/>
                <a:ea typeface="Calibri" pitchFamily="34" charset="0"/>
                <a:cs typeface="Times New Roman" pitchFamily="18" charset="0"/>
              </a:rPr>
              <a:t>gösterir</a:t>
            </a:r>
            <a:r>
              <a:rPr lang="en-US" sz="1400" dirty="0" smtClean="0">
                <a:latin typeface="Comic Sans MS" pitchFamily="66" charset="0"/>
                <a:ea typeface="Calibri" pitchFamily="34" charset="0"/>
                <a:cs typeface="Times New Roman" pitchFamily="18" charset="0"/>
              </a:rPr>
              <a:t>.</a:t>
            </a:r>
            <a:endParaRPr lang="tr-TR" sz="1400" dirty="0">
              <a:latin typeface="Comic Sans MS" pitchFamily="66" charset="0"/>
            </a:endParaRPr>
          </a:p>
        </p:txBody>
      </p:sp>
      <p:sp>
        <p:nvSpPr>
          <p:cNvPr id="54275" name="Rectangle 3"/>
          <p:cNvSpPr>
            <a:spLocks noChangeArrowheads="1"/>
          </p:cNvSpPr>
          <p:nvPr/>
        </p:nvSpPr>
        <p:spPr bwMode="auto">
          <a:xfrm>
            <a:off x="335360" y="6309320"/>
            <a:ext cx="2159563"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Field of view is 400 microns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
            <a:ext cx="4608512" cy="861677"/>
          </a:xfrm>
          <a:prstGeom prst="rect">
            <a:avLst/>
          </a:prstGeom>
          <a:solidFill>
            <a:srgbClr val="FFFFFF"/>
          </a:solid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Çizgi Analizler (</a:t>
            </a:r>
            <a:r>
              <a:rPr kumimoji="0" lang="tr-TR" b="1" i="0" u="none" strike="noStrike" cap="none" normalizeH="0" baseline="0" dirty="0" err="1" smtClean="0">
                <a:ln>
                  <a:noFill/>
                </a:ln>
                <a:solidFill>
                  <a:srgbClr val="0070C0"/>
                </a:solidFill>
                <a:effectLst/>
                <a:latin typeface="Comic Sans MS" pitchFamily="66" charset="0"/>
                <a:ea typeface="Times New Roman" pitchFamily="18" charset="0"/>
                <a:cs typeface="Times New Roman" pitchFamily="18" charset="0"/>
              </a:rPr>
              <a:t>Line</a:t>
            </a:r>
            <a:r>
              <a:rPr kumimoji="0" lang="tr-TR" b="1"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 </a:t>
            </a:r>
            <a:r>
              <a:rPr kumimoji="0" lang="tr-TR" b="1" i="0" u="none" strike="noStrike" cap="none" normalizeH="0" baseline="0" dirty="0" err="1" smtClean="0">
                <a:ln>
                  <a:noFill/>
                </a:ln>
                <a:solidFill>
                  <a:srgbClr val="0070C0"/>
                </a:solidFill>
                <a:effectLst/>
                <a:latin typeface="Comic Sans MS" pitchFamily="66" charset="0"/>
                <a:ea typeface="Times New Roman" pitchFamily="18" charset="0"/>
                <a:cs typeface="Times New Roman" pitchFamily="18" charset="0"/>
              </a:rPr>
              <a:t>Analysis</a:t>
            </a:r>
            <a:r>
              <a:rPr kumimoji="0" lang="tr-TR" b="1"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Resim" descr="C:\Users\kullanici\Desktop\lineanalysis.jpg"/>
          <p:cNvPicPr/>
          <p:nvPr/>
        </p:nvPicPr>
        <p:blipFill>
          <a:blip r:embed="rId3" cstate="print"/>
          <a:srcRect/>
          <a:stretch>
            <a:fillRect/>
          </a:stretch>
        </p:blipFill>
        <p:spPr bwMode="auto">
          <a:xfrm>
            <a:off x="5238744" y="571480"/>
            <a:ext cx="6336669" cy="5572164"/>
          </a:xfrm>
          <a:prstGeom prst="rect">
            <a:avLst/>
          </a:prstGeom>
          <a:solidFill>
            <a:schemeClr val="bg1"/>
          </a:solidFill>
          <a:ln w="9525">
            <a:noFill/>
            <a:miter lim="800000"/>
            <a:headEnd/>
            <a:tailEnd/>
          </a:ln>
        </p:spPr>
      </p:pic>
      <p:sp>
        <p:nvSpPr>
          <p:cNvPr id="4" name="3 Dikdörtgen"/>
          <p:cNvSpPr/>
          <p:nvPr/>
        </p:nvSpPr>
        <p:spPr>
          <a:xfrm>
            <a:off x="0" y="2564904"/>
            <a:ext cx="5064224" cy="1061829"/>
          </a:xfrm>
          <a:prstGeom prst="rect">
            <a:avLst/>
          </a:prstGeom>
        </p:spPr>
        <p:txBody>
          <a:bodyPr wrap="square">
            <a:spAutoFit/>
          </a:bodyPr>
          <a:lstStyle/>
          <a:p>
            <a:pPr algn="just">
              <a:lnSpc>
                <a:spcPct val="150000"/>
              </a:lnSpc>
              <a:buFont typeface="Arial" pitchFamily="34" charset="0"/>
              <a:buChar char="•"/>
            </a:pPr>
            <a:r>
              <a:rPr lang="tr-TR" sz="1400" dirty="0" smtClean="0">
                <a:latin typeface="Comic Sans MS" pitchFamily="66" charset="0"/>
              </a:rPr>
              <a:t>Örneği tarayarak ya da elektron ışını göndererek WDS ve EDS yardımıyla çizgi analizleri yapılabilir. Tek bir ölçümde 20’ye kadar spektrum elde edilebilir.</a:t>
            </a:r>
            <a:endParaRPr lang="tr-TR" sz="1400"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p:cNvSpPr>
            <a:spLocks noGrp="1"/>
          </p:cNvSpPr>
          <p:nvPr>
            <p:ph type="title"/>
          </p:nvPr>
        </p:nvSpPr>
        <p:spPr/>
        <p:txBody>
          <a:bodyPr/>
          <a:lstStyle/>
          <a:p>
            <a:pPr marL="484632" fontAlgn="auto">
              <a:spcAft>
                <a:spcPts val="0"/>
              </a:spcAft>
              <a:defRPr/>
            </a:pPr>
            <a:r>
              <a:rPr lang="tr-TR" smtClean="0">
                <a:solidFill>
                  <a:schemeClr val="accent1">
                    <a:tint val="83000"/>
                    <a:satMod val="150000"/>
                  </a:schemeClr>
                </a:solidFill>
              </a:rPr>
              <a:t>EPMA	</a:t>
            </a:r>
          </a:p>
        </p:txBody>
      </p:sp>
      <p:sp>
        <p:nvSpPr>
          <p:cNvPr id="19459" name="İçerik Yer Tutucusu 2"/>
          <p:cNvSpPr>
            <a:spLocks noGrp="1"/>
          </p:cNvSpPr>
          <p:nvPr>
            <p:ph idx="1"/>
          </p:nvPr>
        </p:nvSpPr>
        <p:spPr>
          <a:xfrm>
            <a:off x="609600" y="1882775"/>
            <a:ext cx="10972800" cy="4572000"/>
          </a:xfrm>
        </p:spPr>
        <p:txBody>
          <a:bodyPr>
            <a:normAutofit/>
          </a:bodyPr>
          <a:lstStyle/>
          <a:p>
            <a:pPr marL="448056" indent="-384048" fontAlgn="auto">
              <a:spcAft>
                <a:spcPts val="0"/>
              </a:spcAft>
              <a:buFont typeface="Wingdings 2"/>
              <a:buChar char=""/>
              <a:defRPr/>
            </a:pPr>
            <a:r>
              <a:rPr lang="tr-TR" smtClean="0"/>
              <a:t>Küçük hacimli jeolojik malzemenin , örneğin bazalt içinde ki piroksen krisitalinin analizi istendiği takdirde; bu bazalt örneğinin parçalanıp öğütülmesi daha sonra mineral ayıtma teknikleriyle piroksenlerin seçilip ayrılması gerekir. Örnek içerisindeki ayrı küçük bir bölümün analizinin gerektiği bu gibi hallerde, örneği tahrip etmeden analizini sağlayan yöntemler geliştirilmiştir.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4077072"/>
            <a:ext cx="8229600" cy="2448272"/>
          </a:xfrm>
        </p:spPr>
        <p:txBody>
          <a:bodyPr>
            <a:normAutofit/>
          </a:bodyPr>
          <a:lstStyle/>
          <a:p>
            <a:pPr>
              <a:defRPr/>
            </a:pPr>
            <a:r>
              <a:rPr lang="tr-TR" sz="2400" dirty="0"/>
              <a:t>Bu örnek elektron-</a:t>
            </a:r>
            <a:r>
              <a:rPr lang="tr-TR" sz="2400" dirty="0" err="1"/>
              <a:t>prop</a:t>
            </a:r>
            <a:r>
              <a:rPr lang="tr-TR" sz="2400" dirty="0"/>
              <a:t> mikro analiz sisteminin jeokimyada kullanılışını gösterir.Doğu Karadeniz bölgesi üst </a:t>
            </a:r>
            <a:r>
              <a:rPr lang="tr-TR" sz="2400" dirty="0" err="1"/>
              <a:t>kretase</a:t>
            </a:r>
            <a:r>
              <a:rPr lang="tr-TR" sz="2400" dirty="0"/>
              <a:t> yaşlı </a:t>
            </a:r>
            <a:r>
              <a:rPr lang="tr-TR" sz="2400" dirty="0" err="1"/>
              <a:t>volkanitlerde</a:t>
            </a:r>
            <a:r>
              <a:rPr lang="tr-TR" sz="2400" dirty="0"/>
              <a:t> sık görülen </a:t>
            </a:r>
            <a:r>
              <a:rPr lang="tr-TR" sz="2400" dirty="0" err="1"/>
              <a:t>bazaltik</a:t>
            </a:r>
            <a:r>
              <a:rPr lang="tr-TR" sz="2400" dirty="0"/>
              <a:t> </a:t>
            </a:r>
            <a:r>
              <a:rPr lang="tr-TR" sz="2400" dirty="0" err="1"/>
              <a:t>hornblend</a:t>
            </a:r>
            <a:r>
              <a:rPr lang="tr-TR" sz="2400" dirty="0"/>
              <a:t> kristallerinde </a:t>
            </a:r>
            <a:r>
              <a:rPr lang="tr-TR" sz="2400" dirty="0" err="1"/>
              <a:t>opak</a:t>
            </a:r>
            <a:r>
              <a:rPr lang="tr-TR" sz="2400" dirty="0"/>
              <a:t> kenarın nedeni araştırılmıştır.Kristali enine kesen bir travers boyunca elektron-</a:t>
            </a:r>
            <a:r>
              <a:rPr lang="tr-TR" sz="2400" dirty="0" err="1"/>
              <a:t>prop’la</a:t>
            </a:r>
            <a:r>
              <a:rPr lang="tr-TR" sz="2400" dirty="0"/>
              <a:t> </a:t>
            </a:r>
            <a:r>
              <a:rPr lang="tr-TR" sz="2400" dirty="0" err="1"/>
              <a:t>fe</a:t>
            </a:r>
            <a:r>
              <a:rPr lang="tr-TR" sz="2400" dirty="0"/>
              <a:t> taramasında gövdede  %9 civarında olan </a:t>
            </a:r>
            <a:r>
              <a:rPr lang="tr-TR" sz="2400" dirty="0" err="1"/>
              <a:t>fe</a:t>
            </a:r>
            <a:r>
              <a:rPr lang="tr-TR" sz="2400" dirty="0"/>
              <a:t> miktarının kenarda %20’nin üzerinde olduğu görülmektedir.</a:t>
            </a:r>
          </a:p>
        </p:txBody>
      </p:sp>
      <p:pic>
        <p:nvPicPr>
          <p:cNvPr id="21507" name="3 İçerik Yer Tutucusu" descr="1.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87714" y="260351"/>
            <a:ext cx="5856287" cy="3744913"/>
          </a:xfrm>
        </p:spPr>
      </p:pic>
      <p:sp>
        <p:nvSpPr>
          <p:cNvPr id="3" name="Metin kutusu 2"/>
          <p:cNvSpPr txBox="1"/>
          <p:nvPr/>
        </p:nvSpPr>
        <p:spPr>
          <a:xfrm>
            <a:off x="685800" y="488373"/>
            <a:ext cx="758541" cy="369332"/>
          </a:xfrm>
          <a:prstGeom prst="rect">
            <a:avLst/>
          </a:prstGeom>
          <a:noFill/>
        </p:spPr>
        <p:txBody>
          <a:bodyPr wrap="none" rtlCol="0">
            <a:spAutoFit/>
          </a:bodyPr>
          <a:lstStyle/>
          <a:p>
            <a:r>
              <a:rPr lang="tr-TR" dirty="0" smtClean="0"/>
              <a:t>Örnek</a:t>
            </a:r>
            <a:endParaRPr lang="tr-TR" dirty="0"/>
          </a:p>
        </p:txBody>
      </p:sp>
    </p:spTree>
    <p:extLst>
      <p:ext uri="{BB962C8B-B14F-4D97-AF65-F5344CB8AC3E}">
        <p14:creationId xmlns:p14="http://schemas.microsoft.com/office/powerpoint/2010/main" val="1479457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34434" y="5516564"/>
            <a:ext cx="11247967" cy="936625"/>
          </a:xfrm>
        </p:spPr>
        <p:txBody>
          <a:bodyPr>
            <a:normAutofit lnSpcReduction="10000"/>
          </a:bodyPr>
          <a:lstStyle/>
          <a:p>
            <a:pPr marL="448056" indent="-384048" fontAlgn="auto">
              <a:spcAft>
                <a:spcPts val="0"/>
              </a:spcAft>
              <a:buFont typeface="Wingdings 2"/>
              <a:buChar char=""/>
              <a:defRPr/>
            </a:pPr>
            <a:endParaRPr lang="tr-TR" sz="1800" smtClean="0"/>
          </a:p>
          <a:p>
            <a:pPr marL="448056" indent="-384048" fontAlgn="auto">
              <a:spcAft>
                <a:spcPts val="0"/>
              </a:spcAft>
              <a:buFont typeface="Wingdings 2"/>
              <a:buChar char=""/>
              <a:defRPr/>
            </a:pPr>
            <a:r>
              <a:rPr lang="tr-TR" sz="1800" smtClean="0"/>
              <a:t> Na-feldispat ve K-feldispat’ın kompozisyonal görüntüsü. (Renkli görüntüler ise pembe karenin bulunduğu alandan yapılmış elementel haritalamaya ait görüntüler). </a:t>
            </a:r>
          </a:p>
        </p:txBody>
      </p:sp>
      <p:pic>
        <p:nvPicPr>
          <p:cNvPr id="25603" name="Picture 3"/>
          <p:cNvPicPr>
            <a:picLocks noChangeAspect="1" noChangeArrowheads="1"/>
          </p:cNvPicPr>
          <p:nvPr/>
        </p:nvPicPr>
        <p:blipFill>
          <a:blip r:embed="rId2" cstate="print"/>
          <a:srcRect/>
          <a:stretch>
            <a:fillRect/>
          </a:stretch>
        </p:blipFill>
        <p:spPr bwMode="auto">
          <a:xfrm>
            <a:off x="1488018" y="404813"/>
            <a:ext cx="5759449"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692151"/>
            <a:ext cx="10972800" cy="720725"/>
          </a:xfrm>
        </p:spPr>
        <p:txBody>
          <a:bodyPr>
            <a:normAutofit/>
          </a:bodyPr>
          <a:lstStyle/>
          <a:p>
            <a:pPr marL="484632" fontAlgn="auto">
              <a:spcAft>
                <a:spcPts val="0"/>
              </a:spcAft>
              <a:defRPr/>
            </a:pPr>
            <a:r>
              <a:rPr lang="tr-TR" smtClean="0">
                <a:solidFill>
                  <a:schemeClr val="accent1">
                    <a:tint val="83000"/>
                    <a:satMod val="150000"/>
                  </a:schemeClr>
                </a:solidFill>
              </a:rPr>
              <a:t>EPMA’NIN AVANTAJLARI</a:t>
            </a:r>
          </a:p>
        </p:txBody>
      </p:sp>
      <p:sp>
        <p:nvSpPr>
          <p:cNvPr id="26627" name="Content Placeholder 2"/>
          <p:cNvSpPr>
            <a:spLocks noGrp="1"/>
          </p:cNvSpPr>
          <p:nvPr>
            <p:ph idx="1"/>
          </p:nvPr>
        </p:nvSpPr>
        <p:spPr>
          <a:xfrm>
            <a:off x="609600" y="1484314"/>
            <a:ext cx="10972800" cy="4752975"/>
          </a:xfrm>
        </p:spPr>
        <p:txBody>
          <a:bodyPr>
            <a:normAutofit/>
          </a:bodyPr>
          <a:lstStyle/>
          <a:p>
            <a:pPr marL="448056" indent="-384048" fontAlgn="auto">
              <a:spcAft>
                <a:spcPts val="0"/>
              </a:spcAft>
              <a:buFont typeface="Wingdings 2" pitchFamily="18" charset="2"/>
              <a:buChar char=""/>
              <a:defRPr/>
            </a:pPr>
            <a:r>
              <a:rPr lang="tr-TR" sz="2400" smtClean="0"/>
              <a:t>EPMA tekniği öncelikle katı örneğin öğütülmeden belirlenen küçük bir alandan mineral bileşiminin incelenmesini sağladığı için avantajlı bir yöntemdir.</a:t>
            </a:r>
          </a:p>
          <a:p>
            <a:pPr marL="448056" indent="-384048" fontAlgn="auto">
              <a:spcAft>
                <a:spcPts val="0"/>
              </a:spcAft>
              <a:buFont typeface="Wingdings 2" pitchFamily="18" charset="2"/>
              <a:buChar char=""/>
              <a:defRPr/>
            </a:pPr>
            <a:r>
              <a:rPr lang="tr-TR" sz="2400" smtClean="0"/>
              <a:t>Petrolojik tanımlamaların ve sınıflandırılmaların yapılmasını sağlar </a:t>
            </a:r>
          </a:p>
          <a:p>
            <a:pPr marL="448056" indent="-384048" fontAlgn="auto">
              <a:spcAft>
                <a:spcPts val="0"/>
              </a:spcAft>
              <a:buFont typeface="Wingdings 2" pitchFamily="18" charset="2"/>
              <a:buChar char=""/>
              <a:defRPr/>
            </a:pPr>
            <a:r>
              <a:rPr lang="tr-TR" sz="2400" smtClean="0"/>
              <a:t>Mineral tanımlamasında daha kaliteli ve net veri elde edilmesini sağlar</a:t>
            </a:r>
          </a:p>
          <a:p>
            <a:pPr marL="448056" indent="-384048" fontAlgn="auto">
              <a:spcAft>
                <a:spcPts val="0"/>
              </a:spcAft>
              <a:buFont typeface="Wingdings 2" pitchFamily="18" charset="2"/>
              <a:buChar char=""/>
              <a:defRPr/>
            </a:pPr>
            <a:r>
              <a:rPr lang="tr-TR" sz="2400" smtClean="0"/>
              <a:t>Kayaçların maruz kaldığı sıcaklık ve basıncı belirler</a:t>
            </a:r>
          </a:p>
          <a:p>
            <a:pPr marL="448056" indent="-384048" fontAlgn="auto">
              <a:spcAft>
                <a:spcPts val="0"/>
              </a:spcAft>
              <a:buFont typeface="Wingdings 2" pitchFamily="18" charset="2"/>
              <a:buChar char=""/>
              <a:defRPr/>
            </a:pPr>
            <a:r>
              <a:rPr lang="tr-TR" sz="2400" smtClean="0"/>
              <a:t>Kayaçların yaşlarını belirler</a:t>
            </a:r>
          </a:p>
          <a:p>
            <a:pPr marL="448056" indent="-384048" fontAlgn="auto">
              <a:spcAft>
                <a:spcPts val="0"/>
              </a:spcAft>
              <a:buFont typeface="Wingdings 2" pitchFamily="18" charset="2"/>
              <a:buChar char=""/>
              <a:defRPr/>
            </a:pPr>
            <a:r>
              <a:rPr lang="tr-TR" sz="2400" smtClean="0"/>
              <a:t>Yüksek çözünürlük sağlar</a:t>
            </a:r>
          </a:p>
          <a:p>
            <a:pPr marL="448056" indent="-384048" fontAlgn="auto">
              <a:spcAft>
                <a:spcPts val="0"/>
              </a:spcAft>
              <a:buFont typeface="Wingdings 2" pitchFamily="18" charset="2"/>
              <a:buChar char=""/>
              <a:defRPr/>
            </a:pPr>
            <a:r>
              <a:rPr lang="tr-TR" sz="2400" smtClean="0"/>
              <a:t>1-2 mikron gibi küçük ölçekli alanların incelenmesine imkan verir.</a:t>
            </a:r>
          </a:p>
          <a:p>
            <a:pPr marL="448056" indent="-384048" fontAlgn="auto">
              <a:spcAft>
                <a:spcPts val="0"/>
              </a:spcAft>
              <a:buFont typeface="Wingdings 2"/>
              <a:buChar char=""/>
              <a:defRPr/>
            </a:pPr>
            <a:endParaRPr lang="tr-TR"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Dikdörtgen"/>
          <p:cNvSpPr/>
          <p:nvPr/>
        </p:nvSpPr>
        <p:spPr>
          <a:xfrm>
            <a:off x="239350" y="404664"/>
            <a:ext cx="6878806" cy="369332"/>
          </a:xfrm>
          <a:prstGeom prst="rect">
            <a:avLst/>
          </a:prstGeom>
        </p:spPr>
        <p:txBody>
          <a:bodyPr wrap="none">
            <a:spAutoFit/>
          </a:bodyPr>
          <a:lstStyle/>
          <a:p>
            <a:r>
              <a:rPr lang="tr-TR" b="1" i="1" dirty="0" smtClean="0">
                <a:latin typeface="Comic Sans MS" pitchFamily="66" charset="0"/>
              </a:rPr>
              <a:t>Elektron Mikroprob ile neler yapılamaz? (EPMA’nın Sınırları)</a:t>
            </a:r>
            <a:endParaRPr lang="tr-TR" b="1" i="1" dirty="0">
              <a:latin typeface="Comic Sans MS" pitchFamily="66" charset="0"/>
            </a:endParaRPr>
          </a:p>
        </p:txBody>
      </p:sp>
      <p:sp>
        <p:nvSpPr>
          <p:cNvPr id="5" name="7 Dikdörtgen"/>
          <p:cNvSpPr/>
          <p:nvPr/>
        </p:nvSpPr>
        <p:spPr>
          <a:xfrm>
            <a:off x="239349" y="1143904"/>
            <a:ext cx="11521280" cy="2923877"/>
          </a:xfrm>
          <a:prstGeom prst="rect">
            <a:avLst/>
          </a:prstGeom>
        </p:spPr>
        <p:txBody>
          <a:bodyPr wrap="square">
            <a:spAutoFit/>
          </a:bodyPr>
          <a:lstStyle/>
          <a:p>
            <a:pPr algn="just">
              <a:lnSpc>
                <a:spcPct val="150000"/>
              </a:lnSpc>
              <a:buFont typeface="Arial" pitchFamily="34" charset="0"/>
              <a:buChar char="•"/>
            </a:pPr>
            <a:r>
              <a:rPr lang="tr-TR" sz="1600" dirty="0" smtClean="0">
                <a:latin typeface="Comic Sans MS" pitchFamily="66" charset="0"/>
              </a:rPr>
              <a:t>5 mikrondan (µm) küçük çap ya da kalınlıktaki örnekler analiz edilemez.</a:t>
            </a:r>
          </a:p>
          <a:p>
            <a:pPr algn="just">
              <a:lnSpc>
                <a:spcPct val="150000"/>
              </a:lnSpc>
              <a:buFont typeface="Arial" pitchFamily="34" charset="0"/>
              <a:buChar char="•"/>
            </a:pPr>
            <a:r>
              <a:rPr lang="tr-TR" sz="1600" dirty="0" smtClean="0">
                <a:latin typeface="Comic Sans MS" pitchFamily="66" charset="0"/>
              </a:rPr>
              <a:t>500 </a:t>
            </a:r>
            <a:r>
              <a:rPr lang="tr-TR" sz="1600" dirty="0" err="1" smtClean="0">
                <a:latin typeface="Comic Sans MS" pitchFamily="66" charset="0"/>
              </a:rPr>
              <a:t>ppm</a:t>
            </a:r>
            <a:r>
              <a:rPr lang="tr-TR" sz="1600" dirty="0" smtClean="0">
                <a:latin typeface="Comic Sans MS" pitchFamily="66" charset="0"/>
              </a:rPr>
              <a:t> (%0.05)’in altındaki konsantrasyonlarda ölçüm yapılamaz. </a:t>
            </a:r>
          </a:p>
          <a:p>
            <a:pPr lvl="0" algn="just">
              <a:lnSpc>
                <a:spcPct val="150000"/>
              </a:lnSpc>
              <a:buFont typeface="Arial" pitchFamily="34" charset="0"/>
              <a:buChar char="•"/>
            </a:pPr>
            <a:r>
              <a:rPr lang="tr-TR" sz="1600" dirty="0" smtClean="0">
                <a:latin typeface="Comic Sans MS" pitchFamily="66" charset="0"/>
              </a:rPr>
              <a:t>H, He, </a:t>
            </a:r>
            <a:r>
              <a:rPr lang="tr-TR" sz="1600" dirty="0" err="1" smtClean="0">
                <a:latin typeface="Comic Sans MS" pitchFamily="66" charset="0"/>
              </a:rPr>
              <a:t>Li</a:t>
            </a:r>
            <a:r>
              <a:rPr lang="tr-TR" sz="1600" dirty="0" smtClean="0">
                <a:latin typeface="Comic Sans MS" pitchFamily="66" charset="0"/>
              </a:rPr>
              <a:t> ve Be elementlerinin analizi yapılamaz. Çünkü H ve He karakteristik X-Ray üretemez, </a:t>
            </a:r>
            <a:r>
              <a:rPr lang="tr-TR" sz="1600" dirty="0" err="1" smtClean="0">
                <a:latin typeface="Comic Sans MS" pitchFamily="66" charset="0"/>
              </a:rPr>
              <a:t>Li</a:t>
            </a:r>
            <a:r>
              <a:rPr lang="tr-TR" sz="1600" dirty="0" smtClean="0">
                <a:latin typeface="Comic Sans MS" pitchFamily="66" charset="0"/>
              </a:rPr>
              <a:t> ve </a:t>
            </a:r>
            <a:r>
              <a:rPr lang="tr-TR" sz="1600" dirty="0" err="1" smtClean="0">
                <a:latin typeface="Comic Sans MS" pitchFamily="66" charset="0"/>
              </a:rPr>
              <a:t>Be’nin</a:t>
            </a:r>
            <a:r>
              <a:rPr lang="tr-TR" sz="1600" dirty="0" smtClean="0">
                <a:latin typeface="Comic Sans MS" pitchFamily="66" charset="0"/>
              </a:rPr>
              <a:t> son derece düşük X-ray </a:t>
            </a:r>
            <a:r>
              <a:rPr lang="tr-TR" sz="1600" dirty="0" err="1" smtClean="0">
                <a:latin typeface="Comic Sans MS" pitchFamily="66" charset="0"/>
              </a:rPr>
              <a:t>floresan</a:t>
            </a:r>
            <a:r>
              <a:rPr lang="tr-TR" sz="1600" dirty="0" smtClean="0">
                <a:latin typeface="Comic Sans MS" pitchFamily="66" charset="0"/>
              </a:rPr>
              <a:t> getirisi vardır. </a:t>
            </a:r>
          </a:p>
          <a:p>
            <a:pPr lvl="0" algn="just">
              <a:lnSpc>
                <a:spcPct val="150000"/>
              </a:lnSpc>
              <a:buFont typeface="Arial" pitchFamily="34" charset="0"/>
              <a:buChar char="•"/>
            </a:pPr>
            <a:r>
              <a:rPr lang="tr-TR" sz="1600" dirty="0" err="1" smtClean="0">
                <a:latin typeface="Comic Sans MS" pitchFamily="66" charset="0"/>
              </a:rPr>
              <a:t>Thin</a:t>
            </a:r>
            <a:r>
              <a:rPr lang="tr-TR" sz="1600" dirty="0" smtClean="0">
                <a:latin typeface="Comic Sans MS" pitchFamily="66" charset="0"/>
              </a:rPr>
              <a:t> film analiz yapılamaz.</a:t>
            </a:r>
          </a:p>
          <a:p>
            <a:pPr lvl="0" algn="just">
              <a:lnSpc>
                <a:spcPct val="150000"/>
              </a:lnSpc>
              <a:buFont typeface="Arial" pitchFamily="34" charset="0"/>
              <a:buChar char="•"/>
            </a:pPr>
            <a:r>
              <a:rPr lang="tr-TR" sz="1600" dirty="0" smtClean="0">
                <a:latin typeface="Comic Sans MS" pitchFamily="66" charset="0"/>
              </a:rPr>
              <a:t> </a:t>
            </a:r>
            <a:r>
              <a:rPr lang="tr-TR" sz="1600" dirty="0" err="1" smtClean="0">
                <a:latin typeface="Comic Sans MS" pitchFamily="66" charset="0"/>
              </a:rPr>
              <a:t>Nano</a:t>
            </a:r>
            <a:r>
              <a:rPr lang="tr-TR" sz="1600" dirty="0" smtClean="0">
                <a:latin typeface="Comic Sans MS" pitchFamily="66" charset="0"/>
              </a:rPr>
              <a:t> ölçekte görüntü özellikleri alınamaz. Ör: 1-100 </a:t>
            </a:r>
            <a:r>
              <a:rPr lang="tr-TR" sz="1600" dirty="0" err="1" smtClean="0">
                <a:latin typeface="Comic Sans MS" pitchFamily="66" charset="0"/>
              </a:rPr>
              <a:t>nm</a:t>
            </a:r>
            <a:r>
              <a:rPr lang="tr-TR" sz="1600" dirty="0" smtClean="0">
                <a:latin typeface="Comic Sans MS" pitchFamily="66" charset="0"/>
              </a:rPr>
              <a:t> (10-1000 Å).</a:t>
            </a:r>
          </a:p>
          <a:p>
            <a:pPr lvl="0" algn="just">
              <a:lnSpc>
                <a:spcPct val="150000"/>
              </a:lnSpc>
              <a:buFont typeface="Arial" pitchFamily="34" charset="0"/>
              <a:buChar char="•"/>
            </a:pPr>
            <a:r>
              <a:rPr lang="tr-TR" sz="1600" dirty="0" smtClean="0">
                <a:latin typeface="Comic Sans MS" pitchFamily="66" charset="0"/>
              </a:rPr>
              <a:t> Katı malzemelerin analizinde kullanılır. Uçucu veya vakuma-duyarlı örnekler analiz edilemez.</a:t>
            </a:r>
          </a:p>
          <a:p>
            <a:pPr>
              <a:buFont typeface="Arial" pitchFamily="34" charset="0"/>
              <a:buChar char="•"/>
            </a:pPr>
            <a:endParaRPr lang="tr-T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6745" y="1049482"/>
            <a:ext cx="184731" cy="369332"/>
          </a:xfrm>
          <a:prstGeom prst="rect">
            <a:avLst/>
          </a:prstGeom>
          <a:noFill/>
        </p:spPr>
        <p:txBody>
          <a:bodyPr wrap="none" rtlCol="0">
            <a:spAutoFit/>
          </a:bodyPr>
          <a:lstStyle/>
          <a:p>
            <a:endParaRPr lang="tr-TR" dirty="0"/>
          </a:p>
        </p:txBody>
      </p:sp>
      <p:sp>
        <p:nvSpPr>
          <p:cNvPr id="3" name="Dikdörtgen 2"/>
          <p:cNvSpPr/>
          <p:nvPr/>
        </p:nvSpPr>
        <p:spPr>
          <a:xfrm>
            <a:off x="644236" y="2105125"/>
            <a:ext cx="10744200" cy="2419124"/>
          </a:xfrm>
          <a:prstGeom prst="rect">
            <a:avLst/>
          </a:prstGeom>
        </p:spPr>
        <p:txBody>
          <a:bodyPr wrap="square">
            <a:spAutoFit/>
          </a:bodyPr>
          <a:lstStyle/>
          <a:p>
            <a:pPr algn="just">
              <a:lnSpc>
                <a:spcPct val="90000"/>
              </a:lnSpc>
            </a:pPr>
            <a:r>
              <a:rPr lang="tr-TR" altLang="tr-TR" sz="2400" dirty="0">
                <a:latin typeface="Arial" panose="020B0604020202020204" pitchFamily="34" charset="0"/>
                <a:cs typeface="Arial" panose="020B0604020202020204" pitchFamily="34" charset="0"/>
              </a:rPr>
              <a:t>Elektron Işınlı Mikro Analiz Cihazı çok basit  şekilde malzeme yüzeyindeki elementlerin tanınmasında, bunların mikroskobik mertebede tahribatsız olarak miktar ve dağılım hesaplarının yapılmasında kullanılan analitik bir cihaz olarak tarif edilebilir. Mineral tanıma yöntemlerinden bir tanesi olup, minerali temsil eden mineral yüzey alanındaki bir noktanın veya aynı mineral içerisindeki farklı bileşime </a:t>
            </a:r>
            <a:r>
              <a:rPr lang="tr-TR" altLang="tr-TR" sz="2400" dirty="0" smtClean="0">
                <a:latin typeface="Arial" panose="020B0604020202020204" pitchFamily="34" charset="0"/>
                <a:cs typeface="Arial" panose="020B0604020202020204" pitchFamily="34" charset="0"/>
              </a:rPr>
              <a:t>sahip </a:t>
            </a:r>
            <a:r>
              <a:rPr lang="tr-TR" altLang="tr-TR" sz="2400" dirty="0">
                <a:latin typeface="Arial" panose="020B0604020202020204" pitchFamily="34" charset="0"/>
                <a:cs typeface="Arial" panose="020B0604020202020204" pitchFamily="34" charset="0"/>
              </a:rPr>
              <a:t>alanların kimyasal bileşimlerinin tespit edilmesinde kullanılır.</a:t>
            </a:r>
          </a:p>
        </p:txBody>
      </p:sp>
      <p:sp>
        <p:nvSpPr>
          <p:cNvPr id="4" name="Metin kutusu 3"/>
          <p:cNvSpPr txBox="1"/>
          <p:nvPr/>
        </p:nvSpPr>
        <p:spPr>
          <a:xfrm>
            <a:off x="1288473" y="1049482"/>
            <a:ext cx="1338828" cy="646331"/>
          </a:xfrm>
          <a:prstGeom prst="rect">
            <a:avLst/>
          </a:prstGeom>
          <a:noFill/>
        </p:spPr>
        <p:txBody>
          <a:bodyPr wrap="none" rtlCol="0">
            <a:spAutoFit/>
          </a:bodyPr>
          <a:lstStyle/>
          <a:p>
            <a:r>
              <a:rPr lang="tr-TR" sz="3600" b="1" dirty="0" smtClean="0"/>
              <a:t>EPMA</a:t>
            </a:r>
            <a:endParaRPr lang="tr-TR" sz="3600" b="1" dirty="0"/>
          </a:p>
        </p:txBody>
      </p:sp>
    </p:spTree>
    <p:extLst>
      <p:ext uri="{BB962C8B-B14F-4D97-AF65-F5344CB8AC3E}">
        <p14:creationId xmlns:p14="http://schemas.microsoft.com/office/powerpoint/2010/main" val="4292961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39349" y="805355"/>
            <a:ext cx="11617291"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buFont typeface="Arial" pitchFamily="34" charset="0"/>
              <a:buChar char="•"/>
              <a:tabLst>
                <a:tab pos="457200" algn="l"/>
              </a:tabLst>
            </a:pPr>
            <a:r>
              <a:rPr lang="tr-TR" sz="1600" dirty="0" smtClean="0">
                <a:latin typeface="Comic Sans MS" pitchFamily="66" charset="0"/>
              </a:rPr>
              <a:t>Bazı elementler pik pozisyonları örtüşen (enerji ve dalga boyu her ikisi tarafından) X-ışınları üretir. Bunların birbirlerinden ayrılması gerekir.</a:t>
            </a:r>
          </a:p>
          <a:p>
            <a:pPr algn="just" fontAlgn="base">
              <a:lnSpc>
                <a:spcPct val="150000"/>
              </a:lnSpc>
              <a:spcBef>
                <a:spcPct val="0"/>
              </a:spcBef>
              <a:spcAft>
                <a:spcPct val="0"/>
              </a:spcAft>
              <a:buFontTx/>
              <a:buChar char="•"/>
              <a:tabLst>
                <a:tab pos="457200" algn="l"/>
              </a:tabLst>
            </a:pPr>
            <a:endParaRPr lang="tr-TR" sz="1600" dirty="0" smtClean="0">
              <a:latin typeface="Comic Sans MS" pitchFamily="66" charset="0"/>
            </a:endParaRPr>
          </a:p>
          <a:p>
            <a:pPr algn="just" fontAlgn="base">
              <a:lnSpc>
                <a:spcPct val="150000"/>
              </a:lnSpc>
              <a:spcBef>
                <a:spcPct val="0"/>
              </a:spcBef>
              <a:spcAft>
                <a:spcPct val="0"/>
              </a:spcAft>
              <a:buFontTx/>
              <a:buChar char="•"/>
              <a:tabLst>
                <a:tab pos="457200" algn="l"/>
              </a:tabLst>
            </a:pPr>
            <a:endParaRPr lang="tr-TR" sz="1600" dirty="0" smtClean="0">
              <a:latin typeface="Comic Sans MS" pitchFamily="66" charset="0"/>
            </a:endParaRPr>
          </a:p>
          <a:p>
            <a:pPr algn="just" fontAlgn="base">
              <a:lnSpc>
                <a:spcPct val="150000"/>
              </a:lnSpc>
              <a:spcBef>
                <a:spcPct val="0"/>
              </a:spcBef>
              <a:spcAft>
                <a:spcPct val="0"/>
              </a:spcAft>
              <a:buFontTx/>
              <a:buChar char="•"/>
              <a:tabLst>
                <a:tab pos="457200" algn="l"/>
              </a:tabLst>
            </a:pPr>
            <a:r>
              <a:rPr lang="tr-TR" sz="1600" dirty="0" err="1" smtClean="0">
                <a:latin typeface="Comic Sans MS" pitchFamily="66" charset="0"/>
              </a:rPr>
              <a:t>Mikroprob</a:t>
            </a:r>
            <a:r>
              <a:rPr lang="tr-TR" sz="1600" dirty="0" smtClean="0">
                <a:latin typeface="Comic Sans MS" pitchFamily="66" charset="0"/>
              </a:rPr>
              <a:t> analizlerinde değerler katyon olarak değil, oksit olarak verilir. Bu nedenle katyon oranları ve mineral formülleri </a:t>
            </a:r>
            <a:r>
              <a:rPr lang="tr-TR" sz="1600" dirty="0" err="1" smtClean="0">
                <a:latin typeface="Comic Sans MS" pitchFamily="66" charset="0"/>
              </a:rPr>
              <a:t>stokiyometrik</a:t>
            </a:r>
            <a:r>
              <a:rPr lang="tr-TR" sz="1600" dirty="0" smtClean="0">
                <a:latin typeface="Comic Sans MS" pitchFamily="66" charset="0"/>
              </a:rPr>
              <a:t> kurallara göre yeniden hesaplanmalıdır.</a:t>
            </a:r>
            <a:r>
              <a:rPr lang="tr-TR" sz="1600" dirty="0" smtClean="0"/>
              <a:t> </a:t>
            </a:r>
          </a:p>
          <a:p>
            <a:pPr algn="just" fontAlgn="base">
              <a:lnSpc>
                <a:spcPct val="150000"/>
              </a:lnSpc>
              <a:spcBef>
                <a:spcPct val="0"/>
              </a:spcBef>
              <a:spcAft>
                <a:spcPct val="0"/>
              </a:spcAft>
              <a:buFontTx/>
              <a:buChar char="•"/>
              <a:tabLst>
                <a:tab pos="457200" algn="l"/>
              </a:tabLst>
            </a:pPr>
            <a:endParaRPr lang="tr-TR" sz="1600" dirty="0" smtClean="0">
              <a:latin typeface="Comic Sans MS" pitchFamily="66" charset="0"/>
            </a:endParaRPr>
          </a:p>
          <a:p>
            <a:pPr algn="just" fontAlgn="base">
              <a:lnSpc>
                <a:spcPct val="150000"/>
              </a:lnSpc>
              <a:spcBef>
                <a:spcPct val="0"/>
              </a:spcBef>
              <a:spcAft>
                <a:spcPct val="0"/>
              </a:spcAft>
              <a:tabLst>
                <a:tab pos="457200" algn="l"/>
              </a:tabLst>
            </a:pPr>
            <a:endParaRPr lang="tr-TR" sz="1600" dirty="0" smtClean="0">
              <a:latin typeface="Comic Sans MS" pitchFamily="66" charset="0"/>
            </a:endParaRPr>
          </a:p>
          <a:p>
            <a:pPr algn="just" fontAlgn="base">
              <a:lnSpc>
                <a:spcPct val="150000"/>
              </a:lnSpc>
              <a:spcBef>
                <a:spcPct val="0"/>
              </a:spcBef>
              <a:spcAft>
                <a:spcPct val="0"/>
              </a:spcAft>
              <a:buFontTx/>
              <a:buChar char="•"/>
              <a:tabLst>
                <a:tab pos="457200" algn="l"/>
              </a:tabLst>
            </a:pPr>
            <a:r>
              <a:rPr lang="tr-TR" sz="1600" dirty="0" err="1" smtClean="0">
                <a:latin typeface="Comic Sans MS" pitchFamily="66" charset="0"/>
              </a:rPr>
              <a:t>Prob</a:t>
            </a:r>
            <a:r>
              <a:rPr lang="tr-TR" sz="1600" dirty="0" smtClean="0">
                <a:latin typeface="Comic Sans MS" pitchFamily="66" charset="0"/>
              </a:rPr>
              <a:t> analizinde </a:t>
            </a:r>
            <a:r>
              <a:rPr lang="tr-TR" sz="1600" dirty="0" err="1" smtClean="0">
                <a:latin typeface="Comic Sans MS" pitchFamily="66" charset="0"/>
              </a:rPr>
              <a:t>Fe’nin</a:t>
            </a:r>
            <a:r>
              <a:rPr lang="tr-TR" sz="1600" dirty="0" smtClean="0">
                <a:latin typeface="Comic Sans MS" pitchFamily="66" charset="0"/>
              </a:rPr>
              <a:t> farklı </a:t>
            </a:r>
            <a:r>
              <a:rPr lang="tr-TR" sz="1600" dirty="0" err="1" smtClean="0">
                <a:latin typeface="Comic Sans MS" pitchFamily="66" charset="0"/>
              </a:rPr>
              <a:t>valans</a:t>
            </a:r>
            <a:r>
              <a:rPr lang="tr-TR" sz="1600" dirty="0" smtClean="0">
                <a:latin typeface="Comic Sans MS" pitchFamily="66" charset="0"/>
              </a:rPr>
              <a:t> değerleri ayırt edilemez. Bu nedenle </a:t>
            </a:r>
            <a:r>
              <a:rPr lang="tr-TR" sz="1600" dirty="0" err="1" smtClean="0">
                <a:latin typeface="Comic Sans MS" pitchFamily="66" charset="0"/>
              </a:rPr>
              <a:t>Fe</a:t>
            </a:r>
            <a:r>
              <a:rPr lang="tr-TR" sz="1600" baseline="30000" dirty="0" smtClean="0">
                <a:latin typeface="Comic Sans MS" pitchFamily="66" charset="0"/>
              </a:rPr>
              <a:t>+2</a:t>
            </a:r>
            <a:r>
              <a:rPr lang="tr-TR" sz="1600" dirty="0" smtClean="0">
                <a:latin typeface="Comic Sans MS" pitchFamily="66" charset="0"/>
              </a:rPr>
              <a:t>/</a:t>
            </a:r>
            <a:r>
              <a:rPr lang="tr-TR" sz="1600" dirty="0" err="1" smtClean="0">
                <a:latin typeface="Comic Sans MS" pitchFamily="66" charset="0"/>
              </a:rPr>
              <a:t>Fe</a:t>
            </a:r>
            <a:r>
              <a:rPr lang="tr-TR" sz="1600" baseline="30000" dirty="0" smtClean="0">
                <a:latin typeface="Comic Sans MS" pitchFamily="66" charset="0"/>
              </a:rPr>
              <a:t>+3</a:t>
            </a:r>
            <a:r>
              <a:rPr lang="tr-TR" sz="1600" dirty="0" smtClean="0">
                <a:latin typeface="Comic Sans MS" pitchFamily="66" charset="0"/>
              </a:rPr>
              <a:t> oranı tespit edilemez ve bu oranı hesaplamak için diğer teknikler kullanılır (Ör: </a:t>
            </a:r>
            <a:r>
              <a:rPr lang="tr-TR" sz="1600" dirty="0" err="1" smtClean="0">
                <a:latin typeface="Comic Sans MS" pitchFamily="66" charset="0"/>
              </a:rPr>
              <a:t>Mossbauer</a:t>
            </a:r>
            <a:r>
              <a:rPr lang="tr-TR" sz="1600" dirty="0" smtClean="0">
                <a:latin typeface="Comic Sans MS" pitchFamily="66" charset="0"/>
              </a:rPr>
              <a:t>).</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484632">
              <a:defRPr/>
            </a:pPr>
            <a:r>
              <a:rPr lang="tr-TR" b="1" dirty="0">
                <a:solidFill>
                  <a:srgbClr val="002060"/>
                </a:solidFill>
                <a:latin typeface="Arial" pitchFamily="34" charset="0"/>
                <a:cs typeface="Arial" pitchFamily="34" charset="0"/>
              </a:rPr>
              <a:t>TARİHÇE</a:t>
            </a:r>
            <a:br>
              <a:rPr lang="tr-TR" b="1" dirty="0">
                <a:solidFill>
                  <a:srgbClr val="002060"/>
                </a:solidFill>
                <a:latin typeface="Arial" pitchFamily="34" charset="0"/>
                <a:cs typeface="Arial" pitchFamily="34" charset="0"/>
              </a:rPr>
            </a:br>
            <a:endParaRPr lang="tr-TR" b="1" dirty="0">
              <a:solidFill>
                <a:srgbClr val="002060"/>
              </a:solidFill>
              <a:latin typeface="Arial" pitchFamily="34" charset="0"/>
              <a:cs typeface="Arial" pitchFamily="34" charset="0"/>
            </a:endParaRPr>
          </a:p>
        </p:txBody>
      </p:sp>
      <p:sp>
        <p:nvSpPr>
          <p:cNvPr id="3" name="İçerik Yer Tutucusu 2"/>
          <p:cNvSpPr>
            <a:spLocks noGrp="1"/>
          </p:cNvSpPr>
          <p:nvPr>
            <p:ph idx="1"/>
          </p:nvPr>
        </p:nvSpPr>
        <p:spPr>
          <a:xfrm>
            <a:off x="679269" y="1034053"/>
            <a:ext cx="7341417" cy="5160963"/>
          </a:xfrm>
        </p:spPr>
        <p:txBody>
          <a:bodyPr>
            <a:noAutofit/>
          </a:bodyPr>
          <a:lstStyle/>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r>
              <a:rPr lang="tr-TR" sz="2000" dirty="0">
                <a:latin typeface="Arial" pitchFamily="34" charset="0"/>
                <a:cs typeface="Arial" pitchFamily="34" charset="0"/>
              </a:rPr>
              <a:t>Elektron </a:t>
            </a:r>
            <a:r>
              <a:rPr lang="tr-TR" sz="2000" dirty="0" err="1">
                <a:latin typeface="Arial" pitchFamily="34" charset="0"/>
                <a:cs typeface="Arial" pitchFamily="34" charset="0"/>
              </a:rPr>
              <a:t>mikroprobun</a:t>
            </a:r>
            <a:r>
              <a:rPr lang="tr-TR" sz="2000" dirty="0">
                <a:latin typeface="Arial" pitchFamily="34" charset="0"/>
                <a:cs typeface="Arial" pitchFamily="34" charset="0"/>
              </a:rPr>
              <a:t> gelişimi analitik bir teknik olan X-ışını spektrometresi (XRF) ile yakından ilgilidir. Bu yöntem ilk defa 1923 yılında </a:t>
            </a:r>
            <a:r>
              <a:rPr lang="tr-TR" sz="2000" dirty="0" err="1" smtClean="0">
                <a:latin typeface="Arial" pitchFamily="34" charset="0"/>
                <a:cs typeface="Arial" pitchFamily="34" charset="0"/>
              </a:rPr>
              <a:t>Georg</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Von</a:t>
            </a:r>
            <a:r>
              <a:rPr lang="tr-TR" sz="2000" dirty="0" smtClean="0">
                <a:latin typeface="Arial" pitchFamily="34" charset="0"/>
                <a:cs typeface="Arial" pitchFamily="34" charset="0"/>
              </a:rPr>
              <a:t> </a:t>
            </a:r>
            <a:r>
              <a:rPr lang="tr-TR" sz="2000" dirty="0">
                <a:latin typeface="Arial" pitchFamily="34" charset="0"/>
                <a:cs typeface="Arial" pitchFamily="34" charset="0"/>
              </a:rPr>
              <a:t>Hevesy tarafından geliştirilmiş ve birkaç yıl içinde diğer araştırmacılar tarafından uygulanıp, takip edilmiştir. </a:t>
            </a:r>
          </a:p>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r>
              <a:rPr lang="tr-TR" sz="2000" dirty="0">
                <a:latin typeface="Arial" pitchFamily="34" charset="0"/>
                <a:cs typeface="Arial" pitchFamily="34" charset="0"/>
              </a:rPr>
              <a:t>1944 yılında, MIT, bir elektron mikroskobu ve enerji kaybı (</a:t>
            </a:r>
            <a:r>
              <a:rPr lang="tr-TR" sz="2000" dirty="0" err="1">
                <a:latin typeface="Arial" pitchFamily="34" charset="0"/>
                <a:cs typeface="Arial" pitchFamily="34" charset="0"/>
              </a:rPr>
              <a:t>energy-loss</a:t>
            </a:r>
            <a:r>
              <a:rPr lang="tr-TR" sz="2000" dirty="0">
                <a:latin typeface="Arial" pitchFamily="34" charset="0"/>
                <a:cs typeface="Arial" pitchFamily="34" charset="0"/>
              </a:rPr>
              <a:t>) spektrometresini birleştirerek bir elektron </a:t>
            </a:r>
            <a:r>
              <a:rPr lang="tr-TR" sz="2000" dirty="0" err="1">
                <a:latin typeface="Arial" pitchFamily="34" charset="0"/>
                <a:cs typeface="Arial" pitchFamily="34" charset="0"/>
              </a:rPr>
              <a:t>mikroprob</a:t>
            </a:r>
            <a:r>
              <a:rPr lang="tr-TR" sz="2000" dirty="0">
                <a:latin typeface="Arial" pitchFamily="34" charset="0"/>
                <a:cs typeface="Arial" pitchFamily="34" charset="0"/>
              </a:rPr>
              <a:t> yapmıştır. Elektron enerji kaybı spektrometresi hafif element analizlerinde çok iyidir ve C-K</a:t>
            </a:r>
            <a:r>
              <a:rPr lang="el-GR" sz="2000" dirty="0">
                <a:latin typeface="Arial" pitchFamily="34" charset="0"/>
                <a:cs typeface="Arial" pitchFamily="34" charset="0"/>
              </a:rPr>
              <a:t>α, </a:t>
            </a:r>
            <a:r>
              <a:rPr lang="tr-TR" sz="2000" dirty="0">
                <a:latin typeface="Arial" pitchFamily="34" charset="0"/>
                <a:cs typeface="Arial" pitchFamily="34" charset="0"/>
              </a:rPr>
              <a:t>N-K</a:t>
            </a:r>
            <a:r>
              <a:rPr lang="el-GR" sz="2000" dirty="0">
                <a:latin typeface="Arial" pitchFamily="34" charset="0"/>
                <a:cs typeface="Arial" pitchFamily="34" charset="0"/>
              </a:rPr>
              <a:t>α </a:t>
            </a:r>
            <a:r>
              <a:rPr lang="tr-TR" sz="2000" dirty="0" err="1">
                <a:latin typeface="Arial" pitchFamily="34" charset="0"/>
                <a:cs typeface="Arial" pitchFamily="34" charset="0"/>
              </a:rPr>
              <a:t>and</a:t>
            </a:r>
            <a:r>
              <a:rPr lang="tr-TR" sz="2000" dirty="0">
                <a:latin typeface="Arial" pitchFamily="34" charset="0"/>
                <a:cs typeface="Arial" pitchFamily="34" charset="0"/>
              </a:rPr>
              <a:t> O-K</a:t>
            </a:r>
            <a:r>
              <a:rPr lang="el-GR" sz="2000" dirty="0">
                <a:latin typeface="Arial" pitchFamily="34" charset="0"/>
                <a:cs typeface="Arial" pitchFamily="34" charset="0"/>
              </a:rPr>
              <a:t>α </a:t>
            </a:r>
            <a:r>
              <a:rPr lang="tr-TR" sz="2000" dirty="0">
                <a:latin typeface="Arial" pitchFamily="34" charset="0"/>
                <a:cs typeface="Arial" pitchFamily="34" charset="0"/>
              </a:rPr>
              <a:t>radyasyon spektrumlarını elde eder. </a:t>
            </a:r>
          </a:p>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r>
              <a:rPr lang="tr-TR" sz="2000" dirty="0">
                <a:latin typeface="Arial" pitchFamily="34" charset="0"/>
                <a:cs typeface="Arial" pitchFamily="34" charset="0"/>
              </a:rPr>
              <a:t> 1947 yılında, </a:t>
            </a:r>
            <a:r>
              <a:rPr lang="tr-TR" sz="2000" dirty="0" err="1">
                <a:latin typeface="Arial" pitchFamily="34" charset="0"/>
                <a:cs typeface="Arial" pitchFamily="34" charset="0"/>
              </a:rPr>
              <a:t>Hiller</a:t>
            </a:r>
            <a:r>
              <a:rPr lang="tr-TR" sz="2000" dirty="0">
                <a:latin typeface="Arial" pitchFamily="34" charset="0"/>
                <a:cs typeface="Arial" pitchFamily="34" charset="0"/>
              </a:rPr>
              <a:t> analitik X-ışınları üretmek için elektron ışınları kullanma fikrinin patentini almış fakat çalışma modelini kuramamıştır. Onun tasarımı düzgün yüzeyli kristallerde </a:t>
            </a:r>
            <a:r>
              <a:rPr lang="tr-TR" sz="2000" dirty="0" err="1">
                <a:latin typeface="Arial" pitchFamily="34" charset="0"/>
                <a:cs typeface="Arial" pitchFamily="34" charset="0"/>
              </a:rPr>
              <a:t>Bragg</a:t>
            </a:r>
            <a:r>
              <a:rPr lang="tr-TR" sz="2000" dirty="0">
                <a:latin typeface="Arial" pitchFamily="34" charset="0"/>
                <a:cs typeface="Arial" pitchFamily="34" charset="0"/>
              </a:rPr>
              <a:t> kırınımını kullanarak spesifik X-ışınları </a:t>
            </a:r>
            <a:r>
              <a:rPr lang="tr-TR" sz="2000" dirty="0" err="1">
                <a:latin typeface="Arial" pitchFamily="34" charset="0"/>
                <a:cs typeface="Arial" pitchFamily="34" charset="0"/>
              </a:rPr>
              <a:t>dalgaboylarını</a:t>
            </a:r>
            <a:r>
              <a:rPr lang="tr-TR" sz="2000" dirty="0">
                <a:latin typeface="Arial" pitchFamily="34" charset="0"/>
                <a:cs typeface="Arial" pitchFamily="34" charset="0"/>
              </a:rPr>
              <a:t> seçmek ve </a:t>
            </a:r>
            <a:r>
              <a:rPr lang="tr-TR" sz="2000" dirty="0" err="1">
                <a:latin typeface="Arial" pitchFamily="34" charset="0"/>
                <a:cs typeface="Arial" pitchFamily="34" charset="0"/>
              </a:rPr>
              <a:t>fotografik</a:t>
            </a:r>
            <a:r>
              <a:rPr lang="tr-TR" sz="2000" dirty="0">
                <a:latin typeface="Arial" pitchFamily="34" charset="0"/>
                <a:cs typeface="Arial" pitchFamily="34" charset="0"/>
              </a:rPr>
              <a:t> plakayı </a:t>
            </a:r>
            <a:r>
              <a:rPr lang="tr-TR" sz="2000" dirty="0" err="1">
                <a:latin typeface="Arial" pitchFamily="34" charset="0"/>
                <a:cs typeface="Arial" pitchFamily="34" charset="0"/>
              </a:rPr>
              <a:t>dedektör</a:t>
            </a:r>
            <a:r>
              <a:rPr lang="tr-TR" sz="2000" dirty="0">
                <a:latin typeface="Arial" pitchFamily="34" charset="0"/>
                <a:cs typeface="Arial" pitchFamily="34" charset="0"/>
              </a:rPr>
              <a:t> olarak kullanmaktır. </a:t>
            </a:r>
          </a:p>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endParaRPr lang="tr-TR" sz="2000" dirty="0">
              <a:latin typeface="Arial" pitchFamily="34" charset="0"/>
              <a:cs typeface="Arial" pitchFamily="34" charset="0"/>
            </a:endParaRPr>
          </a:p>
          <a:p>
            <a:pPr marL="365760" indent="-256032" algn="just">
              <a:spcBef>
                <a:spcPct val="0"/>
              </a:spcBef>
              <a:buClr>
                <a:schemeClr val="accent3"/>
              </a:buClr>
              <a:defRPr/>
            </a:pPr>
            <a:endParaRPr lang="tr-TR" sz="2000" dirty="0">
              <a:latin typeface="Arial" pitchFamily="34" charset="0"/>
              <a:cs typeface="Arial" pitchFamily="34" charset="0"/>
            </a:endParaRPr>
          </a:p>
        </p:txBody>
      </p:sp>
      <p:pic>
        <p:nvPicPr>
          <p:cNvPr id="10244" name="Picture 2" descr="D:\Documents and Settings\ceycey\Desktop\200px-George_de_Heves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2039938"/>
            <a:ext cx="17287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8440738" y="4219576"/>
            <a:ext cx="1503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tr-TR" altLang="tr-TR" sz="1200">
                <a:latin typeface="Comic Sans MS" panose="030F0702030302020204" pitchFamily="66" charset="0"/>
                <a:cs typeface="Times New Roman" panose="02020603050405020304" pitchFamily="18" charset="0"/>
              </a:rPr>
              <a:t>Georg von Hevesy </a:t>
            </a:r>
            <a:endParaRPr lang="tr-TR" altLang="tr-TR" sz="1200">
              <a:cs typeface="Times New Roman" panose="02020603050405020304" pitchFamily="18" charset="0"/>
            </a:endParaRPr>
          </a:p>
        </p:txBody>
      </p:sp>
    </p:spTree>
    <p:extLst>
      <p:ext uri="{BB962C8B-B14F-4D97-AF65-F5344CB8AC3E}">
        <p14:creationId xmlns:p14="http://schemas.microsoft.com/office/powerpoint/2010/main" val="4245150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lstStyle/>
          <a:p>
            <a:pPr marL="484632">
              <a:defRPr/>
            </a:pPr>
            <a:r>
              <a:rPr lang="tr-TR" b="1" dirty="0">
                <a:solidFill>
                  <a:srgbClr val="002060"/>
                </a:solidFill>
                <a:latin typeface="Arial" pitchFamily="34" charset="0"/>
                <a:cs typeface="Arial" pitchFamily="34" charset="0"/>
              </a:rPr>
              <a:t>TARİHÇE</a:t>
            </a:r>
            <a:br>
              <a:rPr lang="tr-TR" b="1" dirty="0">
                <a:solidFill>
                  <a:srgbClr val="002060"/>
                </a:solidFill>
                <a:latin typeface="Arial" pitchFamily="34" charset="0"/>
                <a:cs typeface="Arial" pitchFamily="34" charset="0"/>
              </a:rPr>
            </a:br>
            <a:endParaRPr lang="tr-TR" b="1" dirty="0">
              <a:solidFill>
                <a:srgbClr val="002060"/>
              </a:solidFill>
              <a:latin typeface="Arial" pitchFamily="34" charset="0"/>
              <a:cs typeface="Arial" pitchFamily="34" charset="0"/>
            </a:endParaRPr>
          </a:p>
        </p:txBody>
      </p:sp>
      <p:sp>
        <p:nvSpPr>
          <p:cNvPr id="3" name="İçerik Yer Tutucusu 2"/>
          <p:cNvSpPr>
            <a:spLocks noGrp="1"/>
          </p:cNvSpPr>
          <p:nvPr>
            <p:ph idx="1"/>
          </p:nvPr>
        </p:nvSpPr>
        <p:spPr>
          <a:xfrm>
            <a:off x="365760" y="1515792"/>
            <a:ext cx="7367451" cy="4325937"/>
          </a:xfrm>
        </p:spPr>
        <p:txBody>
          <a:bodyPr>
            <a:normAutofit fontScale="62500" lnSpcReduction="20000"/>
          </a:bodyPr>
          <a:lstStyle/>
          <a:p>
            <a:pPr marL="365760" indent="-256032" algn="just">
              <a:buClr>
                <a:schemeClr val="accent3"/>
              </a:buClr>
              <a:buFont typeface="Georgia"/>
              <a:buChar char="•"/>
              <a:defRPr/>
            </a:pPr>
            <a:r>
              <a:rPr lang="tr-TR" sz="3800" dirty="0">
                <a:latin typeface="Arial" pitchFamily="34" charset="0"/>
                <a:cs typeface="Arial" pitchFamily="34" charset="0"/>
              </a:rPr>
              <a:t>1948-1950 yıllarında </a:t>
            </a:r>
            <a:r>
              <a:rPr lang="tr-TR" sz="3800" dirty="0" err="1">
                <a:latin typeface="Arial" pitchFamily="34" charset="0"/>
                <a:cs typeface="Arial" pitchFamily="34" charset="0"/>
              </a:rPr>
              <a:t>Andre</a:t>
            </a:r>
            <a:r>
              <a:rPr lang="tr-TR" sz="3800" dirty="0">
                <a:latin typeface="Arial" pitchFamily="34" charset="0"/>
                <a:cs typeface="Arial" pitchFamily="34" charset="0"/>
              </a:rPr>
              <a:t> </a:t>
            </a:r>
            <a:r>
              <a:rPr lang="tr-TR" sz="3800" dirty="0" err="1">
                <a:latin typeface="Arial" pitchFamily="34" charset="0"/>
                <a:cs typeface="Arial" pitchFamily="34" charset="0"/>
              </a:rPr>
              <a:t>Guinier</a:t>
            </a:r>
            <a:r>
              <a:rPr lang="tr-TR" sz="3800" dirty="0">
                <a:latin typeface="Arial" pitchFamily="34" charset="0"/>
                <a:cs typeface="Arial" pitchFamily="34" charset="0"/>
              </a:rPr>
              <a:t> danışmanlığındaki </a:t>
            </a:r>
            <a:r>
              <a:rPr lang="tr-TR" sz="3800" dirty="0" err="1">
                <a:latin typeface="Arial" pitchFamily="34" charset="0"/>
                <a:cs typeface="Arial" pitchFamily="34" charset="0"/>
              </a:rPr>
              <a:t>Raymond</a:t>
            </a:r>
            <a:r>
              <a:rPr lang="tr-TR" sz="3800" dirty="0">
                <a:latin typeface="Arial" pitchFamily="34" charset="0"/>
                <a:cs typeface="Arial" pitchFamily="34" charset="0"/>
              </a:rPr>
              <a:t> </a:t>
            </a:r>
            <a:r>
              <a:rPr lang="tr-TR" sz="3800" dirty="0" err="1">
                <a:latin typeface="Arial" pitchFamily="34" charset="0"/>
                <a:cs typeface="Arial" pitchFamily="34" charset="0"/>
              </a:rPr>
              <a:t>Castaing</a:t>
            </a:r>
            <a:r>
              <a:rPr lang="tr-TR" sz="3800" dirty="0">
                <a:latin typeface="Arial" pitchFamily="34" charset="0"/>
                <a:cs typeface="Arial" pitchFamily="34" charset="0"/>
              </a:rPr>
              <a:t> ilk elektron </a:t>
            </a:r>
            <a:r>
              <a:rPr lang="tr-TR" sz="3800" dirty="0" err="1">
                <a:latin typeface="Arial" pitchFamily="34" charset="0"/>
                <a:cs typeface="Arial" pitchFamily="34" charset="0"/>
              </a:rPr>
              <a:t>mikroprobu</a:t>
            </a:r>
            <a:r>
              <a:rPr lang="tr-TR" sz="3800" dirty="0">
                <a:latin typeface="Arial" pitchFamily="34" charset="0"/>
                <a:cs typeface="Arial" pitchFamily="34" charset="0"/>
              </a:rPr>
              <a:t> “</a:t>
            </a:r>
            <a:r>
              <a:rPr lang="tr-TR" sz="3800" dirty="0" err="1">
                <a:latin typeface="Arial" pitchFamily="34" charset="0"/>
                <a:cs typeface="Arial" pitchFamily="34" charset="0"/>
              </a:rPr>
              <a:t>microsonde</a:t>
            </a:r>
            <a:r>
              <a:rPr lang="tr-TR" sz="3800" dirty="0">
                <a:latin typeface="Arial" pitchFamily="34" charset="0"/>
                <a:cs typeface="Arial" pitchFamily="34" charset="0"/>
              </a:rPr>
              <a:t> </a:t>
            </a:r>
            <a:r>
              <a:rPr lang="tr-TR" sz="3800" dirty="0" err="1">
                <a:latin typeface="Arial" pitchFamily="34" charset="0"/>
                <a:cs typeface="Arial" pitchFamily="34" charset="0"/>
              </a:rPr>
              <a:t>électronique</a:t>
            </a:r>
            <a:r>
              <a:rPr lang="tr-TR" sz="3800" dirty="0">
                <a:latin typeface="Arial" pitchFamily="34" charset="0"/>
                <a:cs typeface="Arial" pitchFamily="34" charset="0"/>
              </a:rPr>
              <a:t>” Paris Üniversitesi’nde yapmıştır. Bu </a:t>
            </a:r>
            <a:r>
              <a:rPr lang="tr-TR" sz="3800" dirty="0" err="1">
                <a:latin typeface="Arial" pitchFamily="34" charset="0"/>
                <a:cs typeface="Arial" pitchFamily="34" charset="0"/>
              </a:rPr>
              <a:t>mikroprob</a:t>
            </a:r>
            <a:r>
              <a:rPr lang="tr-TR" sz="3800" dirty="0">
                <a:latin typeface="Arial" pitchFamily="34" charset="0"/>
                <a:cs typeface="Arial" pitchFamily="34" charset="0"/>
              </a:rPr>
              <a:t> yaklaşık ~10 </a:t>
            </a:r>
            <a:r>
              <a:rPr lang="tr-TR" sz="3800" dirty="0" err="1">
                <a:latin typeface="Arial" pitchFamily="34" charset="0"/>
                <a:cs typeface="Arial" pitchFamily="34" charset="0"/>
              </a:rPr>
              <a:t>nanoamperlik</a:t>
            </a:r>
            <a:r>
              <a:rPr lang="tr-TR" sz="3800" dirty="0">
                <a:latin typeface="Arial" pitchFamily="34" charset="0"/>
                <a:cs typeface="Arial" pitchFamily="34" charset="0"/>
              </a:rPr>
              <a:t> akımlı 1-3 </a:t>
            </a:r>
            <a:r>
              <a:rPr lang="el-GR" sz="3800" dirty="0">
                <a:latin typeface="Arial" pitchFamily="34" charset="0"/>
                <a:cs typeface="Arial" pitchFamily="34" charset="0"/>
              </a:rPr>
              <a:t>μ</a:t>
            </a:r>
            <a:r>
              <a:rPr lang="tr-TR" sz="3800" dirty="0">
                <a:latin typeface="Arial" pitchFamily="34" charset="0"/>
                <a:cs typeface="Arial" pitchFamily="34" charset="0"/>
              </a:rPr>
              <a:t>m çapında elektron ışını üretip, </a:t>
            </a:r>
            <a:r>
              <a:rPr lang="tr-TR" sz="3800" dirty="0" err="1">
                <a:latin typeface="Arial" pitchFamily="34" charset="0"/>
                <a:cs typeface="Arial" pitchFamily="34" charset="0"/>
              </a:rPr>
              <a:t>Geiger</a:t>
            </a:r>
            <a:r>
              <a:rPr lang="tr-TR" sz="3800" dirty="0">
                <a:latin typeface="Arial" pitchFamily="34" charset="0"/>
                <a:cs typeface="Arial" pitchFamily="34" charset="0"/>
              </a:rPr>
              <a:t> sayacı kullanarak örnekten gelen X-ışınlarının sayımını yapar ancak </a:t>
            </a:r>
            <a:r>
              <a:rPr lang="tr-TR" sz="3800" dirty="0" err="1">
                <a:latin typeface="Arial" pitchFamily="34" charset="0"/>
                <a:cs typeface="Arial" pitchFamily="34" charset="0"/>
              </a:rPr>
              <a:t>Geiger</a:t>
            </a:r>
            <a:r>
              <a:rPr lang="tr-TR" sz="3800" dirty="0">
                <a:latin typeface="Arial" pitchFamily="34" charset="0"/>
                <a:cs typeface="Arial" pitchFamily="34" charset="0"/>
              </a:rPr>
              <a:t> sayacı spesifik elementlerden üretilen X-ışınlarını ayırt edemez. </a:t>
            </a:r>
          </a:p>
          <a:p>
            <a:pPr marL="365760" indent="-256032" algn="just">
              <a:buClr>
                <a:schemeClr val="accent3"/>
              </a:buClr>
              <a:buFont typeface="Georgia"/>
              <a:buChar char="•"/>
              <a:defRPr/>
            </a:pPr>
            <a:endParaRPr lang="tr-TR" sz="3800" dirty="0">
              <a:latin typeface="Arial" pitchFamily="34" charset="0"/>
              <a:cs typeface="Arial" pitchFamily="34" charset="0"/>
            </a:endParaRPr>
          </a:p>
          <a:p>
            <a:pPr marL="365760" indent="-256032" algn="just">
              <a:buClr>
                <a:schemeClr val="accent3"/>
              </a:buClr>
              <a:buFont typeface="Georgia"/>
              <a:buChar char="•"/>
              <a:defRPr/>
            </a:pPr>
            <a:r>
              <a:rPr lang="tr-TR" sz="3800" dirty="0">
                <a:latin typeface="Arial" pitchFamily="34" charset="0"/>
                <a:cs typeface="Arial" pitchFamily="34" charset="0"/>
              </a:rPr>
              <a:t>1950 yılında </a:t>
            </a:r>
            <a:r>
              <a:rPr lang="tr-TR" sz="3800" dirty="0" err="1">
                <a:latin typeface="Arial" pitchFamily="34" charset="0"/>
                <a:cs typeface="Arial" pitchFamily="34" charset="0"/>
              </a:rPr>
              <a:t>Castaing</a:t>
            </a:r>
            <a:r>
              <a:rPr lang="tr-TR" sz="3800" dirty="0">
                <a:latin typeface="Arial" pitchFamily="34" charset="0"/>
                <a:cs typeface="Arial" pitchFamily="34" charset="0"/>
              </a:rPr>
              <a:t> </a:t>
            </a:r>
            <a:r>
              <a:rPr lang="tr-TR" sz="3800" dirty="0" smtClean="0">
                <a:latin typeface="Arial" pitchFamily="34" charset="0"/>
                <a:cs typeface="Arial" pitchFamily="34" charset="0"/>
              </a:rPr>
              <a:t>dalga boyu </a:t>
            </a:r>
            <a:r>
              <a:rPr lang="tr-TR" sz="3800" dirty="0">
                <a:latin typeface="Arial" pitchFamily="34" charset="0"/>
                <a:cs typeface="Arial" pitchFamily="34" charset="0"/>
              </a:rPr>
              <a:t>ayrımını sağlamak için örnek ile </a:t>
            </a:r>
            <a:r>
              <a:rPr lang="tr-TR" sz="3800" dirty="0" err="1">
                <a:latin typeface="Arial" pitchFamily="34" charset="0"/>
                <a:cs typeface="Arial" pitchFamily="34" charset="0"/>
              </a:rPr>
              <a:t>dedektör</a:t>
            </a:r>
            <a:r>
              <a:rPr lang="tr-TR" sz="3800" dirty="0">
                <a:latin typeface="Arial" pitchFamily="34" charset="0"/>
                <a:cs typeface="Arial" pitchFamily="34" charset="0"/>
              </a:rPr>
              <a:t> arasına kuvars kristali eklemiştir. Ayrıca ışının gönderildiği noktayı görmek içinde optik mikroskop eklemiştir. </a:t>
            </a:r>
          </a:p>
          <a:p>
            <a:pPr marL="365760" indent="-256032" algn="just">
              <a:buClr>
                <a:schemeClr val="accent3"/>
              </a:buClr>
              <a:buFont typeface="Georgia"/>
              <a:buChar char="•"/>
              <a:defRPr/>
            </a:pPr>
            <a:endParaRPr lang="tr-TR" dirty="0"/>
          </a:p>
        </p:txBody>
      </p:sp>
      <p:pic>
        <p:nvPicPr>
          <p:cNvPr id="11268" name="Picture 3" descr="D:\Documents and Settings\ceycey\Desktop\200px-Raimond_casta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1341438"/>
            <a:ext cx="19446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ChangeArrowheads="1"/>
          </p:cNvSpPr>
          <p:nvPr/>
        </p:nvSpPr>
        <p:spPr bwMode="auto">
          <a:xfrm>
            <a:off x="8570913" y="3573464"/>
            <a:ext cx="1458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tr-TR" altLang="tr-TR" sz="1200">
                <a:latin typeface="Comic Sans MS" panose="030F0702030302020204" pitchFamily="66" charset="0"/>
              </a:rPr>
              <a:t>Raymond Castaing</a:t>
            </a:r>
          </a:p>
        </p:txBody>
      </p:sp>
      <p:pic>
        <p:nvPicPr>
          <p:cNvPr id="11270" name="Picture 2" descr="D:\Documents and Settings\ceycey\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4076701"/>
            <a:ext cx="16668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025" y="6032500"/>
            <a:ext cx="1182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849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lstStyle/>
          <a:p>
            <a:pPr marL="484632">
              <a:defRPr/>
            </a:pPr>
            <a:r>
              <a:rPr lang="tr-TR" b="1" dirty="0">
                <a:solidFill>
                  <a:srgbClr val="002060"/>
                </a:solidFill>
                <a:latin typeface="Arial" pitchFamily="34" charset="0"/>
                <a:cs typeface="Arial" pitchFamily="34" charset="0"/>
              </a:rPr>
              <a:t>TARİHÇE</a:t>
            </a:r>
            <a:r>
              <a:rPr lang="tr-TR" dirty="0">
                <a:solidFill>
                  <a:schemeClr val="accent1">
                    <a:tint val="83000"/>
                    <a:satMod val="150000"/>
                  </a:schemeClr>
                </a:solidFill>
                <a:latin typeface="Arial" pitchFamily="34" charset="0"/>
                <a:cs typeface="Arial" pitchFamily="34" charset="0"/>
              </a:rPr>
              <a:t/>
            </a:r>
            <a:br>
              <a:rPr lang="tr-TR" dirty="0">
                <a:solidFill>
                  <a:schemeClr val="accent1">
                    <a:tint val="83000"/>
                    <a:satMod val="150000"/>
                  </a:schemeClr>
                </a:solidFill>
                <a:latin typeface="Arial" pitchFamily="34" charset="0"/>
                <a:cs typeface="Arial" pitchFamily="34" charset="0"/>
              </a:rPr>
            </a:br>
            <a:endParaRPr lang="tr-TR" dirty="0">
              <a:solidFill>
                <a:schemeClr val="accent1">
                  <a:tint val="83000"/>
                  <a:satMod val="150000"/>
                </a:schemeClr>
              </a:solidFill>
              <a:latin typeface="Arial" pitchFamily="34" charset="0"/>
              <a:cs typeface="Arial" pitchFamily="34" charset="0"/>
            </a:endParaRPr>
          </a:p>
        </p:txBody>
      </p:sp>
      <p:sp>
        <p:nvSpPr>
          <p:cNvPr id="12291" name="İçerik Yer Tutucusu 2"/>
          <p:cNvSpPr>
            <a:spLocks noGrp="1"/>
          </p:cNvSpPr>
          <p:nvPr>
            <p:ph idx="1"/>
          </p:nvPr>
        </p:nvSpPr>
        <p:spPr>
          <a:xfrm>
            <a:off x="731520" y="1700214"/>
            <a:ext cx="5878830" cy="4518025"/>
          </a:xfrm>
        </p:spPr>
        <p:txBody>
          <a:bodyPr>
            <a:normAutofit fontScale="92500" lnSpcReduction="10000"/>
          </a:bodyPr>
          <a:lstStyle/>
          <a:p>
            <a:pPr algn="just"/>
            <a:r>
              <a:rPr lang="tr-TR" altLang="tr-TR" dirty="0" err="1">
                <a:latin typeface="Arial" pitchFamily="34" charset="0"/>
                <a:cs typeface="Arial" pitchFamily="34" charset="0"/>
              </a:rPr>
              <a:t>Castaig</a:t>
            </a:r>
            <a:r>
              <a:rPr lang="tr-TR" altLang="tr-TR" dirty="0">
                <a:latin typeface="Arial" pitchFamily="34" charset="0"/>
                <a:cs typeface="Arial" pitchFamily="34" charset="0"/>
              </a:rPr>
              <a:t> ve </a:t>
            </a:r>
            <a:r>
              <a:rPr lang="tr-TR" altLang="tr-TR" dirty="0" err="1">
                <a:latin typeface="Arial" pitchFamily="34" charset="0"/>
                <a:cs typeface="Arial" pitchFamily="34" charset="0"/>
              </a:rPr>
              <a:t>Guinier</a:t>
            </a:r>
            <a:r>
              <a:rPr lang="tr-TR" altLang="tr-TR" dirty="0">
                <a:latin typeface="Arial" pitchFamily="34" charset="0"/>
                <a:cs typeface="Arial" pitchFamily="34" charset="0"/>
              </a:rPr>
              <a:t>’ in öncülüğünü ettiği ilk çalışmaları takiben ilk </a:t>
            </a:r>
            <a:r>
              <a:rPr lang="tr-TR" altLang="tr-TR" dirty="0" err="1">
                <a:latin typeface="Arial" pitchFamily="34" charset="0"/>
                <a:cs typeface="Arial" pitchFamily="34" charset="0"/>
              </a:rPr>
              <a:t>epma</a:t>
            </a:r>
            <a:r>
              <a:rPr lang="tr-TR" altLang="tr-TR" dirty="0">
                <a:latin typeface="Arial" pitchFamily="34" charset="0"/>
                <a:cs typeface="Arial" pitchFamily="34" charset="0"/>
              </a:rPr>
              <a:t> ekipmanları 1950’ </a:t>
            </a:r>
            <a:r>
              <a:rPr lang="tr-TR" altLang="tr-TR" dirty="0" err="1">
                <a:latin typeface="Arial" pitchFamily="34" charset="0"/>
                <a:cs typeface="Arial" pitchFamily="34" charset="0"/>
              </a:rPr>
              <a:t>lerin</a:t>
            </a:r>
            <a:r>
              <a:rPr lang="tr-TR" altLang="tr-TR" dirty="0">
                <a:latin typeface="Arial" pitchFamily="34" charset="0"/>
                <a:cs typeface="Arial" pitchFamily="34" charset="0"/>
              </a:rPr>
              <a:t> başında geliştirilmiştir. 1960’ </a:t>
            </a:r>
            <a:r>
              <a:rPr lang="tr-TR" altLang="tr-TR" dirty="0" err="1">
                <a:latin typeface="Arial" pitchFamily="34" charset="0"/>
                <a:cs typeface="Arial" pitchFamily="34" charset="0"/>
              </a:rPr>
              <a:t>ların</a:t>
            </a:r>
            <a:r>
              <a:rPr lang="tr-TR" altLang="tr-TR" dirty="0">
                <a:latin typeface="Arial" pitchFamily="34" charset="0"/>
                <a:cs typeface="Arial" pitchFamily="34" charset="0"/>
              </a:rPr>
              <a:t> sonunda ise ticari araçlar olarak yaygınca hazır hale gelmiştir. </a:t>
            </a:r>
            <a:endParaRPr lang="tr-TR" altLang="tr-TR" dirty="0" smtClean="0">
              <a:latin typeface="Arial" pitchFamily="34" charset="0"/>
              <a:cs typeface="Arial" pitchFamily="34" charset="0"/>
            </a:endParaRPr>
          </a:p>
          <a:p>
            <a:pPr marL="0" indent="0" algn="just">
              <a:buNone/>
            </a:pPr>
            <a:endParaRPr lang="tr-TR" altLang="tr-TR" dirty="0">
              <a:latin typeface="Arial" pitchFamily="34" charset="0"/>
              <a:cs typeface="Arial" pitchFamily="34" charset="0"/>
            </a:endParaRPr>
          </a:p>
          <a:p>
            <a:pPr algn="just"/>
            <a:r>
              <a:rPr lang="tr-TR" altLang="tr-TR" dirty="0" err="1" smtClean="0">
                <a:latin typeface="Arial" pitchFamily="34" charset="0"/>
                <a:cs typeface="Arial" pitchFamily="34" charset="0"/>
              </a:rPr>
              <a:t>Cameca</a:t>
            </a:r>
            <a:r>
              <a:rPr lang="tr-TR" altLang="tr-TR" dirty="0" smtClean="0">
                <a:latin typeface="Arial" pitchFamily="34" charset="0"/>
                <a:cs typeface="Arial" pitchFamily="34" charset="0"/>
              </a:rPr>
              <a:t> (Fransa), 1956 yılında ilk ticari </a:t>
            </a:r>
            <a:r>
              <a:rPr lang="tr-TR" altLang="tr-TR" dirty="0" err="1" smtClean="0">
                <a:latin typeface="Arial" pitchFamily="34" charset="0"/>
                <a:cs typeface="Arial" pitchFamily="34" charset="0"/>
              </a:rPr>
              <a:t>mikroprob</a:t>
            </a:r>
            <a:r>
              <a:rPr lang="tr-TR" altLang="tr-TR" dirty="0" smtClean="0">
                <a:latin typeface="Arial" pitchFamily="34" charset="0"/>
                <a:cs typeface="Arial" pitchFamily="34" charset="0"/>
              </a:rPr>
              <a:t> olan MS85’yı üretmiştir. </a:t>
            </a:r>
          </a:p>
          <a:p>
            <a:pPr algn="just"/>
            <a:r>
              <a:rPr lang="tr-TR" altLang="tr-TR" dirty="0" err="1" smtClean="0">
                <a:latin typeface="Arial" pitchFamily="34" charset="0"/>
                <a:cs typeface="Arial" pitchFamily="34" charset="0"/>
              </a:rPr>
              <a:t>Cameca</a:t>
            </a:r>
            <a:r>
              <a:rPr lang="tr-TR" altLang="tr-TR" dirty="0" smtClean="0">
                <a:latin typeface="Arial" pitchFamily="34" charset="0"/>
                <a:cs typeface="Arial" pitchFamily="34" charset="0"/>
              </a:rPr>
              <a:t> ve JEOL firmaları EPMA üreten en önemli firmalardır.</a:t>
            </a:r>
          </a:p>
          <a:p>
            <a:pPr algn="just"/>
            <a:endParaRPr lang="tr-TR" altLang="tr-TR" dirty="0" smtClean="0">
              <a:latin typeface="Arial" pitchFamily="34" charset="0"/>
              <a:cs typeface="Arial" pitchFamily="34" charset="0"/>
            </a:endParaRPr>
          </a:p>
        </p:txBody>
      </p:sp>
      <p:pic>
        <p:nvPicPr>
          <p:cNvPr id="12292" name="Picture 4" descr="D:\Documents and Settings\ceycey\Desktop\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525" y="1236664"/>
            <a:ext cx="259238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9"/>
          <p:cNvSpPr>
            <a:spLocks noChangeArrowheads="1"/>
          </p:cNvSpPr>
          <p:nvPr/>
        </p:nvSpPr>
        <p:spPr bwMode="auto">
          <a:xfrm>
            <a:off x="7624764" y="5589589"/>
            <a:ext cx="148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tr-TR" altLang="tr-TR" sz="1400">
                <a:latin typeface="Comic Sans MS" panose="030F0702030302020204" pitchFamily="66" charset="0"/>
              </a:rPr>
              <a:t>CAMECA MS85</a:t>
            </a:r>
            <a:endParaRPr lang="tr-TR" altLang="tr-TR" sz="1400"/>
          </a:p>
        </p:txBody>
      </p:sp>
    </p:spTree>
    <p:extLst>
      <p:ext uri="{BB962C8B-B14F-4D97-AF65-F5344CB8AC3E}">
        <p14:creationId xmlns:p14="http://schemas.microsoft.com/office/powerpoint/2010/main" val="213340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919536" y="260650"/>
            <a:ext cx="8064896" cy="1584175"/>
          </a:xfrm>
        </p:spPr>
        <p:txBody>
          <a:bodyPr>
            <a:normAutofit/>
          </a:bodyPr>
          <a:lstStyle/>
          <a:p>
            <a:pPr algn="just">
              <a:lnSpc>
                <a:spcPct val="150000"/>
              </a:lnSpc>
            </a:pPr>
            <a:r>
              <a:rPr lang="tr-TR" sz="1500" dirty="0">
                <a:latin typeface="Comic Sans MS" pitchFamily="66" charset="0"/>
              </a:rPr>
              <a:t>EPMA’nın, Taramalı elektron mikroskobuyla (SEM) çalışma prensibi benzer olup, ikiside yüksek çözünürlüklü görüntü elde eder. </a:t>
            </a:r>
            <a:r>
              <a:rPr lang="tr-TR" sz="1500" dirty="0" err="1">
                <a:latin typeface="Comic Sans MS" pitchFamily="66" charset="0"/>
              </a:rPr>
              <a:t>SEM’den</a:t>
            </a:r>
            <a:r>
              <a:rPr lang="tr-TR" sz="1500" dirty="0">
                <a:latin typeface="Comic Sans MS" pitchFamily="66" charset="0"/>
              </a:rPr>
              <a:t> farkı </a:t>
            </a:r>
            <a:r>
              <a:rPr lang="tr-TR" sz="1500" dirty="0" err="1">
                <a:latin typeface="Comic Sans MS" pitchFamily="66" charset="0"/>
              </a:rPr>
              <a:t>WDS’ye</a:t>
            </a:r>
            <a:r>
              <a:rPr lang="tr-TR" sz="1500" dirty="0">
                <a:latin typeface="Comic Sans MS" pitchFamily="66" charset="0"/>
              </a:rPr>
              <a:t> sahip olmasıdır. WDS hafif elementlerde (Berilyum, Bor, Oksijen) çok daha iyi sonuç verir. </a:t>
            </a:r>
          </a:p>
          <a:p>
            <a:endParaRPr lang="tr-TR" dirty="0"/>
          </a:p>
        </p:txBody>
      </p:sp>
      <p:pic>
        <p:nvPicPr>
          <p:cNvPr id="1026" name="Picture 2" descr="C:\Users\kullanici\Desktop\560px-Schema_MEB_(en)_svg.png"/>
          <p:cNvPicPr>
            <a:picLocks noChangeAspect="1" noChangeArrowheads="1"/>
          </p:cNvPicPr>
          <p:nvPr/>
        </p:nvPicPr>
        <p:blipFill>
          <a:blip r:embed="rId3" cstate="print"/>
          <a:srcRect/>
          <a:stretch>
            <a:fillRect/>
          </a:stretch>
        </p:blipFill>
        <p:spPr bwMode="auto">
          <a:xfrm>
            <a:off x="1775520" y="1844825"/>
            <a:ext cx="4320480" cy="3762375"/>
          </a:xfrm>
          <a:prstGeom prst="rect">
            <a:avLst/>
          </a:prstGeom>
          <a:noFill/>
        </p:spPr>
      </p:pic>
      <p:sp>
        <p:nvSpPr>
          <p:cNvPr id="6" name="5 Metin kutusu"/>
          <p:cNvSpPr txBox="1"/>
          <p:nvPr/>
        </p:nvSpPr>
        <p:spPr>
          <a:xfrm>
            <a:off x="3215680" y="5805264"/>
            <a:ext cx="1008112" cy="369332"/>
          </a:xfrm>
          <a:prstGeom prst="rect">
            <a:avLst/>
          </a:prstGeom>
          <a:noFill/>
        </p:spPr>
        <p:txBody>
          <a:bodyPr wrap="square" rtlCol="0">
            <a:spAutoFit/>
          </a:bodyPr>
          <a:lstStyle/>
          <a:p>
            <a:pPr algn="ctr"/>
            <a:r>
              <a:rPr lang="tr-TR" dirty="0"/>
              <a:t>SEM</a:t>
            </a:r>
          </a:p>
        </p:txBody>
      </p:sp>
      <p:pic>
        <p:nvPicPr>
          <p:cNvPr id="5" name="Picture 2"/>
          <p:cNvPicPr>
            <a:picLocks noChangeAspect="1" noChangeArrowheads="1"/>
          </p:cNvPicPr>
          <p:nvPr/>
        </p:nvPicPr>
        <p:blipFill>
          <a:blip r:embed="rId4" cstate="print"/>
          <a:srcRect l="63639" t="21045" r="4541"/>
          <a:stretch>
            <a:fillRect/>
          </a:stretch>
        </p:blipFill>
        <p:spPr bwMode="auto">
          <a:xfrm>
            <a:off x="6600057" y="1700808"/>
            <a:ext cx="2770859" cy="4248472"/>
          </a:xfrm>
          <a:prstGeom prst="rect">
            <a:avLst/>
          </a:prstGeom>
          <a:noFill/>
          <a:ln w="9525">
            <a:noFill/>
            <a:miter lim="800000"/>
            <a:headEnd/>
            <a:tailEnd/>
          </a:ln>
        </p:spPr>
      </p:pic>
    </p:spTree>
    <p:extLst>
      <p:ext uri="{BB962C8B-B14F-4D97-AF65-F5344CB8AC3E}">
        <p14:creationId xmlns:p14="http://schemas.microsoft.com/office/powerpoint/2010/main" val="120677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EPMA"/>
          <p:cNvPicPr/>
          <p:nvPr/>
        </p:nvPicPr>
        <p:blipFill>
          <a:blip r:embed="rId3" cstate="print"/>
          <a:srcRect/>
          <a:stretch>
            <a:fillRect/>
          </a:stretch>
        </p:blipFill>
        <p:spPr bwMode="auto">
          <a:xfrm>
            <a:off x="8435752" y="0"/>
            <a:ext cx="2232248" cy="2160240"/>
          </a:xfrm>
          <a:prstGeom prst="rect">
            <a:avLst/>
          </a:prstGeom>
          <a:noFill/>
          <a:ln w="9525">
            <a:noFill/>
            <a:miter lim="800000"/>
            <a:headEnd/>
            <a:tailEnd/>
          </a:ln>
        </p:spPr>
      </p:pic>
      <p:pic>
        <p:nvPicPr>
          <p:cNvPr id="6" name="5 Resim" descr="C:\Users\kullanici\Desktop\epma1.jpg"/>
          <p:cNvPicPr/>
          <p:nvPr/>
        </p:nvPicPr>
        <p:blipFill>
          <a:blip r:embed="rId4" cstate="print"/>
          <a:srcRect/>
          <a:stretch>
            <a:fillRect/>
          </a:stretch>
        </p:blipFill>
        <p:spPr bwMode="auto">
          <a:xfrm>
            <a:off x="7680176" y="2204864"/>
            <a:ext cx="2987824" cy="3024336"/>
          </a:xfrm>
          <a:prstGeom prst="rect">
            <a:avLst/>
          </a:prstGeom>
          <a:noFill/>
          <a:ln w="9525">
            <a:noFill/>
            <a:miter lim="800000"/>
            <a:headEnd/>
            <a:tailEnd/>
          </a:ln>
        </p:spPr>
      </p:pic>
      <p:sp>
        <p:nvSpPr>
          <p:cNvPr id="7" name="6 Dikdörtgen"/>
          <p:cNvSpPr/>
          <p:nvPr/>
        </p:nvSpPr>
        <p:spPr>
          <a:xfrm>
            <a:off x="7694110" y="5229201"/>
            <a:ext cx="2973891" cy="307777"/>
          </a:xfrm>
          <a:prstGeom prst="rect">
            <a:avLst/>
          </a:prstGeom>
        </p:spPr>
        <p:txBody>
          <a:bodyPr wrap="none">
            <a:spAutoFit/>
          </a:bodyPr>
          <a:lstStyle/>
          <a:p>
            <a:r>
              <a:rPr lang="tr-TR" sz="1400" dirty="0">
                <a:latin typeface="Comic Sans MS" pitchFamily="66" charset="0"/>
              </a:rPr>
              <a:t>CAMECA SX-100 (3 WDS üniteli)</a:t>
            </a:r>
          </a:p>
        </p:txBody>
      </p:sp>
      <p:sp>
        <p:nvSpPr>
          <p:cNvPr id="8" name="7 Dikdörtgen"/>
          <p:cNvSpPr/>
          <p:nvPr/>
        </p:nvSpPr>
        <p:spPr>
          <a:xfrm>
            <a:off x="633845" y="404664"/>
            <a:ext cx="6902315" cy="5032147"/>
          </a:xfrm>
          <a:prstGeom prst="rect">
            <a:avLst/>
          </a:prstGeom>
        </p:spPr>
        <p:txBody>
          <a:bodyPr wrap="square">
            <a:spAutoFit/>
          </a:bodyPr>
          <a:lstStyle/>
          <a:p>
            <a:pPr lvl="0" algn="just">
              <a:lnSpc>
                <a:spcPct val="150000"/>
              </a:lnSpc>
              <a:buFont typeface="Arial" pitchFamily="34" charset="0"/>
              <a:buChar char="•"/>
            </a:pPr>
            <a:r>
              <a:rPr lang="tr-TR" sz="1400" b="1" dirty="0" err="1">
                <a:latin typeface="Comic Sans MS" pitchFamily="66" charset="0"/>
              </a:rPr>
              <a:t>EPMA’nın</a:t>
            </a:r>
            <a:r>
              <a:rPr lang="tr-TR" sz="1400" b="1" dirty="0">
                <a:latin typeface="Comic Sans MS" pitchFamily="66" charset="0"/>
              </a:rPr>
              <a:t> birincil önemli özelliği çok küçük boyutlu (1-2 mikron) örneklerde </a:t>
            </a:r>
            <a:r>
              <a:rPr lang="tr-TR" sz="1400" b="1" dirty="0" err="1">
                <a:latin typeface="Comic Sans MS" pitchFamily="66" charset="0"/>
              </a:rPr>
              <a:t>dalgaboyu</a:t>
            </a:r>
            <a:r>
              <a:rPr lang="tr-TR" sz="1400" b="1" dirty="0">
                <a:latin typeface="Comic Sans MS" pitchFamily="66" charset="0"/>
              </a:rPr>
              <a:t>- dağılımlı (WDS) spektroskopi kullanarak tam kantitatif </a:t>
            </a:r>
            <a:r>
              <a:rPr lang="tr-TR" sz="1400" b="1" dirty="0" err="1">
                <a:latin typeface="Comic Sans MS" pitchFamily="66" charset="0"/>
              </a:rPr>
              <a:t>elementel</a:t>
            </a:r>
            <a:r>
              <a:rPr lang="tr-TR" sz="1400" b="1" dirty="0">
                <a:latin typeface="Comic Sans MS" pitchFamily="66" charset="0"/>
              </a:rPr>
              <a:t> analiz yapabilmesidir.</a:t>
            </a:r>
            <a:r>
              <a:rPr lang="tr-TR" sz="1400" b="1" dirty="0">
                <a:solidFill>
                  <a:srgbClr val="FF00FF"/>
                </a:solidFill>
                <a:latin typeface="Comic Sans MS" pitchFamily="66" charset="0"/>
              </a:rPr>
              <a:t> </a:t>
            </a:r>
          </a:p>
          <a:p>
            <a:pPr lvl="0" algn="just">
              <a:lnSpc>
                <a:spcPct val="150000"/>
              </a:lnSpc>
              <a:buFont typeface="Arial" pitchFamily="34" charset="0"/>
              <a:buChar char="•"/>
            </a:pPr>
            <a:endParaRPr lang="tr-TR" sz="1400" dirty="0">
              <a:solidFill>
                <a:srgbClr val="FF00FF"/>
              </a:solidFill>
              <a:latin typeface="Comic Sans MS" pitchFamily="66" charset="0"/>
            </a:endParaRPr>
          </a:p>
          <a:p>
            <a:pPr lvl="0" algn="just">
              <a:buFont typeface="Arial" pitchFamily="34" charset="0"/>
              <a:buChar char="•"/>
            </a:pPr>
            <a:r>
              <a:rPr lang="tr-TR" sz="1400" dirty="0">
                <a:solidFill>
                  <a:srgbClr val="FF00FF"/>
                </a:solidFill>
                <a:latin typeface="Comic Sans MS" pitchFamily="66" charset="0"/>
              </a:rPr>
              <a:t>Bor</a:t>
            </a:r>
            <a:r>
              <a:rPr lang="tr-TR" sz="1400" dirty="0">
                <a:latin typeface="Comic Sans MS" pitchFamily="66" charset="0"/>
              </a:rPr>
              <a:t> ve </a:t>
            </a:r>
            <a:r>
              <a:rPr lang="tr-TR" sz="1400" dirty="0">
                <a:solidFill>
                  <a:srgbClr val="FF00FF"/>
                </a:solidFill>
                <a:latin typeface="Comic Sans MS" pitchFamily="66" charset="0"/>
              </a:rPr>
              <a:t>Plütonyum</a:t>
            </a:r>
            <a:r>
              <a:rPr lang="tr-TR" sz="1400" dirty="0">
                <a:latin typeface="Comic Sans MS" pitchFamily="66" charset="0"/>
              </a:rPr>
              <a:t> elementlerinin konsantrasyonları </a:t>
            </a:r>
            <a:r>
              <a:rPr lang="tr-TR" sz="1400" dirty="0" err="1">
                <a:latin typeface="Comic Sans MS" pitchFamily="66" charset="0"/>
              </a:rPr>
              <a:t>ppm</a:t>
            </a:r>
            <a:r>
              <a:rPr lang="tr-TR" sz="1400" dirty="0">
                <a:latin typeface="Comic Sans MS" pitchFamily="66" charset="0"/>
              </a:rPr>
              <a:t> seviyesinde ölçülebilir. </a:t>
            </a:r>
          </a:p>
          <a:p>
            <a:pPr lvl="0" algn="just">
              <a:buFont typeface="Arial" pitchFamily="34" charset="0"/>
              <a:buChar char="•"/>
            </a:pPr>
            <a:endParaRPr lang="tr-TR" sz="1400" dirty="0">
              <a:latin typeface="Comic Sans MS" pitchFamily="66" charset="0"/>
            </a:endParaRPr>
          </a:p>
          <a:p>
            <a:pPr lvl="0" algn="just">
              <a:buFont typeface="Arial" pitchFamily="34" charset="0"/>
              <a:buChar char="•"/>
            </a:pPr>
            <a:r>
              <a:rPr lang="tr-TR" sz="1400" dirty="0">
                <a:latin typeface="Comic Sans MS" pitchFamily="66" charset="0"/>
              </a:rPr>
              <a:t>SEM ve </a:t>
            </a:r>
            <a:r>
              <a:rPr lang="tr-TR" sz="1400" dirty="0" err="1">
                <a:latin typeface="Comic Sans MS" pitchFamily="66" charset="0"/>
              </a:rPr>
              <a:t>EPMA’nın</a:t>
            </a:r>
            <a:r>
              <a:rPr lang="tr-TR" sz="1400" dirty="0">
                <a:latin typeface="Comic Sans MS" pitchFamily="66" charset="0"/>
              </a:rPr>
              <a:t> elektron optiği, görünür ışık kullanan optiklere göre çok daha yüksek çözünürlüklü görüntüler elde eder. Bu nedenle bu yöntemle mikrodokular ve küçük ölçekteki bileşimler elde edilir. </a:t>
            </a:r>
          </a:p>
          <a:p>
            <a:pPr lvl="0" algn="just">
              <a:buFont typeface="Arial" pitchFamily="34" charset="0"/>
              <a:buChar char="•"/>
            </a:pPr>
            <a:endParaRPr lang="tr-TR" sz="1400" dirty="0">
              <a:latin typeface="Comic Sans MS" pitchFamily="66" charset="0"/>
            </a:endParaRPr>
          </a:p>
          <a:p>
            <a:pPr algn="just">
              <a:buFont typeface="Arial" pitchFamily="34" charset="0"/>
              <a:buChar char="•"/>
            </a:pPr>
            <a:r>
              <a:rPr lang="tr-TR" sz="1400" dirty="0">
                <a:latin typeface="Comic Sans MS" pitchFamily="66" charset="0"/>
              </a:rPr>
              <a:t>Küçük boyutlu (1-2 mikron) katı materyallerin kimyasal analizinin yapılmasında kullanılan birincil cihazdır. Ayrıca kayaç içerisinde tek bir mineralin analizini yapmak için de kullanılır (NOKTA ANALİZİ)</a:t>
            </a:r>
            <a:r>
              <a:rPr lang="tr-TR" sz="1400" dirty="0">
                <a:solidFill>
                  <a:srgbClr val="000000"/>
                </a:solidFill>
                <a:latin typeface="Comic Sans MS" pitchFamily="66" charset="0"/>
                <a:cs typeface="Times New Roman" pitchFamily="18" charset="0"/>
              </a:rPr>
              <a:t>.</a:t>
            </a:r>
            <a:r>
              <a:rPr lang="tr-TR" sz="1400" dirty="0">
                <a:latin typeface="Comic Sans MS" pitchFamily="66" charset="0"/>
              </a:rPr>
              <a:t> </a:t>
            </a:r>
          </a:p>
          <a:p>
            <a:pPr algn="just">
              <a:buFont typeface="Arial" pitchFamily="34" charset="0"/>
              <a:buChar char="•"/>
            </a:pPr>
            <a:endParaRPr lang="tr-TR" sz="1400" dirty="0">
              <a:latin typeface="Comic Sans MS" pitchFamily="66" charset="0"/>
            </a:endParaRPr>
          </a:p>
          <a:p>
            <a:pPr algn="just">
              <a:buFont typeface="Arial" pitchFamily="34" charset="0"/>
              <a:buChar char="•"/>
            </a:pPr>
            <a:r>
              <a:rPr lang="tr-TR" sz="1400" dirty="0">
                <a:latin typeface="Comic Sans MS" pitchFamily="66" charset="0"/>
              </a:rPr>
              <a:t>Nokta analizi in-</a:t>
            </a:r>
            <a:r>
              <a:rPr lang="tr-TR" sz="1400" dirty="0" err="1">
                <a:latin typeface="Comic Sans MS" pitchFamily="66" charset="0"/>
              </a:rPr>
              <a:t>situ</a:t>
            </a:r>
            <a:r>
              <a:rPr lang="tr-TR" sz="1400" dirty="0">
                <a:latin typeface="Comic Sans MS" pitchFamily="66" charset="0"/>
              </a:rPr>
              <a:t> analiz olarak değerlendirilebilir ve malzeme içindeki kimyasal </a:t>
            </a:r>
            <a:r>
              <a:rPr lang="tr-TR" sz="1400" dirty="0" err="1">
                <a:latin typeface="Comic Sans MS" pitchFamily="66" charset="0"/>
              </a:rPr>
              <a:t>zonlanmayı</a:t>
            </a:r>
            <a:r>
              <a:rPr lang="tr-TR" sz="1400" dirty="0">
                <a:latin typeface="Comic Sans MS" pitchFamily="66" charset="0"/>
              </a:rPr>
              <a:t> ve dokusal özelliklerin görülmesini sağlar.</a:t>
            </a:r>
          </a:p>
          <a:p>
            <a:pPr lvl="0" algn="just">
              <a:lnSpc>
                <a:spcPct val="150000"/>
              </a:lnSpc>
              <a:buFont typeface="Arial" pitchFamily="34" charset="0"/>
              <a:buChar char="•"/>
            </a:pPr>
            <a:endParaRPr lang="tr-TR" sz="1400" dirty="0">
              <a:latin typeface="Comic Sans MS" pitchFamily="66" charset="0"/>
            </a:endParaRPr>
          </a:p>
          <a:p>
            <a:pPr algn="just">
              <a:lnSpc>
                <a:spcPct val="150000"/>
              </a:lnSpc>
            </a:pPr>
            <a:endParaRPr lang="tr-TR" sz="1600" dirty="0">
              <a:latin typeface="Comic Sans MS" pitchFamily="66" charset="0"/>
            </a:endParaRPr>
          </a:p>
          <a:p>
            <a:pPr algn="just">
              <a:lnSpc>
                <a:spcPct val="150000"/>
              </a:lnSpc>
            </a:pPr>
            <a:endParaRPr lang="tr-TR" sz="1600" dirty="0">
              <a:latin typeface="Comic Sans MS" pitchFamily="66" charset="0"/>
            </a:endParaRPr>
          </a:p>
        </p:txBody>
      </p:sp>
    </p:spTree>
    <p:extLst>
      <p:ext uri="{BB962C8B-B14F-4D97-AF65-F5344CB8AC3E}">
        <p14:creationId xmlns:p14="http://schemas.microsoft.com/office/powerpoint/2010/main" val="3566927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10472</TotalTime>
  <Words>2825</Words>
  <Application>Microsoft Office PowerPoint</Application>
  <PresentationFormat>Geniş ekran</PresentationFormat>
  <Paragraphs>258</Paragraphs>
  <Slides>40</Slides>
  <Notes>21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40</vt:i4>
      </vt:variant>
    </vt:vector>
  </HeadingPairs>
  <TitlesOfParts>
    <vt:vector size="51" baseType="lpstr">
      <vt:lpstr>Arial</vt:lpstr>
      <vt:lpstr>Calibri</vt:lpstr>
      <vt:lpstr>Calibri Light</vt:lpstr>
      <vt:lpstr>Cambria</vt:lpstr>
      <vt:lpstr>Comic Sans MS</vt:lpstr>
      <vt:lpstr>Georgia</vt:lpstr>
      <vt:lpstr>Times New Roman</vt:lpstr>
      <vt:lpstr>Verdana</vt:lpstr>
      <vt:lpstr>Wingdings</vt:lpstr>
      <vt:lpstr>Wingdings 2</vt:lpstr>
      <vt:lpstr>Office Teması</vt:lpstr>
      <vt:lpstr>PowerPoint Sunusu</vt:lpstr>
      <vt:lpstr>PowerPoint Sunusu</vt:lpstr>
      <vt:lpstr>EPMA</vt:lpstr>
      <vt:lpstr>PowerPoint Sunusu</vt:lpstr>
      <vt:lpstr>TARİHÇE </vt:lpstr>
      <vt:lpstr>TARİHÇE </vt:lpstr>
      <vt:lpstr>TARİHÇE </vt:lpstr>
      <vt:lpstr>PowerPoint Sunusu</vt:lpstr>
      <vt:lpstr>PowerPoint Sunusu</vt:lpstr>
      <vt:lpstr>ELEKTRON IŞINLI MİKRO ANALİZ CİHAZININ TEMEL ÇALIŞMA PRENSİBİ</vt:lpstr>
      <vt:lpstr>PowerPoint Sunusu</vt:lpstr>
      <vt:lpstr>PowerPoint Sunusu</vt:lpstr>
      <vt:lpstr>PowerPoint Sunusu</vt:lpstr>
      <vt:lpstr>PowerPoint Sunusu</vt:lpstr>
      <vt:lpstr>PowerPoint Sunusu</vt:lpstr>
      <vt:lpstr>PowerPoint Sunusu</vt:lpstr>
      <vt:lpstr>PowerPoint Sunusu</vt:lpstr>
      <vt:lpstr>ÖRNEK HAZIRLAMA</vt:lpstr>
      <vt:lpstr>PowerPoint Sunusu</vt:lpstr>
      <vt:lpstr>PowerPoint Sunusu</vt:lpstr>
      <vt:lpstr>ÖRNEK HAZIRLANMASI </vt:lpstr>
      <vt:lpstr>EPMA Nasıl çalışır?</vt:lpstr>
      <vt:lpstr>PowerPoint Sunusu</vt:lpstr>
      <vt:lpstr>PowerPoint Sunusu</vt:lpstr>
      <vt:lpstr>PowerPoint Sunusu</vt:lpstr>
      <vt:lpstr>PowerPoint Sunusu</vt:lpstr>
      <vt:lpstr>       KULLANIM ALANLARI</vt:lpstr>
      <vt:lpstr>EPMA’NIN KULLANIM ALANLARI</vt:lpstr>
      <vt:lpstr> EPMA ile Yapılabilen Analizler </vt:lpstr>
      <vt:lpstr>PowerPoint Sunusu</vt:lpstr>
      <vt:lpstr>PowerPoint Sunusu</vt:lpstr>
      <vt:lpstr>PowerPoint Sunusu</vt:lpstr>
      <vt:lpstr>PowerPoint Sunusu</vt:lpstr>
      <vt:lpstr>PowerPoint Sunusu</vt:lpstr>
      <vt:lpstr>EPMA </vt:lpstr>
      <vt:lpstr>Bu örnek elektron-prop mikro analiz sisteminin jeokimyada kullanılışını gösterir.Doğu Karadeniz bölgesi üst kretase yaşlı volkanitlerde sık görülen bazaltik hornblend kristallerinde opak kenarın nedeni araştırılmıştır.Kristali enine kesen bir travers boyunca elektron-prop’la fe taramasında gövdede  %9 civarında olan fe miktarının kenarda %20’nin üzerinde olduğu görülmektedir.</vt:lpstr>
      <vt:lpstr>PowerPoint Sunusu</vt:lpstr>
      <vt:lpstr>EPMA’NIN AVANTAJLARI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zehrasemrakarakas</dc:creator>
  <cp:lastModifiedBy>ZKarakaş</cp:lastModifiedBy>
  <cp:revision>53</cp:revision>
  <dcterms:created xsi:type="dcterms:W3CDTF">2016-04-21T12:06:15Z</dcterms:created>
  <dcterms:modified xsi:type="dcterms:W3CDTF">2018-04-08T10:45:15Z</dcterms:modified>
</cp:coreProperties>
</file>