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B13E0-4BFC-4D52-8BF6-87208340933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DİSK HERNİLERİ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3116263" cy="1138238"/>
          </a:xfrm>
        </p:spPr>
        <p:txBody>
          <a:bodyPr/>
          <a:lstStyle/>
          <a:p>
            <a:pPr eaLnBrk="1" hangingPunct="1"/>
            <a:r>
              <a:rPr lang="tr-TR" smtClean="0"/>
              <a:t>Bel Korsesi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492500" y="1916113"/>
            <a:ext cx="5040313" cy="2584457"/>
          </a:xfrm>
        </p:spPr>
        <p:txBody>
          <a:bodyPr>
            <a:normAutofit/>
          </a:bodyPr>
          <a:lstStyle/>
          <a:p>
            <a:pPr marL="342900" indent="-342900" eaLnBrk="1" hangingPunct="1">
              <a:lnSpc>
                <a:spcPct val="80000"/>
              </a:lnSpc>
            </a:pPr>
            <a:r>
              <a:rPr lang="tr-TR" sz="2400" smtClean="0"/>
              <a:t>Tipleri</a:t>
            </a:r>
          </a:p>
          <a:p>
            <a:pPr marL="669925" lvl="1" indent="-325438" eaLnBrk="1" hangingPunct="1">
              <a:lnSpc>
                <a:spcPct val="80000"/>
              </a:lnSpc>
            </a:pPr>
            <a:r>
              <a:rPr lang="tr-TR" smtClean="0"/>
              <a:t>Yumuşak tip (korse, kuşak)</a:t>
            </a:r>
          </a:p>
          <a:p>
            <a:pPr marL="669925" lvl="1" indent="-325438" eaLnBrk="1" hangingPunct="1">
              <a:lnSpc>
                <a:spcPct val="80000"/>
              </a:lnSpc>
            </a:pPr>
            <a:r>
              <a:rPr lang="tr-TR" smtClean="0"/>
              <a:t>Çelik balenli (şerit destekler)</a:t>
            </a:r>
          </a:p>
          <a:p>
            <a:pPr marL="669925" lvl="1" indent="-325438" eaLnBrk="1" hangingPunct="1">
              <a:lnSpc>
                <a:spcPct val="80000"/>
              </a:lnSpc>
            </a:pPr>
            <a:r>
              <a:rPr lang="tr-TR" smtClean="0"/>
              <a:t>Sakral (alt bel)</a:t>
            </a:r>
          </a:p>
          <a:p>
            <a:pPr marL="669925" lvl="1" indent="-325438" eaLnBrk="1" hangingPunct="1">
              <a:lnSpc>
                <a:spcPct val="80000"/>
              </a:lnSpc>
            </a:pPr>
            <a:r>
              <a:rPr lang="tr-TR" smtClean="0"/>
              <a:t>Lumbosakral (alt ve üst bel)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00042"/>
            <a:ext cx="6604018" cy="1338283"/>
          </a:xfrm>
        </p:spPr>
        <p:txBody>
          <a:bodyPr/>
          <a:lstStyle/>
          <a:p>
            <a:pPr eaLnBrk="1" hangingPunct="1"/>
            <a:r>
              <a:rPr lang="tr-TR" sz="3200" b="1" dirty="0" smtClean="0"/>
              <a:t>      Egzersiz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Gevşemeyi sağlar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Ağrıyı azaltır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Esnekliği sağlar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Kasları güçlendirir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err="1" smtClean="0"/>
              <a:t>Postürü</a:t>
            </a:r>
            <a:r>
              <a:rPr lang="tr-TR" sz="2400" dirty="0" smtClean="0"/>
              <a:t> düzeltir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Dengeyi ve kasların uyum içinde çalışmasını sağlar,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Normal yaşama ve işe dönüşü sağlar.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 </a:t>
            </a:r>
            <a:r>
              <a:rPr lang="tr-TR" dirty="0" err="1" smtClean="0"/>
              <a:t>Servikal</a:t>
            </a:r>
            <a:r>
              <a:rPr lang="tr-TR" dirty="0" smtClean="0"/>
              <a:t> Bölge Anatomi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44675"/>
            <a:ext cx="4546600" cy="4286250"/>
          </a:xfrm>
        </p:spPr>
        <p:txBody>
          <a:bodyPr/>
          <a:lstStyle/>
          <a:p>
            <a:pPr eaLnBrk="1" hangingPunct="1"/>
            <a:r>
              <a:rPr lang="tr-TR" sz="2800" smtClean="0"/>
              <a:t>7 servikal vertebra ve 8 servikal spinal sinir vardır.</a:t>
            </a:r>
          </a:p>
          <a:p>
            <a:pPr eaLnBrk="1" hangingPunct="1"/>
            <a:r>
              <a:rPr lang="tr-TR" sz="2800" smtClean="0"/>
              <a:t>1. servikal sinir, oksiput ile atlas arasından çıkar. </a:t>
            </a:r>
          </a:p>
          <a:p>
            <a:pPr eaLnBrk="1" hangingPunct="1"/>
            <a:r>
              <a:rPr lang="tr-TR" sz="2800" smtClean="0"/>
              <a:t>Diğer 7 servikal sinir ilgili vertebranın üstünden çıkar.</a:t>
            </a:r>
          </a:p>
          <a:p>
            <a:pPr eaLnBrk="1" hangingPunct="1"/>
            <a:r>
              <a:rPr lang="tr-TR" sz="2800" smtClean="0"/>
              <a:t>8. sinir C7-T1 arasından çıkar. 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Anatomi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4114800" cy="4302125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endParaRPr lang="tr-TR" sz="2800" smtClean="0"/>
          </a:p>
          <a:p>
            <a:pPr marL="342900" indent="-342900" eaLnBrk="1" hangingPunct="1"/>
            <a:r>
              <a:rPr lang="tr-TR" sz="2800" smtClean="0"/>
              <a:t>Atlasın gövdesi yoktur.</a:t>
            </a:r>
          </a:p>
          <a:p>
            <a:pPr marL="342900" indent="-342900" eaLnBrk="1" hangingPunct="1"/>
            <a:r>
              <a:rPr lang="tr-TR" sz="2800" smtClean="0"/>
              <a:t>Atlanto-occipital eklem : fleksiyon (10</a:t>
            </a:r>
            <a:r>
              <a:rPr lang="en-US" sz="2800" baseline="30000" smtClean="0">
                <a:cs typeface="Times New Roman" pitchFamily="18" charset="0"/>
              </a:rPr>
              <a:t>o</a:t>
            </a:r>
            <a:r>
              <a:rPr lang="tr-TR" sz="2800" smtClean="0"/>
              <a:t>)-ekstansiyon (25</a:t>
            </a:r>
            <a:r>
              <a:rPr lang="en-US" sz="2800" baseline="30000" smtClean="0">
                <a:cs typeface="Times New Roman" pitchFamily="18" charset="0"/>
              </a:rPr>
              <a:t>o</a:t>
            </a:r>
            <a:r>
              <a:rPr lang="tr-TR" sz="2800" smtClean="0"/>
              <a:t>)</a:t>
            </a:r>
          </a:p>
          <a:p>
            <a:pPr marL="342900" indent="-342900" eaLnBrk="1" hangingPunct="1">
              <a:buFont typeface="Wingdings" pitchFamily="2" charset="2"/>
              <a:buNone/>
            </a:pPr>
            <a:endParaRPr lang="tr-TR" sz="2800" smtClean="0"/>
          </a:p>
          <a:p>
            <a:pPr marL="342900" indent="-342900" eaLnBrk="1" hangingPunct="1">
              <a:buFont typeface="Wingdings" pitchFamily="2" charset="2"/>
              <a:buNone/>
            </a:pPr>
            <a:endParaRPr lang="tr-TR" sz="2800" smtClean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Anatomi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Axisin odontoid çıkıntısı ile atlas arasında atlantoaksiyal eklem vardır.</a:t>
            </a:r>
          </a:p>
          <a:p>
            <a:pPr eaLnBrk="1" hangingPunct="1"/>
            <a:r>
              <a:rPr lang="tr-TR" sz="2800" smtClean="0"/>
              <a:t>Atlanto-aksiyal eklem : rotasyon (90</a:t>
            </a:r>
            <a:r>
              <a:rPr lang="en-US" sz="2800" baseline="30000" smtClean="0">
                <a:cs typeface="Times New Roman" pitchFamily="18" charset="0"/>
              </a:rPr>
              <a:t>o</a:t>
            </a:r>
            <a:r>
              <a:rPr lang="tr-TR" sz="2800" smtClean="0"/>
              <a:t>)</a:t>
            </a:r>
          </a:p>
          <a:p>
            <a:pPr eaLnBrk="1" hangingPunct="1"/>
            <a:r>
              <a:rPr lang="tr-TR" sz="2800" smtClean="0"/>
              <a:t>En hareketli omurlar C4-C6 arasıdır. 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Anatomi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924175"/>
            <a:ext cx="4546600" cy="3457575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tr-TR" sz="2800" smtClean="0"/>
              <a:t>Medulla spinalisten çıkan ventral motor ve dorsal duyusal kökler birleşerek spinal sinirleri oluşturur.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Boyun Ağrısı Nedenleri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mtClean="0"/>
              <a:t> </a:t>
            </a:r>
            <a:r>
              <a:rPr lang="tr-TR" b="1" smtClean="0"/>
              <a:t>I. Mekanik: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tr-TR" smtClean="0"/>
              <a:t>Servikal Sprain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tr-TR" smtClean="0"/>
              <a:t>Servikal Strain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tr-TR" smtClean="0"/>
              <a:t>Servikal Disk Herniasyonu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tr-TR" smtClean="0"/>
              <a:t>Servikal Spondiloz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tr-TR" smtClean="0"/>
              <a:t>Servikal Spinal Stenoz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tr-TR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mtClean="0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b="1" dirty="0" smtClean="0"/>
              <a:t>II. </a:t>
            </a:r>
            <a:r>
              <a:rPr lang="tr-TR" sz="2800" b="1" dirty="0" err="1" smtClean="0"/>
              <a:t>Romatolojik</a:t>
            </a:r>
            <a:r>
              <a:rPr lang="tr-TR" sz="2800" b="1" dirty="0" smtClean="0"/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800" b="1" dirty="0" smtClean="0"/>
          </a:p>
          <a:p>
            <a:pPr eaLnBrk="1" hangingPunct="1">
              <a:lnSpc>
                <a:spcPct val="90000"/>
              </a:lnSpc>
            </a:pPr>
            <a:r>
              <a:rPr lang="tr-TR" sz="2800" dirty="0" err="1" smtClean="0"/>
              <a:t>Ankilozan</a:t>
            </a:r>
            <a:r>
              <a:rPr lang="tr-TR" sz="2800" dirty="0" smtClean="0"/>
              <a:t> </a:t>
            </a:r>
            <a:r>
              <a:rPr lang="tr-TR" sz="2800" dirty="0" err="1" smtClean="0"/>
              <a:t>Spondilit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sz="2800" dirty="0" err="1" smtClean="0"/>
              <a:t>Romatoid</a:t>
            </a:r>
            <a:r>
              <a:rPr lang="tr-TR" sz="2800" dirty="0" smtClean="0"/>
              <a:t> </a:t>
            </a:r>
            <a:r>
              <a:rPr lang="tr-TR" sz="2800" dirty="0" err="1" smtClean="0"/>
              <a:t>Artrit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sz="2800" dirty="0" err="1" smtClean="0"/>
              <a:t>Fibromyalji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</a:pPr>
            <a:endParaRPr lang="tr-TR" sz="2800" dirty="0" smtClean="0"/>
          </a:p>
          <a:p>
            <a:pPr eaLnBrk="1" hangingPunct="1">
              <a:lnSpc>
                <a:spcPct val="90000"/>
              </a:lnSpc>
            </a:pP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smtClean="0"/>
              <a:t>III: Enfeksiyöz:</a:t>
            </a:r>
          </a:p>
          <a:p>
            <a:pPr eaLnBrk="1" hangingPunct="1">
              <a:buFont typeface="Wingdings" pitchFamily="2" charset="2"/>
              <a:buNone/>
            </a:pPr>
            <a:endParaRPr lang="tr-TR" b="1" smtClean="0"/>
          </a:p>
          <a:p>
            <a:pPr eaLnBrk="1" hangingPunct="1"/>
            <a:r>
              <a:rPr lang="tr-TR" smtClean="0"/>
              <a:t>Vertebral Osteomyelit</a:t>
            </a:r>
          </a:p>
          <a:p>
            <a:pPr eaLnBrk="1" hangingPunct="1"/>
            <a:r>
              <a:rPr lang="tr-TR" smtClean="0"/>
              <a:t>Diskit </a:t>
            </a:r>
          </a:p>
          <a:p>
            <a:pPr eaLnBrk="1" hangingPunct="1"/>
            <a:r>
              <a:rPr lang="tr-TR" smtClean="0"/>
              <a:t>Herpes Zoster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mtClean="0"/>
              <a:t>Epidural, intradural ve subdural abseler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smtClean="0"/>
              <a:t>IV: Endokrinolojik ve Metabolik:</a:t>
            </a:r>
          </a:p>
          <a:p>
            <a:pPr eaLnBrk="1" hangingPunct="1">
              <a:buFont typeface="Wingdings" pitchFamily="2" charset="2"/>
              <a:buNone/>
            </a:pPr>
            <a:endParaRPr lang="tr-TR" b="1" smtClean="0"/>
          </a:p>
          <a:p>
            <a:pPr eaLnBrk="1" hangingPunct="1"/>
            <a:r>
              <a:rPr lang="tr-TR" smtClean="0"/>
              <a:t>Osteoporoz</a:t>
            </a:r>
          </a:p>
          <a:p>
            <a:pPr eaLnBrk="1" hangingPunct="1"/>
            <a:r>
              <a:rPr lang="tr-TR" smtClean="0"/>
              <a:t>Osteomalazi</a:t>
            </a:r>
          </a:p>
          <a:p>
            <a:pPr eaLnBrk="1" hangingPunct="1"/>
            <a:r>
              <a:rPr lang="tr-TR" smtClean="0"/>
              <a:t>Paratiroid hastalıkları</a:t>
            </a:r>
          </a:p>
          <a:p>
            <a:pPr eaLnBrk="1" hangingPunct="1"/>
            <a:r>
              <a:rPr lang="tr-TR" smtClean="0"/>
              <a:t>Paget hastalığı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323850" y="2060575"/>
            <a:ext cx="4464050" cy="43084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Tx/>
              <a:buChar char="•"/>
            </a:pPr>
            <a:r>
              <a:rPr lang="tr-TR" altLang="tr-TR" sz="2800" dirty="0"/>
              <a:t>Belin ana yapısını</a:t>
            </a:r>
            <a:r>
              <a:rPr lang="tr-TR" altLang="tr-TR" sz="2800" dirty="0">
                <a:solidFill>
                  <a:schemeClr val="bg1"/>
                </a:solidFill>
              </a:rPr>
              <a:t> </a:t>
            </a:r>
            <a:r>
              <a:rPr lang="tr-TR" altLang="tr-TR" sz="2800" b="1" dirty="0" err="1">
                <a:solidFill>
                  <a:srgbClr val="C00000"/>
                </a:solidFill>
              </a:rPr>
              <a:t>lomber</a:t>
            </a:r>
            <a:r>
              <a:rPr lang="tr-TR" altLang="tr-TR" sz="2800" b="1" dirty="0">
                <a:solidFill>
                  <a:srgbClr val="C00000"/>
                </a:solidFill>
              </a:rPr>
              <a:t> </a:t>
            </a:r>
            <a:r>
              <a:rPr lang="tr-TR" altLang="tr-TR" sz="2800" b="1" dirty="0" err="1">
                <a:solidFill>
                  <a:srgbClr val="C00000"/>
                </a:solidFill>
              </a:rPr>
              <a:t>vertebralar</a:t>
            </a:r>
            <a:r>
              <a:rPr lang="tr-TR" altLang="tr-TR" sz="2800" b="1" dirty="0">
                <a:solidFill>
                  <a:srgbClr val="C00000"/>
                </a:solidFill>
              </a:rPr>
              <a:t> </a:t>
            </a:r>
            <a:r>
              <a:rPr lang="tr-TR" altLang="tr-TR" sz="2800" dirty="0"/>
              <a:t>oluşturur.</a:t>
            </a:r>
            <a:br>
              <a:rPr lang="tr-TR" altLang="tr-TR" sz="2800" dirty="0"/>
            </a:br>
            <a:r>
              <a:rPr lang="tr-TR" altLang="tr-TR" sz="2800" dirty="0" err="1"/>
              <a:t>Lomber</a:t>
            </a:r>
            <a:r>
              <a:rPr lang="tr-TR" altLang="tr-TR" sz="2800" dirty="0"/>
              <a:t> </a:t>
            </a:r>
            <a:r>
              <a:rPr lang="tr-TR" altLang="tr-TR" sz="2800" dirty="0" err="1"/>
              <a:t>vertebral</a:t>
            </a:r>
            <a:r>
              <a:rPr lang="tr-TR" altLang="tr-TR" sz="2800" dirty="0"/>
              <a:t> kolon 5 adet </a:t>
            </a:r>
            <a:r>
              <a:rPr lang="tr-TR" altLang="tr-TR" sz="2800" dirty="0" err="1"/>
              <a:t>vertebra</a:t>
            </a:r>
            <a:r>
              <a:rPr lang="tr-TR" altLang="tr-TR" sz="2800" dirty="0"/>
              <a:t> ve aralarında 4 </a:t>
            </a:r>
            <a:r>
              <a:rPr lang="tr-TR" altLang="tr-TR" sz="2800" dirty="0" err="1"/>
              <a:t>intervertebral</a:t>
            </a:r>
            <a:r>
              <a:rPr lang="tr-TR" altLang="tr-TR" sz="2800" dirty="0"/>
              <a:t> diskten oluşur.</a:t>
            </a:r>
          </a:p>
          <a:p>
            <a:pPr algn="just" eaLnBrk="0" hangingPunct="0">
              <a:spcBef>
                <a:spcPct val="50000"/>
              </a:spcBef>
              <a:buFontTx/>
              <a:buChar char="•"/>
            </a:pPr>
            <a:r>
              <a:rPr lang="tr-TR" altLang="tr-TR" sz="2800" dirty="0" err="1"/>
              <a:t>Lomber</a:t>
            </a:r>
            <a:r>
              <a:rPr lang="tr-TR" altLang="tr-TR" sz="2800" dirty="0"/>
              <a:t> </a:t>
            </a:r>
            <a:r>
              <a:rPr lang="tr-TR" altLang="tr-TR" sz="2800" dirty="0" err="1"/>
              <a:t>vertebral</a:t>
            </a:r>
            <a:r>
              <a:rPr lang="tr-TR" altLang="tr-TR" sz="2800" dirty="0"/>
              <a:t> kolon </a:t>
            </a:r>
            <a:r>
              <a:rPr lang="tr-TR" altLang="tr-TR" sz="2800" dirty="0" err="1"/>
              <a:t>konkavitesi</a:t>
            </a:r>
            <a:r>
              <a:rPr lang="tr-TR" altLang="tr-TR" sz="2800" dirty="0"/>
              <a:t> arkaya bakan ve </a:t>
            </a:r>
            <a:r>
              <a:rPr lang="tr-TR" altLang="tr-TR" sz="2800" dirty="0" err="1"/>
              <a:t>lomber</a:t>
            </a:r>
            <a:r>
              <a:rPr lang="tr-TR" altLang="tr-TR" sz="2800" dirty="0"/>
              <a:t> </a:t>
            </a:r>
            <a:r>
              <a:rPr lang="tr-TR" altLang="tr-TR" sz="2800" dirty="0" err="1"/>
              <a:t>lordoz</a:t>
            </a:r>
            <a:r>
              <a:rPr lang="tr-TR" altLang="tr-TR" sz="2800" dirty="0"/>
              <a:t> adı verilen bir eğri yapar.</a:t>
            </a:r>
            <a:r>
              <a:rPr lang="tr-TR" altLang="tr-TR" sz="3600" dirty="0"/>
              <a:t>  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295400" y="762000"/>
            <a:ext cx="50292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altLang="tr-TR" sz="4000" b="1" dirty="0"/>
              <a:t>BEL  ANATOMİSİ</a:t>
            </a:r>
            <a:br>
              <a:rPr lang="tr-TR" altLang="tr-TR" sz="4000" b="1" dirty="0"/>
            </a:br>
            <a:endParaRPr lang="tr-TR" altLang="tr-TR" sz="2800" b="1" dirty="0"/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smtClean="0"/>
              <a:t>V.Tümörler:</a:t>
            </a:r>
          </a:p>
          <a:p>
            <a:pPr eaLnBrk="1" hangingPunct="1">
              <a:buFont typeface="Wingdings" pitchFamily="2" charset="2"/>
              <a:buNone/>
            </a:pPr>
            <a:endParaRPr lang="tr-TR" b="1" smtClean="0"/>
          </a:p>
          <a:p>
            <a:pPr eaLnBrk="1" hangingPunct="1"/>
            <a:r>
              <a:rPr lang="tr-TR" smtClean="0"/>
              <a:t>Benign tümörler</a:t>
            </a:r>
          </a:p>
          <a:p>
            <a:pPr eaLnBrk="1" hangingPunct="1"/>
            <a:r>
              <a:rPr lang="tr-TR" smtClean="0"/>
              <a:t>Malign tümörler</a:t>
            </a:r>
          </a:p>
          <a:p>
            <a:pPr eaLnBrk="1" hangingPunct="1"/>
            <a:endParaRPr lang="tr-TR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Servikal Disk Bozuklukları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349500"/>
            <a:ext cx="4835525" cy="3781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İnternal disk bozukluğu, disk herniasyonu ve dejeneratif disk hastalığı, boyun fıtığı klinikte en sık karşılaşılan servikal disk bozukluklarıdır.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endParaRPr lang="tr-TR" smtClean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İntervertebral diskler omurlar arasında yastık görevi görür. Diskin su içeriği gençlerde %88 iken, yaşlılarda %70’den azdır.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İntervertebral disk, ortada nukleus pulposus ve nukleus pulposus etrafında konsantrik şekilde yerleşmiş anulus fibrosus lamellerinden oluşmaktadır. Servikal diskin en dış anulus katmanı innerve olur ve ağrı kaynağıdır.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Nukleus pulposus içi su dolu balon gibi, gelen yüklenmelere göre şekil alarak, bu yükleri dağıtır. Öne eğilmede arkaya, arkaya eğilmede öne, lateral eğilmelerde karşı yöne doğru yer değiştirir.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İntervertebral</a:t>
            </a:r>
            <a:r>
              <a:rPr lang="tr-TR" dirty="0" smtClean="0"/>
              <a:t> diskler, elastik özellikleri ile şok </a:t>
            </a:r>
            <a:r>
              <a:rPr lang="tr-TR" dirty="0" err="1" smtClean="0"/>
              <a:t>absorbe</a:t>
            </a:r>
            <a:r>
              <a:rPr lang="tr-TR" dirty="0" smtClean="0"/>
              <a:t> edici olarak görev alırlar.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İntradiskal</a:t>
            </a:r>
            <a:r>
              <a:rPr lang="tr-TR" dirty="0" smtClean="0"/>
              <a:t> basınç nedeniyle </a:t>
            </a:r>
            <a:r>
              <a:rPr lang="tr-TR" dirty="0" err="1" smtClean="0"/>
              <a:t>vertebraları</a:t>
            </a:r>
            <a:r>
              <a:rPr lang="tr-TR" dirty="0" smtClean="0"/>
              <a:t> birbirinden uzak tutarlar ve bir çeşit süspansiyon görevi görerek, buraya gelecek yükleri eşit olarak dağıtmaktadırlar</a:t>
            </a:r>
            <a:r>
              <a:rPr lang="tr-TR" sz="2800" dirty="0" smtClean="0"/>
              <a:t>.   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Servikal disk herniasyonu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2133600"/>
            <a:ext cx="4402137" cy="38687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smtClean="0"/>
              <a:t>Bulging (Taşma)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Protrüzyon: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Ekstrüde disk: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Sekestre disk: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Servikal Disk Dejenerasyonu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Disk dejenerasyonu, yaşlanma sürecinin normal bir sonucudur.</a:t>
            </a:r>
          </a:p>
          <a:p>
            <a:pPr eaLnBrk="1" hangingPunct="1"/>
            <a:r>
              <a:rPr lang="tr-TR" smtClean="0"/>
              <a:t>Yaşa bağlı disk değişiklikleri semptomatik dejeneratif disklerden ayırt edilemez.</a:t>
            </a:r>
          </a:p>
          <a:p>
            <a:pPr eaLnBrk="1" hangingPunct="1"/>
            <a:r>
              <a:rPr lang="tr-TR" smtClean="0"/>
              <a:t>Radyolojik olarak tespit edilen dejeneratif disk değişiklikleri doğal yaşlanma sürecinin bir parçasıdır ve semptomlara neden olmayabilir.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err="1" smtClean="0"/>
              <a:t>Radikülopati</a:t>
            </a:r>
            <a:endParaRPr lang="en-GB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Radikülopati</a:t>
            </a:r>
            <a:r>
              <a:rPr lang="tr-TR" dirty="0" smtClean="0"/>
              <a:t> sinir kökü basısına bağlı gelişen duysal, motor veya refleks bozukluğudur (kökün </a:t>
            </a:r>
            <a:r>
              <a:rPr lang="tr-TR" dirty="0" err="1" smtClean="0"/>
              <a:t>innerve</a:t>
            </a:r>
            <a:r>
              <a:rPr lang="tr-TR" dirty="0" smtClean="0"/>
              <a:t> ettiği kaslarda zayıflık, duyu kayıpları ve </a:t>
            </a:r>
            <a:r>
              <a:rPr lang="tr-TR" dirty="0" err="1" smtClean="0"/>
              <a:t>tendon</a:t>
            </a:r>
            <a:r>
              <a:rPr lang="tr-TR" dirty="0" smtClean="0"/>
              <a:t> reflekslerinde azalma).</a:t>
            </a:r>
          </a:p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Radikülopati Klinik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44675"/>
            <a:ext cx="5338763" cy="38893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Radikülopati ağrısı genellikle omuz, kol ve ele yayılabilir.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Servikal radiküler ağrıda en sık tutulan bölge interskapular alandır. Ağrı oksiputa, omuza veya kola  da yayılabilir.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Boyun ağrısı radikülopatide olmak zorunda değildir ve sıklıkla yoktur.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Radikülopatide üst ekstremitede hissizlik veya ağrı ile birlikte güçsüzlük olabilir.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43887" cy="1314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dirty="0" smtClean="0"/>
              <a:t>Boyun Ağrısında Konservatif Tedavi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8229600" cy="445611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dirty="0" smtClean="0"/>
              <a:t>İstirahat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Aşırı </a:t>
            </a:r>
            <a:r>
              <a:rPr lang="tr-TR" dirty="0" err="1" smtClean="0"/>
              <a:t>servikal</a:t>
            </a:r>
            <a:r>
              <a:rPr lang="tr-TR" dirty="0" smtClean="0"/>
              <a:t> hareketlerden kaçınma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Medikal tedavi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Fizik tedavi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Boyunluk kullanımı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Egzersiz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Faset (</a:t>
            </a:r>
            <a:r>
              <a:rPr lang="tr-TR" dirty="0" err="1" smtClean="0"/>
              <a:t>apofizer</a:t>
            </a:r>
            <a:r>
              <a:rPr lang="tr-TR" dirty="0" smtClean="0"/>
              <a:t>) Eklemleri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4330700" cy="4302125"/>
          </a:xfrm>
        </p:spPr>
        <p:txBody>
          <a:bodyPr/>
          <a:lstStyle/>
          <a:p>
            <a:pPr eaLnBrk="1" hangingPunct="1"/>
            <a:r>
              <a:rPr lang="tr-TR" sz="2800" smtClean="0"/>
              <a:t>Üstteki vertebranın alt artiküler çıkıntısı ve alttaki vertebranın üst artiküler çıkıntısı arasında yer alan sinoviyal eklemlerdir.</a:t>
            </a:r>
          </a:p>
          <a:p>
            <a:pPr eaLnBrk="1" hangingPunct="1"/>
            <a:endParaRPr lang="tr-TR" sz="2800" smtClean="0"/>
          </a:p>
          <a:p>
            <a:pPr eaLnBrk="1" hangingPunct="1"/>
            <a:r>
              <a:rPr lang="tr-TR" sz="2800" smtClean="0"/>
              <a:t>Kayma ve açılma hareketi yapar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43887" cy="1314450"/>
          </a:xfrm>
        </p:spPr>
        <p:txBody>
          <a:bodyPr/>
          <a:lstStyle/>
          <a:p>
            <a:pPr eaLnBrk="1" hangingPunct="1"/>
            <a:r>
              <a:rPr lang="tr-TR" smtClean="0"/>
              <a:t>LOMBER DİSK HERNİASYONU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89113"/>
            <a:ext cx="8291512" cy="50688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Akut, kronik veya tekrarlayan bel ağrısının sık aynı zamanda iyi </a:t>
            </a:r>
            <a:r>
              <a:rPr lang="tr-TR" sz="2400" dirty="0" err="1" smtClean="0"/>
              <a:t>prognozlu</a:t>
            </a:r>
            <a:r>
              <a:rPr lang="tr-TR" sz="2400" dirty="0" smtClean="0"/>
              <a:t> bir nedenidir.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En sık genç ve orta yaşlı erkeklerde görülür. Fakat özellikle aşırı fiziksel aktivite yapan kadınlarda ve  yaşlılarda da görülebilir. 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En sık nedeni </a:t>
            </a:r>
            <a:r>
              <a:rPr lang="tr-TR" sz="2400" dirty="0" err="1" smtClean="0"/>
              <a:t>fleksiyonda</a:t>
            </a:r>
            <a:r>
              <a:rPr lang="tr-TR" sz="2400" dirty="0" smtClean="0"/>
              <a:t> zorlanmadır. Tekrarlayan zorlanma </a:t>
            </a:r>
            <a:r>
              <a:rPr lang="tr-TR" sz="2400" dirty="0" err="1" smtClean="0"/>
              <a:t>posterior</a:t>
            </a:r>
            <a:r>
              <a:rPr lang="tr-TR" sz="2400" dirty="0" smtClean="0"/>
              <a:t> </a:t>
            </a:r>
            <a:r>
              <a:rPr lang="tr-TR" sz="2400" dirty="0" err="1" smtClean="0"/>
              <a:t>longitudinal</a:t>
            </a:r>
            <a:r>
              <a:rPr lang="tr-TR" sz="2400" dirty="0" smtClean="0"/>
              <a:t> </a:t>
            </a:r>
            <a:r>
              <a:rPr lang="tr-TR" sz="2400" dirty="0" err="1" smtClean="0"/>
              <a:t>ligaman</a:t>
            </a:r>
            <a:r>
              <a:rPr lang="tr-TR" sz="2400" dirty="0" smtClean="0"/>
              <a:t> ve </a:t>
            </a:r>
            <a:r>
              <a:rPr lang="tr-TR" sz="2400" dirty="0" err="1" smtClean="0"/>
              <a:t>annulus</a:t>
            </a:r>
            <a:r>
              <a:rPr lang="tr-TR" sz="2400" dirty="0" smtClean="0"/>
              <a:t> </a:t>
            </a:r>
            <a:r>
              <a:rPr lang="tr-TR" sz="2400" dirty="0" err="1" smtClean="0"/>
              <a:t>fibrozusda</a:t>
            </a:r>
            <a:r>
              <a:rPr lang="tr-TR" sz="2400" dirty="0" smtClean="0"/>
              <a:t> dejenerasyona yol açarak </a:t>
            </a:r>
            <a:r>
              <a:rPr lang="tr-TR" sz="2400" dirty="0" err="1" smtClean="0"/>
              <a:t>herniasyona</a:t>
            </a:r>
            <a:r>
              <a:rPr lang="tr-TR" sz="2400" dirty="0" smtClean="0"/>
              <a:t> yatkınlık oluşturur.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Ağrı öne eğilme ile ağırlık kaldırma, öne doğru eğilerek oturma ve öksürme, aksırma gibi </a:t>
            </a:r>
            <a:r>
              <a:rPr lang="tr-TR" sz="2400" dirty="0" err="1" smtClean="0"/>
              <a:t>intradiskal</a:t>
            </a:r>
            <a:r>
              <a:rPr lang="tr-TR" sz="2400" dirty="0" smtClean="0"/>
              <a:t> basıncı arttıran pozisyonlar sırasında artar.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400" b="1" dirty="0" smtClean="0"/>
              <a:t>Disk </a:t>
            </a:r>
            <a:r>
              <a:rPr lang="tr-TR" sz="2400" b="1" dirty="0" err="1" smtClean="0"/>
              <a:t>bulgingi</a:t>
            </a:r>
            <a:r>
              <a:rPr lang="tr-TR" sz="2400" b="1" dirty="0" smtClean="0"/>
              <a:t> (bombeleşme):</a:t>
            </a:r>
            <a:r>
              <a:rPr lang="tr-TR" sz="2400" dirty="0" smtClean="0"/>
              <a:t> Disk materyalinin normal sınırların ilerisinde bombeleşmesidir. </a:t>
            </a:r>
            <a:r>
              <a:rPr lang="tr-TR" sz="2400" dirty="0" err="1" smtClean="0"/>
              <a:t>Annulus</a:t>
            </a:r>
            <a:r>
              <a:rPr lang="tr-TR" sz="2400" dirty="0" smtClean="0"/>
              <a:t> </a:t>
            </a:r>
            <a:r>
              <a:rPr lang="tr-TR" sz="2400" dirty="0" err="1" smtClean="0"/>
              <a:t>fibrozus</a:t>
            </a:r>
            <a:r>
              <a:rPr lang="tr-TR" sz="2400" dirty="0" smtClean="0"/>
              <a:t> normaldir. </a:t>
            </a:r>
            <a:r>
              <a:rPr lang="tr-TR" sz="2400" dirty="0" err="1" smtClean="0"/>
              <a:t>Nöral</a:t>
            </a:r>
            <a:r>
              <a:rPr lang="tr-TR" sz="2400" dirty="0" smtClean="0"/>
              <a:t> yapılar etkilenmedikçe semptomsuzdur.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sz="2400" b="1" dirty="0" smtClean="0"/>
              <a:t>Disk </a:t>
            </a:r>
            <a:r>
              <a:rPr lang="tr-TR" sz="2400" b="1" dirty="0" err="1" smtClean="0"/>
              <a:t>protrüzyonu</a:t>
            </a:r>
            <a:r>
              <a:rPr lang="tr-TR" sz="2400" b="1" dirty="0" smtClean="0"/>
              <a:t>:</a:t>
            </a:r>
            <a:r>
              <a:rPr lang="tr-TR" sz="2400" dirty="0" smtClean="0"/>
              <a:t> Zayıflamış </a:t>
            </a:r>
            <a:r>
              <a:rPr lang="tr-TR" sz="2400" dirty="0" err="1" smtClean="0"/>
              <a:t>annulus</a:t>
            </a:r>
            <a:r>
              <a:rPr lang="tr-TR" sz="2400" dirty="0" smtClean="0"/>
              <a:t> </a:t>
            </a:r>
            <a:r>
              <a:rPr lang="tr-TR" sz="2400" dirty="0" err="1" smtClean="0"/>
              <a:t>fibrozusun</a:t>
            </a:r>
            <a:r>
              <a:rPr lang="tr-TR" sz="2400" dirty="0" smtClean="0"/>
              <a:t> içinde disk materyalinin arkaya doğru yer değiştirmesidir.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sz="2400" b="1" dirty="0" err="1" smtClean="0"/>
              <a:t>Ekstrüde</a:t>
            </a:r>
            <a:r>
              <a:rPr lang="tr-TR" sz="2400" b="1" dirty="0" smtClean="0"/>
              <a:t> disk:</a:t>
            </a:r>
            <a:r>
              <a:rPr lang="tr-TR" sz="2400" dirty="0" smtClean="0"/>
              <a:t> </a:t>
            </a:r>
            <a:r>
              <a:rPr lang="tr-TR" sz="2400" dirty="0" err="1" smtClean="0"/>
              <a:t>Annulus</a:t>
            </a:r>
            <a:r>
              <a:rPr lang="tr-TR" sz="2400" dirty="0" smtClean="0"/>
              <a:t> </a:t>
            </a:r>
            <a:r>
              <a:rPr lang="tr-TR" sz="2400" dirty="0" err="1" smtClean="0"/>
              <a:t>fibrozusun</a:t>
            </a:r>
            <a:r>
              <a:rPr lang="tr-TR" sz="2400" dirty="0" smtClean="0"/>
              <a:t> tamamen yırtılması sonucu disk materyalinin yer değiştirmesidir.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sz="2400" b="1" dirty="0" err="1" smtClean="0"/>
              <a:t>Sekestre</a:t>
            </a:r>
            <a:r>
              <a:rPr lang="tr-TR" sz="2400" b="1" dirty="0" smtClean="0"/>
              <a:t> disk:</a:t>
            </a:r>
            <a:r>
              <a:rPr lang="tr-TR" sz="2400" dirty="0" smtClean="0"/>
              <a:t> Yer değiştiren disk materyalinin serbest olarak diskten tamamen ayrılmasıdır.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Disk herniasyonları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8641080" y="6072206"/>
            <a:ext cx="45719" cy="58719"/>
          </a:xfrm>
        </p:spPr>
        <p:txBody>
          <a:bodyPr>
            <a:normAutofit fontScale="25000" lnSpcReduction="20000"/>
          </a:bodyPr>
          <a:lstStyle/>
          <a:p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Fizik muayene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4488"/>
            <a:ext cx="8229600" cy="44164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Paraspinal</a:t>
            </a:r>
            <a:r>
              <a:rPr lang="tr-TR" dirty="0" smtClean="0"/>
              <a:t> kas spazmı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Lomber</a:t>
            </a:r>
            <a:r>
              <a:rPr lang="tr-TR" dirty="0" smtClean="0"/>
              <a:t> </a:t>
            </a:r>
            <a:r>
              <a:rPr lang="tr-TR" dirty="0" err="1" smtClean="0"/>
              <a:t>lordozda</a:t>
            </a:r>
            <a:r>
              <a:rPr lang="tr-TR" dirty="0" smtClean="0"/>
              <a:t> düzleşme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Omurgada kök basısı olan tarafın tersine eğilme (</a:t>
            </a:r>
            <a:r>
              <a:rPr lang="tr-TR" dirty="0" err="1" smtClean="0"/>
              <a:t>antaljik</a:t>
            </a:r>
            <a:r>
              <a:rPr lang="tr-TR" dirty="0" smtClean="0"/>
              <a:t>  </a:t>
            </a:r>
            <a:r>
              <a:rPr lang="tr-TR" dirty="0" err="1" smtClean="0"/>
              <a:t>skolyoz</a:t>
            </a:r>
            <a:r>
              <a:rPr lang="tr-TR" dirty="0" smtClean="0"/>
              <a:t>)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Lomber</a:t>
            </a:r>
            <a:r>
              <a:rPr lang="tr-TR" dirty="0" smtClean="0"/>
              <a:t> omurga hareketlerinde kısıtlılık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Tedavi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Disk </a:t>
            </a:r>
            <a:r>
              <a:rPr lang="tr-TR" sz="2800" dirty="0" err="1" smtClean="0"/>
              <a:t>hernili</a:t>
            </a:r>
            <a:r>
              <a:rPr lang="tr-TR" sz="2800" dirty="0" smtClean="0"/>
              <a:t> hastaların çoğu </a:t>
            </a:r>
            <a:r>
              <a:rPr lang="tr-TR" sz="2800" b="1" dirty="0" smtClean="0"/>
              <a:t>konservatif tedavi</a:t>
            </a:r>
            <a:r>
              <a:rPr lang="tr-TR" sz="2800" dirty="0" smtClean="0"/>
              <a:t>ye cevap verirler.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800" dirty="0" smtClean="0"/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Kesin </a:t>
            </a:r>
            <a:r>
              <a:rPr lang="tr-TR" sz="2800" b="1" dirty="0" err="1" smtClean="0"/>
              <a:t>cerahi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endikasyon</a:t>
            </a:r>
            <a:r>
              <a:rPr lang="tr-TR" sz="2800" dirty="0" smtClean="0"/>
              <a:t>; ilerleyici ve kalıcı nörolojik </a:t>
            </a:r>
            <a:r>
              <a:rPr lang="tr-TR" sz="2800" dirty="0" err="1" smtClean="0"/>
              <a:t>defisit</a:t>
            </a:r>
            <a:r>
              <a:rPr lang="tr-TR" sz="2800" dirty="0" smtClean="0"/>
              <a:t> ve </a:t>
            </a:r>
            <a:r>
              <a:rPr lang="tr-TR" sz="2800" dirty="0" err="1" smtClean="0"/>
              <a:t>kauda</a:t>
            </a:r>
            <a:r>
              <a:rPr lang="tr-TR" sz="2800" dirty="0" smtClean="0"/>
              <a:t> </a:t>
            </a:r>
            <a:r>
              <a:rPr lang="tr-TR" sz="2800" dirty="0" err="1" smtClean="0"/>
              <a:t>ekina</a:t>
            </a:r>
            <a:r>
              <a:rPr lang="tr-TR" sz="2800" dirty="0" smtClean="0"/>
              <a:t> sendromudur.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43887" cy="1314450"/>
          </a:xfrm>
        </p:spPr>
        <p:txBody>
          <a:bodyPr/>
          <a:lstStyle/>
          <a:p>
            <a:pPr eaLnBrk="1" hangingPunct="1"/>
            <a:r>
              <a:rPr lang="tr-TR" smtClean="0"/>
              <a:t>Bel Ağrısında Konservatif Tedavi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8229600" cy="445611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dirty="0" smtClean="0"/>
              <a:t>İstirahat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Aşırı fiziksel aktiviteden kaçınma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Medikal tedavi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Fizik tedavi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Korse kullanımı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smtClean="0"/>
              <a:t>Egzersiz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</TotalTime>
  <Words>756</Words>
  <PresentationFormat>Ekran Gösterisi (4:3)</PresentationFormat>
  <Paragraphs>153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Akış</vt:lpstr>
      <vt:lpstr>DİSK HERNİLERİ </vt:lpstr>
      <vt:lpstr>Slayt 2</vt:lpstr>
      <vt:lpstr>Faset (apofizer) Eklemleri</vt:lpstr>
      <vt:lpstr>LOMBER DİSK HERNİASYONU</vt:lpstr>
      <vt:lpstr>Slayt 5</vt:lpstr>
      <vt:lpstr>Disk herniasyonları</vt:lpstr>
      <vt:lpstr>Fizik muayene</vt:lpstr>
      <vt:lpstr>Tedavi</vt:lpstr>
      <vt:lpstr>Bel Ağrısında Konservatif Tedavi</vt:lpstr>
      <vt:lpstr>Bel Korsesi</vt:lpstr>
      <vt:lpstr>      Egzersiz</vt:lpstr>
      <vt:lpstr> Servikal Bölge Anatomi</vt:lpstr>
      <vt:lpstr>Anatomi</vt:lpstr>
      <vt:lpstr>Anatomi</vt:lpstr>
      <vt:lpstr>Anatomi</vt:lpstr>
      <vt:lpstr>Boyun Ağrısı Nedenleri</vt:lpstr>
      <vt:lpstr>Slayt 17</vt:lpstr>
      <vt:lpstr>Slayt 18</vt:lpstr>
      <vt:lpstr>Slayt 19</vt:lpstr>
      <vt:lpstr>Slayt 20</vt:lpstr>
      <vt:lpstr>Servikal Disk Bozuklukları</vt:lpstr>
      <vt:lpstr>Slayt 22</vt:lpstr>
      <vt:lpstr>Slayt 23</vt:lpstr>
      <vt:lpstr>Servikal disk herniasyonu</vt:lpstr>
      <vt:lpstr>Servikal Disk Dejenerasyonu</vt:lpstr>
      <vt:lpstr>Radikülopati</vt:lpstr>
      <vt:lpstr>Radikülopati Klinik</vt:lpstr>
      <vt:lpstr>Boyun Ağrısında Konservatif Tedavi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DİSK HERNİLERİ </dc:title>
  <dc:creator>fztmerve</dc:creator>
  <cp:lastModifiedBy>fztmerve</cp:lastModifiedBy>
  <cp:revision>11</cp:revision>
  <dcterms:created xsi:type="dcterms:W3CDTF">2018-11-27T21:16:43Z</dcterms:created>
  <dcterms:modified xsi:type="dcterms:W3CDTF">2019-06-27T13:07:59Z</dcterms:modified>
</cp:coreProperties>
</file>