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0"/>
  </p:notesMasterIdLst>
  <p:handoutMasterIdLst>
    <p:handoutMasterId r:id="rId61"/>
  </p:handoutMasterIdLst>
  <p:sldIdLst>
    <p:sldId id="320" r:id="rId2"/>
    <p:sldId id="311" r:id="rId3"/>
    <p:sldId id="317" r:id="rId4"/>
    <p:sldId id="265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267" r:id="rId16"/>
    <p:sldId id="268" r:id="rId17"/>
    <p:sldId id="269" r:id="rId18"/>
    <p:sldId id="270" r:id="rId19"/>
    <p:sldId id="273" r:id="rId20"/>
    <p:sldId id="272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340" r:id="rId32"/>
    <p:sldId id="261" r:id="rId33"/>
    <p:sldId id="331" r:id="rId34"/>
    <p:sldId id="332" r:id="rId35"/>
    <p:sldId id="333" r:id="rId36"/>
    <p:sldId id="334" r:id="rId37"/>
    <p:sldId id="336" r:id="rId38"/>
    <p:sldId id="337" r:id="rId39"/>
    <p:sldId id="339" r:id="rId40"/>
    <p:sldId id="341" r:id="rId41"/>
    <p:sldId id="342" r:id="rId42"/>
    <p:sldId id="343" r:id="rId43"/>
    <p:sldId id="344" r:id="rId44"/>
    <p:sldId id="348" r:id="rId45"/>
    <p:sldId id="345" r:id="rId46"/>
    <p:sldId id="346" r:id="rId47"/>
    <p:sldId id="306" r:id="rId48"/>
    <p:sldId id="307" r:id="rId49"/>
    <p:sldId id="308" r:id="rId50"/>
    <p:sldId id="313" r:id="rId51"/>
    <p:sldId id="298" r:id="rId52"/>
    <p:sldId id="300" r:id="rId53"/>
    <p:sldId id="301" r:id="rId54"/>
    <p:sldId id="302" r:id="rId55"/>
    <p:sldId id="303" r:id="rId56"/>
    <p:sldId id="315" r:id="rId57"/>
    <p:sldId id="316" r:id="rId58"/>
    <p:sldId id="314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92A8A-845B-4645-818E-B8B0A5A54ECA}" type="doc">
      <dgm:prSet loTypeId="urn:microsoft.com/office/officeart/2009/layout/CirclePictureHierarchy" loCatId="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713CB7E-8C19-034F-8931-842553F6281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SOLUNUM DESTEĞİ</a:t>
          </a:r>
          <a:endParaRPr lang="en-US" sz="2400" b="1" dirty="0">
            <a:solidFill>
              <a:schemeClr val="tx1"/>
            </a:solidFill>
          </a:endParaRPr>
        </a:p>
      </dgm:t>
    </dgm:pt>
    <dgm:pt modelId="{39169D58-0AC7-B34B-BCA6-48E53BB094FA}" type="parTrans" cxnId="{D3286793-C78F-304F-94FF-17E085552B63}">
      <dgm:prSet/>
      <dgm:spPr/>
      <dgm:t>
        <a:bodyPr/>
        <a:lstStyle/>
        <a:p>
          <a:endParaRPr lang="en-US"/>
        </a:p>
      </dgm:t>
    </dgm:pt>
    <dgm:pt modelId="{04E2DAC6-8276-A945-99DA-2D8CA8219018}" type="sibTrans" cxnId="{D3286793-C78F-304F-94FF-17E085552B63}">
      <dgm:prSet/>
      <dgm:spPr/>
      <dgm:t>
        <a:bodyPr/>
        <a:lstStyle/>
        <a:p>
          <a:endParaRPr lang="en-US"/>
        </a:p>
      </dgm:t>
    </dgm:pt>
    <dgm:pt modelId="{EC59C2FE-230A-A64E-952D-7A3838B78F8F}">
      <dgm:prSet phldrT="[Text]"/>
      <dgm:spPr/>
      <dgm:t>
        <a:bodyPr/>
        <a:lstStyle/>
        <a:p>
          <a:r>
            <a:rPr lang="en-US" dirty="0" smtClean="0"/>
            <a:t>NCPAP </a:t>
          </a:r>
          <a:endParaRPr lang="tr-TR" dirty="0" smtClean="0"/>
        </a:p>
        <a:p>
          <a:r>
            <a:rPr lang="en-US" dirty="0" smtClean="0"/>
            <a:t>(5-7 cm H</a:t>
          </a:r>
          <a:r>
            <a:rPr lang="en-US" baseline="-25000" dirty="0" smtClean="0"/>
            <a:t>2</a:t>
          </a:r>
          <a:r>
            <a:rPr lang="en-US" dirty="0" smtClean="0"/>
            <a:t>0)</a:t>
          </a:r>
          <a:endParaRPr lang="en-US" dirty="0"/>
        </a:p>
      </dgm:t>
    </dgm:pt>
    <dgm:pt modelId="{7CCD63C3-1508-5B46-9035-0A783B73341F}" type="parTrans" cxnId="{ADD90C2A-B421-0D4F-9383-8B58804BABC1}">
      <dgm:prSet/>
      <dgm:spPr/>
      <dgm:t>
        <a:bodyPr/>
        <a:lstStyle/>
        <a:p>
          <a:endParaRPr lang="en-US"/>
        </a:p>
      </dgm:t>
    </dgm:pt>
    <dgm:pt modelId="{EF3C7079-6447-684D-8991-6A6BA31EEE2A}" type="sibTrans" cxnId="{ADD90C2A-B421-0D4F-9383-8B58804BABC1}">
      <dgm:prSet/>
      <dgm:spPr/>
      <dgm:t>
        <a:bodyPr/>
        <a:lstStyle/>
        <a:p>
          <a:endParaRPr lang="en-US"/>
        </a:p>
      </dgm:t>
    </dgm:pt>
    <dgm:pt modelId="{74C7C4EE-0EED-324D-8A38-6EF960AEADD1}">
      <dgm:prSet phldrT="[Text]"/>
      <dgm:spPr/>
      <dgm:t>
        <a:bodyPr/>
        <a:lstStyle/>
        <a:p>
          <a:r>
            <a:rPr lang="en-US" dirty="0" smtClean="0"/>
            <a:t>B</a:t>
          </a:r>
          <a:r>
            <a:rPr lang="tr-TR" dirty="0" smtClean="0"/>
            <a:t>i</a:t>
          </a:r>
          <a:r>
            <a:rPr lang="en-US" dirty="0" smtClean="0"/>
            <a:t>PAP </a:t>
          </a:r>
          <a:endParaRPr lang="en-US" dirty="0"/>
        </a:p>
      </dgm:t>
    </dgm:pt>
    <dgm:pt modelId="{29915AA7-D33F-4843-A799-425F787C9B77}" type="parTrans" cxnId="{79DA4B5B-8ADD-FF45-A9A5-8C68F864EC3C}">
      <dgm:prSet/>
      <dgm:spPr/>
      <dgm:t>
        <a:bodyPr/>
        <a:lstStyle/>
        <a:p>
          <a:endParaRPr lang="en-US"/>
        </a:p>
      </dgm:t>
    </dgm:pt>
    <dgm:pt modelId="{6A438C79-4E79-DA41-9954-EE492F97FDEF}" type="sibTrans" cxnId="{79DA4B5B-8ADD-FF45-A9A5-8C68F864EC3C}">
      <dgm:prSet/>
      <dgm:spPr/>
      <dgm:t>
        <a:bodyPr/>
        <a:lstStyle/>
        <a:p>
          <a:endParaRPr lang="en-US"/>
        </a:p>
      </dgm:t>
    </dgm:pt>
    <dgm:pt modelId="{2D025DD1-1D6D-2342-87A6-046C6A407B77}">
      <dgm:prSet phldrT="[Text]"/>
      <dgm:spPr/>
      <dgm:t>
        <a:bodyPr/>
        <a:lstStyle/>
        <a:p>
          <a:endParaRPr lang="en-US" dirty="0"/>
        </a:p>
      </dgm:t>
    </dgm:pt>
    <dgm:pt modelId="{8FEA3ECC-D291-A74C-96D9-CFA7E0ADAC7B}" type="parTrans" cxnId="{202B5A9C-D62B-A943-9F50-82026B4B6CDA}">
      <dgm:prSet/>
      <dgm:spPr/>
      <dgm:t>
        <a:bodyPr/>
        <a:lstStyle/>
        <a:p>
          <a:endParaRPr lang="en-US"/>
        </a:p>
      </dgm:t>
    </dgm:pt>
    <dgm:pt modelId="{308DF4B8-C4FB-6D45-84C6-7DF09A236ECB}" type="sibTrans" cxnId="{202B5A9C-D62B-A943-9F50-82026B4B6CDA}">
      <dgm:prSet/>
      <dgm:spPr/>
      <dgm:t>
        <a:bodyPr/>
        <a:lstStyle/>
        <a:p>
          <a:endParaRPr lang="en-US"/>
        </a:p>
      </dgm:t>
    </dgm:pt>
    <dgm:pt modelId="{A8CFB6ED-2034-974C-A24D-8AB94E60D696}">
      <dgm:prSet phldrT="[Text]"/>
      <dgm:spPr/>
      <dgm:t>
        <a:bodyPr/>
        <a:lstStyle/>
        <a:p>
          <a:r>
            <a:rPr lang="tr-TR" dirty="0" smtClean="0"/>
            <a:t>SIMV/</a:t>
          </a:r>
          <a:r>
            <a:rPr lang="en-US" dirty="0" smtClean="0"/>
            <a:t>B</a:t>
          </a:r>
          <a:r>
            <a:rPr lang="tr-TR" dirty="0" smtClean="0"/>
            <a:t>i</a:t>
          </a:r>
          <a:r>
            <a:rPr lang="en-US" dirty="0" smtClean="0"/>
            <a:t>PAP/NSIPPV                  </a:t>
          </a:r>
          <a:endParaRPr lang="en-US" dirty="0"/>
        </a:p>
      </dgm:t>
    </dgm:pt>
    <dgm:pt modelId="{03551051-2F4A-2546-958D-1E8529775A61}" type="parTrans" cxnId="{B21E7643-127F-3A41-9664-56C26D2FDA97}">
      <dgm:prSet/>
      <dgm:spPr/>
      <dgm:t>
        <a:bodyPr/>
        <a:lstStyle/>
        <a:p>
          <a:endParaRPr lang="en-US"/>
        </a:p>
      </dgm:t>
    </dgm:pt>
    <dgm:pt modelId="{BB6DB4B4-EEA6-5F47-AEBB-5E9DEEB2DB38}" type="sibTrans" cxnId="{B21E7643-127F-3A41-9664-56C26D2FDA97}">
      <dgm:prSet/>
      <dgm:spPr/>
      <dgm:t>
        <a:bodyPr/>
        <a:lstStyle/>
        <a:p>
          <a:endParaRPr lang="en-US"/>
        </a:p>
      </dgm:t>
    </dgm:pt>
    <dgm:pt modelId="{EDBCAC44-535F-4A4C-9CAB-40CD09BDFA18}">
      <dgm:prSet phldrT="[Text]"/>
      <dgm:spPr/>
      <dgm:t>
        <a:bodyPr/>
        <a:lstStyle/>
        <a:p>
          <a:r>
            <a:rPr lang="en-US" dirty="0" smtClean="0"/>
            <a:t>VG PTV</a:t>
          </a:r>
          <a:endParaRPr lang="en-US" dirty="0"/>
        </a:p>
      </dgm:t>
    </dgm:pt>
    <dgm:pt modelId="{557049FC-B923-9E44-9330-5A227CC027E2}" type="parTrans" cxnId="{4689C5BB-EF4B-D045-8D68-6DB4BB542DF1}">
      <dgm:prSet/>
      <dgm:spPr/>
      <dgm:t>
        <a:bodyPr/>
        <a:lstStyle/>
        <a:p>
          <a:endParaRPr lang="en-US"/>
        </a:p>
      </dgm:t>
    </dgm:pt>
    <dgm:pt modelId="{AA222821-FD84-F548-BBCB-0B23D23326EA}" type="sibTrans" cxnId="{4689C5BB-EF4B-D045-8D68-6DB4BB542DF1}">
      <dgm:prSet/>
      <dgm:spPr/>
      <dgm:t>
        <a:bodyPr/>
        <a:lstStyle/>
        <a:p>
          <a:endParaRPr lang="en-US"/>
        </a:p>
      </dgm:t>
    </dgm:pt>
    <dgm:pt modelId="{866ADC24-C71D-ED47-B9FB-4836AF8965A9}">
      <dgm:prSet phldrT="[Text]"/>
      <dgm:spPr/>
      <dgm:t>
        <a:bodyPr/>
        <a:lstStyle/>
        <a:p>
          <a:r>
            <a:rPr lang="en-US" dirty="0" smtClean="0"/>
            <a:t>HFO</a:t>
          </a:r>
          <a:endParaRPr lang="en-US" dirty="0"/>
        </a:p>
      </dgm:t>
    </dgm:pt>
    <dgm:pt modelId="{FF0BE00A-E724-1B4B-B480-4A6BE503D0AB}" type="parTrans" cxnId="{0175B3C5-BDD5-3540-BC9E-76991A53FB16}">
      <dgm:prSet/>
      <dgm:spPr/>
      <dgm:t>
        <a:bodyPr/>
        <a:lstStyle/>
        <a:p>
          <a:endParaRPr lang="en-US"/>
        </a:p>
      </dgm:t>
    </dgm:pt>
    <dgm:pt modelId="{4C781F7D-6A33-A447-B00A-A73C5418870A}" type="sibTrans" cxnId="{0175B3C5-BDD5-3540-BC9E-76991A53FB16}">
      <dgm:prSet/>
      <dgm:spPr/>
      <dgm:t>
        <a:bodyPr/>
        <a:lstStyle/>
        <a:p>
          <a:endParaRPr lang="en-US"/>
        </a:p>
      </dgm:t>
    </dgm:pt>
    <dgm:pt modelId="{10AD09A9-BCE3-D140-83C0-024051979CD5}">
      <dgm:prSet phldrT="[Text]"/>
      <dgm:spPr/>
      <dgm:t>
        <a:bodyPr/>
        <a:lstStyle/>
        <a:p>
          <a:r>
            <a:rPr lang="en-US" dirty="0" smtClean="0"/>
            <a:t>NCPAP</a:t>
          </a:r>
          <a:endParaRPr lang="en-US" dirty="0"/>
        </a:p>
      </dgm:t>
    </dgm:pt>
    <dgm:pt modelId="{B2A14C4A-B82B-F74B-9655-A91F2DDFDFB3}" type="parTrans" cxnId="{25EF9E73-CF62-504F-8DCE-0D7E7F376D79}">
      <dgm:prSet/>
      <dgm:spPr/>
      <dgm:t>
        <a:bodyPr/>
        <a:lstStyle/>
        <a:p>
          <a:endParaRPr lang="en-US"/>
        </a:p>
      </dgm:t>
    </dgm:pt>
    <dgm:pt modelId="{4B1A7044-ED9B-B84B-AC7B-51001CDF00B2}" type="sibTrans" cxnId="{25EF9E73-CF62-504F-8DCE-0D7E7F376D79}">
      <dgm:prSet/>
      <dgm:spPr/>
      <dgm:t>
        <a:bodyPr/>
        <a:lstStyle/>
        <a:p>
          <a:endParaRPr lang="en-US"/>
        </a:p>
      </dgm:t>
    </dgm:pt>
    <dgm:pt modelId="{4E1182EF-8997-6E49-825D-18DE64189A57}">
      <dgm:prSet phldrT="[Text]"/>
      <dgm:spPr/>
      <dgm:t>
        <a:bodyPr/>
        <a:lstStyle/>
        <a:p>
          <a:r>
            <a:rPr lang="en-US" dirty="0" smtClean="0"/>
            <a:t>HHHFNC (</a:t>
          </a:r>
          <a:r>
            <a:rPr lang="tr-TR" dirty="0" smtClean="0"/>
            <a:t>+/-)</a:t>
          </a:r>
          <a:endParaRPr lang="en-US" dirty="0"/>
        </a:p>
      </dgm:t>
    </dgm:pt>
    <dgm:pt modelId="{7D6BBF7A-BC04-8C47-891E-0846253A322C}" type="parTrans" cxnId="{62B91AC5-AD89-5848-A5E0-EBF8C66E171D}">
      <dgm:prSet/>
      <dgm:spPr/>
      <dgm:t>
        <a:bodyPr/>
        <a:lstStyle/>
        <a:p>
          <a:endParaRPr lang="en-US"/>
        </a:p>
      </dgm:t>
    </dgm:pt>
    <dgm:pt modelId="{4852FF90-0AE2-D745-BE8F-7D9FAB67AE1D}" type="sibTrans" cxnId="{62B91AC5-AD89-5848-A5E0-EBF8C66E171D}">
      <dgm:prSet/>
      <dgm:spPr/>
      <dgm:t>
        <a:bodyPr/>
        <a:lstStyle/>
        <a:p>
          <a:endParaRPr lang="en-US"/>
        </a:p>
      </dgm:t>
    </dgm:pt>
    <dgm:pt modelId="{7EEEF2C8-A611-F445-B497-4CA41CC1E707}">
      <dgm:prSet phldrT="[Text]"/>
      <dgm:spPr/>
      <dgm:t>
        <a:bodyPr/>
        <a:lstStyle/>
        <a:p>
          <a:r>
            <a:rPr lang="en-US" dirty="0" smtClean="0"/>
            <a:t>VG PTV</a:t>
          </a:r>
          <a:endParaRPr lang="en-US" dirty="0"/>
        </a:p>
      </dgm:t>
    </dgm:pt>
    <dgm:pt modelId="{8609F646-D2F0-5444-B5B3-6FC0185DBD8A}" type="sibTrans" cxnId="{BAC99E58-F245-2246-9A40-831595CFFEF2}">
      <dgm:prSet/>
      <dgm:spPr/>
      <dgm:t>
        <a:bodyPr/>
        <a:lstStyle/>
        <a:p>
          <a:endParaRPr lang="en-US"/>
        </a:p>
      </dgm:t>
    </dgm:pt>
    <dgm:pt modelId="{731A8C28-DF9F-164B-8FB1-3AE958F0F678}" type="parTrans" cxnId="{BAC99E58-F245-2246-9A40-831595CFFEF2}">
      <dgm:prSet/>
      <dgm:spPr/>
      <dgm:t>
        <a:bodyPr/>
        <a:lstStyle/>
        <a:p>
          <a:endParaRPr lang="en-US"/>
        </a:p>
      </dgm:t>
    </dgm:pt>
    <dgm:pt modelId="{3103449F-3AAC-8347-B597-4A5FE1A82EAE}" type="pres">
      <dgm:prSet presAssocID="{F1592A8A-845B-4645-818E-B8B0A5A54E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CF14FF-1AB2-2A4B-B966-8FAE4544C12F}" type="pres">
      <dgm:prSet presAssocID="{7713CB7E-8C19-034F-8931-842553F62812}" presName="hierRoot1" presStyleCnt="0"/>
      <dgm:spPr/>
    </dgm:pt>
    <dgm:pt modelId="{DAA19D3A-D112-E447-83A4-D5485D343FD1}" type="pres">
      <dgm:prSet presAssocID="{7713CB7E-8C19-034F-8931-842553F62812}" presName="composite" presStyleCnt="0"/>
      <dgm:spPr/>
    </dgm:pt>
    <dgm:pt modelId="{93D49297-0808-2748-8B7D-195D907C2635}" type="pres">
      <dgm:prSet presAssocID="{7713CB7E-8C19-034F-8931-842553F62812}" presName="image" presStyleLbl="node0" presStyleIdx="0" presStyleCnt="1" custScaleX="286211" custScaleY="147178" custLinFactNeighborX="10781" custLinFactNeighborY="136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6BE20D43-4AFD-6142-AB52-E8DE863BA4B8}" type="pres">
      <dgm:prSet presAssocID="{7713CB7E-8C19-034F-8931-842553F62812}" presName="text" presStyleLbl="revTx" presStyleIdx="0" presStyleCnt="10" custScaleX="164145" custLinFactX="-100000" custLinFactNeighborX="-127409" custLinFactNeighborY="1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FAE97E-2B00-3647-B4B3-BC2B7DC8B60C}" type="pres">
      <dgm:prSet presAssocID="{7713CB7E-8C19-034F-8931-842553F62812}" presName="hierChild2" presStyleCnt="0"/>
      <dgm:spPr/>
    </dgm:pt>
    <dgm:pt modelId="{12B2418F-E13D-6841-B99F-06EC7714E8B5}" type="pres">
      <dgm:prSet presAssocID="{7CCD63C3-1508-5B46-9035-0A783B73341F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F897621-E007-544D-9F82-CCD86F77F4CB}" type="pres">
      <dgm:prSet presAssocID="{EC59C2FE-230A-A64E-952D-7A3838B78F8F}" presName="hierRoot2" presStyleCnt="0"/>
      <dgm:spPr/>
    </dgm:pt>
    <dgm:pt modelId="{EDABB1AA-3062-6047-A1AD-23ADFD06B9B3}" type="pres">
      <dgm:prSet presAssocID="{EC59C2FE-230A-A64E-952D-7A3838B78F8F}" presName="composite2" presStyleCnt="0"/>
      <dgm:spPr/>
    </dgm:pt>
    <dgm:pt modelId="{6E8173B2-22A6-9845-8512-5C95549B5328}" type="pres">
      <dgm:prSet presAssocID="{EC59C2FE-230A-A64E-952D-7A3838B78F8F}" presName="image2" presStyleLbl="node2" presStyleIdx="0" presStyleCnt="3"/>
      <dgm:spPr/>
    </dgm:pt>
    <dgm:pt modelId="{F7920CDD-4809-D442-937C-0DBA9D1D95A7}" type="pres">
      <dgm:prSet presAssocID="{EC59C2FE-230A-A64E-952D-7A3838B78F8F}" presName="text2" presStyleLbl="revTx" presStyleIdx="1" presStyleCnt="10" custLinFactNeighborX="6275" custLinFactNeighborY="6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AF8F6-733B-714D-900E-EB4775E7EA49}" type="pres">
      <dgm:prSet presAssocID="{EC59C2FE-230A-A64E-952D-7A3838B78F8F}" presName="hierChild3" presStyleCnt="0"/>
      <dgm:spPr/>
    </dgm:pt>
    <dgm:pt modelId="{C6CED761-E320-774F-AAAA-84D8F3D8499D}" type="pres">
      <dgm:prSet presAssocID="{29915AA7-D33F-4843-A799-425F787C9B7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382F45A-9D07-DA47-8564-BB82E001BC7B}" type="pres">
      <dgm:prSet presAssocID="{74C7C4EE-0EED-324D-8A38-6EF960AEADD1}" presName="hierRoot3" presStyleCnt="0"/>
      <dgm:spPr/>
    </dgm:pt>
    <dgm:pt modelId="{9734B504-3A9C-474B-8594-DED175BC3AFD}" type="pres">
      <dgm:prSet presAssocID="{74C7C4EE-0EED-324D-8A38-6EF960AEADD1}" presName="composite3" presStyleCnt="0"/>
      <dgm:spPr/>
    </dgm:pt>
    <dgm:pt modelId="{45C8C770-6EAB-A64D-9585-D9F317A18FBA}" type="pres">
      <dgm:prSet presAssocID="{74C7C4EE-0EED-324D-8A38-6EF960AEADD1}" presName="image3" presStyleLbl="node3" presStyleIdx="0" presStyleCnt="2"/>
      <dgm:spPr/>
    </dgm:pt>
    <dgm:pt modelId="{8685BB01-CC89-2844-B543-CE978D09E72E}" type="pres">
      <dgm:prSet presAssocID="{74C7C4EE-0EED-324D-8A38-6EF960AEADD1}" presName="text3" presStyleLbl="revTx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15785-38DC-0043-AE8E-38C546EAA1AB}" type="pres">
      <dgm:prSet presAssocID="{74C7C4EE-0EED-324D-8A38-6EF960AEADD1}" presName="hierChild4" presStyleCnt="0"/>
      <dgm:spPr/>
    </dgm:pt>
    <dgm:pt modelId="{8B66DBCA-3467-CE42-990F-5306C192E7D9}" type="pres">
      <dgm:prSet presAssocID="{557049FC-B923-9E44-9330-5A227CC027E2}" presName="Name23" presStyleLbl="parChTrans1D4" presStyleIdx="0" presStyleCnt="4"/>
      <dgm:spPr/>
      <dgm:t>
        <a:bodyPr/>
        <a:lstStyle/>
        <a:p>
          <a:endParaRPr lang="en-US"/>
        </a:p>
      </dgm:t>
    </dgm:pt>
    <dgm:pt modelId="{1FB6734F-8FBC-CC4F-91D5-54E3FC3AB479}" type="pres">
      <dgm:prSet presAssocID="{EDBCAC44-535F-4A4C-9CAB-40CD09BDFA18}" presName="hierRoot4" presStyleCnt="0"/>
      <dgm:spPr/>
    </dgm:pt>
    <dgm:pt modelId="{E8971BB4-CE3E-EC44-8162-3837CBEA5B92}" type="pres">
      <dgm:prSet presAssocID="{EDBCAC44-535F-4A4C-9CAB-40CD09BDFA18}" presName="composite4" presStyleCnt="0"/>
      <dgm:spPr/>
    </dgm:pt>
    <dgm:pt modelId="{ED5E1ED2-B5CC-CF4F-9E7C-8131015D87B3}" type="pres">
      <dgm:prSet presAssocID="{EDBCAC44-535F-4A4C-9CAB-40CD09BDFA18}" presName="image4" presStyleLbl="node4" presStyleIdx="0" presStyleCnt="4"/>
      <dgm:spPr/>
    </dgm:pt>
    <dgm:pt modelId="{9EAC80D2-CB1A-644E-B35B-B760E8761FC5}" type="pres">
      <dgm:prSet presAssocID="{EDBCAC44-535F-4A4C-9CAB-40CD09BDFA18}" presName="text4" presStyleLbl="revTx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A50B4-316E-1C4A-B5CE-3CCF5177E09E}" type="pres">
      <dgm:prSet presAssocID="{EDBCAC44-535F-4A4C-9CAB-40CD09BDFA18}" presName="hierChild5" presStyleCnt="0"/>
      <dgm:spPr/>
    </dgm:pt>
    <dgm:pt modelId="{71E32BB2-8FA9-8A40-8721-1D2A1822577D}" type="pres">
      <dgm:prSet presAssocID="{FF0BE00A-E724-1B4B-B480-4A6BE503D0A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924D3077-2241-E949-B33A-41912206A3D5}" type="pres">
      <dgm:prSet presAssocID="{866ADC24-C71D-ED47-B9FB-4836AF8965A9}" presName="hierRoot4" presStyleCnt="0"/>
      <dgm:spPr/>
    </dgm:pt>
    <dgm:pt modelId="{4F6EF7B8-E5B4-8644-86B8-6D594CFB0C06}" type="pres">
      <dgm:prSet presAssocID="{866ADC24-C71D-ED47-B9FB-4836AF8965A9}" presName="composite4" presStyleCnt="0"/>
      <dgm:spPr/>
    </dgm:pt>
    <dgm:pt modelId="{C0429EC3-B338-9945-9BB6-EBBD1DB94514}" type="pres">
      <dgm:prSet presAssocID="{866ADC24-C71D-ED47-B9FB-4836AF8965A9}" presName="image4" presStyleLbl="node4" presStyleIdx="1" presStyleCnt="4"/>
      <dgm:spPr/>
    </dgm:pt>
    <dgm:pt modelId="{F8E5B6ED-744D-E340-A070-E195DE217524}" type="pres">
      <dgm:prSet presAssocID="{866ADC24-C71D-ED47-B9FB-4836AF8965A9}" presName="text4" presStyleLbl="revTx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68C1D-B18B-5C44-8D83-FDDD51341820}" type="pres">
      <dgm:prSet presAssocID="{866ADC24-C71D-ED47-B9FB-4836AF8965A9}" presName="hierChild5" presStyleCnt="0"/>
      <dgm:spPr/>
    </dgm:pt>
    <dgm:pt modelId="{72101187-51AC-8549-B407-10BAF6F74706}" type="pres">
      <dgm:prSet presAssocID="{8FEA3ECC-D291-A74C-96D9-CFA7E0ADAC7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B53A4A8-4E45-3848-83A7-A7202D39448A}" type="pres">
      <dgm:prSet presAssocID="{2D025DD1-1D6D-2342-87A6-046C6A407B77}" presName="hierRoot2" presStyleCnt="0"/>
      <dgm:spPr/>
    </dgm:pt>
    <dgm:pt modelId="{66767218-000D-7B45-BFB7-C46107B3ACF2}" type="pres">
      <dgm:prSet presAssocID="{2D025DD1-1D6D-2342-87A6-046C6A407B77}" presName="composite2" presStyleCnt="0"/>
      <dgm:spPr/>
    </dgm:pt>
    <dgm:pt modelId="{66459B40-FFDE-784A-AA25-AEEEA5D4E13C}" type="pres">
      <dgm:prSet presAssocID="{2D025DD1-1D6D-2342-87A6-046C6A407B77}" presName="image2" presStyleLbl="node2" presStyleIdx="1" presStyleCnt="3" custScaleX="264537" custScaleY="271278" custLinFactNeighborX="-70" custLinFactNeighborY="-14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tr-TR"/>
        </a:p>
      </dgm:t>
    </dgm:pt>
    <dgm:pt modelId="{589C22B2-96AA-E841-84ED-6D590F6FAA25}" type="pres">
      <dgm:prSet presAssocID="{2D025DD1-1D6D-2342-87A6-046C6A407B77}" presName="text2" presStyleLbl="revTx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A0C4A-2960-FD4F-AE03-A96F9D86587B}" type="pres">
      <dgm:prSet presAssocID="{2D025DD1-1D6D-2342-87A6-046C6A407B77}" presName="hierChild3" presStyleCnt="0"/>
      <dgm:spPr/>
    </dgm:pt>
    <dgm:pt modelId="{43B23823-4208-0A45-A63D-3720DAD0F832}" type="pres">
      <dgm:prSet presAssocID="{731A8C28-DF9F-164B-8FB1-3AE958F0F67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E683F99-F990-DD49-A422-5D7A9CE3EDA6}" type="pres">
      <dgm:prSet presAssocID="{7EEEF2C8-A611-F445-B497-4CA41CC1E707}" presName="hierRoot2" presStyleCnt="0"/>
      <dgm:spPr/>
    </dgm:pt>
    <dgm:pt modelId="{AD9861AE-D6E0-D445-A01D-6A422C2EDED9}" type="pres">
      <dgm:prSet presAssocID="{7EEEF2C8-A611-F445-B497-4CA41CC1E707}" presName="composite2" presStyleCnt="0"/>
      <dgm:spPr/>
    </dgm:pt>
    <dgm:pt modelId="{7BD916D1-6C5F-9848-B4A0-1186AE51C96E}" type="pres">
      <dgm:prSet presAssocID="{7EEEF2C8-A611-F445-B497-4CA41CC1E707}" presName="image2" presStyleLbl="node2" presStyleIdx="2" presStyleCnt="3"/>
      <dgm:spPr/>
    </dgm:pt>
    <dgm:pt modelId="{1F47A2A6-A104-C147-B3F7-C07006B22B71}" type="pres">
      <dgm:prSet presAssocID="{7EEEF2C8-A611-F445-B497-4CA41CC1E707}" presName="text2" presStyleLbl="revTx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1ABB8-2424-A44D-A927-C48A1E77E10A}" type="pres">
      <dgm:prSet presAssocID="{7EEEF2C8-A611-F445-B497-4CA41CC1E707}" presName="hierChild3" presStyleCnt="0"/>
      <dgm:spPr/>
    </dgm:pt>
    <dgm:pt modelId="{5B1E992D-3F31-5440-AA61-7F9642CD1427}" type="pres">
      <dgm:prSet presAssocID="{03551051-2F4A-2546-958D-1E8529775A6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B52C658-174F-804F-8B5B-A653A5A3B06D}" type="pres">
      <dgm:prSet presAssocID="{A8CFB6ED-2034-974C-A24D-8AB94E60D696}" presName="hierRoot3" presStyleCnt="0"/>
      <dgm:spPr/>
    </dgm:pt>
    <dgm:pt modelId="{88328925-77C6-0E4B-9BBA-B67D1D24B926}" type="pres">
      <dgm:prSet presAssocID="{A8CFB6ED-2034-974C-A24D-8AB94E60D696}" presName="composite3" presStyleCnt="0"/>
      <dgm:spPr/>
    </dgm:pt>
    <dgm:pt modelId="{568CD5D9-27C1-284E-A2D6-130593F054CD}" type="pres">
      <dgm:prSet presAssocID="{A8CFB6ED-2034-974C-A24D-8AB94E60D696}" presName="image3" presStyleLbl="node3" presStyleIdx="1" presStyleCnt="2"/>
      <dgm:spPr/>
    </dgm:pt>
    <dgm:pt modelId="{8F189F7B-13E8-1A43-A62F-6DB31723D621}" type="pres">
      <dgm:prSet presAssocID="{A8CFB6ED-2034-974C-A24D-8AB94E60D696}" presName="text3" presStyleLbl="revTx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367069-4CB9-2F4F-BE4B-BBDA13728237}" type="pres">
      <dgm:prSet presAssocID="{A8CFB6ED-2034-974C-A24D-8AB94E60D696}" presName="hierChild4" presStyleCnt="0"/>
      <dgm:spPr/>
    </dgm:pt>
    <dgm:pt modelId="{6CCE87A8-88BA-1644-9747-C3BB6E54BC45}" type="pres">
      <dgm:prSet presAssocID="{B2A14C4A-B82B-F74B-9655-A91F2DDFDFB3}" presName="Name23" presStyleLbl="parChTrans1D4" presStyleIdx="2" presStyleCnt="4"/>
      <dgm:spPr/>
      <dgm:t>
        <a:bodyPr/>
        <a:lstStyle/>
        <a:p>
          <a:endParaRPr lang="en-US"/>
        </a:p>
      </dgm:t>
    </dgm:pt>
    <dgm:pt modelId="{AFED057C-DF1B-F74D-B494-4D86AE42FEB9}" type="pres">
      <dgm:prSet presAssocID="{10AD09A9-BCE3-D140-83C0-024051979CD5}" presName="hierRoot4" presStyleCnt="0"/>
      <dgm:spPr/>
    </dgm:pt>
    <dgm:pt modelId="{C1F6A330-AF68-5F4A-A0B1-3E6B8A54197E}" type="pres">
      <dgm:prSet presAssocID="{10AD09A9-BCE3-D140-83C0-024051979CD5}" presName="composite4" presStyleCnt="0"/>
      <dgm:spPr/>
    </dgm:pt>
    <dgm:pt modelId="{58EF9E93-B9F3-EB4C-A978-50A4F9DCC1E9}" type="pres">
      <dgm:prSet presAssocID="{10AD09A9-BCE3-D140-83C0-024051979CD5}" presName="image4" presStyleLbl="node4" presStyleIdx="2" presStyleCnt="4"/>
      <dgm:spPr/>
    </dgm:pt>
    <dgm:pt modelId="{2F8D3AF8-C4F6-824D-8DA8-AA3536FF1DFE}" type="pres">
      <dgm:prSet presAssocID="{10AD09A9-BCE3-D140-83C0-024051979CD5}" presName="text4" presStyleLbl="revTx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EF92B-E082-6340-9DCD-5D957FF186F2}" type="pres">
      <dgm:prSet presAssocID="{10AD09A9-BCE3-D140-83C0-024051979CD5}" presName="hierChild5" presStyleCnt="0"/>
      <dgm:spPr/>
    </dgm:pt>
    <dgm:pt modelId="{5425A83B-0CB1-F047-9DC4-13DEAE63D192}" type="pres">
      <dgm:prSet presAssocID="{7D6BBF7A-BC04-8C47-891E-0846253A322C}" presName="Name23" presStyleLbl="parChTrans1D4" presStyleIdx="3" presStyleCnt="4"/>
      <dgm:spPr/>
      <dgm:t>
        <a:bodyPr/>
        <a:lstStyle/>
        <a:p>
          <a:endParaRPr lang="en-US"/>
        </a:p>
      </dgm:t>
    </dgm:pt>
    <dgm:pt modelId="{7B07A584-02A6-4943-ABFB-077FCD41114C}" type="pres">
      <dgm:prSet presAssocID="{4E1182EF-8997-6E49-825D-18DE64189A57}" presName="hierRoot4" presStyleCnt="0"/>
      <dgm:spPr/>
    </dgm:pt>
    <dgm:pt modelId="{30B77690-2685-F546-98E5-74BF1E6958FD}" type="pres">
      <dgm:prSet presAssocID="{4E1182EF-8997-6E49-825D-18DE64189A57}" presName="composite4" presStyleCnt="0"/>
      <dgm:spPr/>
    </dgm:pt>
    <dgm:pt modelId="{0FA64D01-E622-F74C-A3A4-1D2EB59D94C4}" type="pres">
      <dgm:prSet presAssocID="{4E1182EF-8997-6E49-825D-18DE64189A57}" presName="image4" presStyleLbl="node4" presStyleIdx="3" presStyleCnt="4"/>
      <dgm:spPr/>
    </dgm:pt>
    <dgm:pt modelId="{CE4BF077-E502-6A4C-9EFD-6C5488EC62C8}" type="pres">
      <dgm:prSet presAssocID="{4E1182EF-8997-6E49-825D-18DE64189A57}" presName="text4" presStyleLbl="revTx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07F6B-04B2-5547-9D1B-2B2FDA98942C}" type="pres">
      <dgm:prSet presAssocID="{4E1182EF-8997-6E49-825D-18DE64189A57}" presName="hierChild5" presStyleCnt="0"/>
      <dgm:spPr/>
    </dgm:pt>
  </dgm:ptLst>
  <dgm:cxnLst>
    <dgm:cxn modelId="{56D44A16-E11F-46AE-A7C2-8248186BEAD0}" type="presOf" srcId="{FF0BE00A-E724-1B4B-B480-4A6BE503D0AB}" destId="{71E32BB2-8FA9-8A40-8721-1D2A1822577D}" srcOrd="0" destOrd="0" presId="urn:microsoft.com/office/officeart/2009/layout/CirclePictureHierarchy"/>
    <dgm:cxn modelId="{7AFF54ED-3243-4FA8-9E39-5AFB11DC167F}" type="presOf" srcId="{866ADC24-C71D-ED47-B9FB-4836AF8965A9}" destId="{F8E5B6ED-744D-E340-A070-E195DE217524}" srcOrd="0" destOrd="0" presId="urn:microsoft.com/office/officeart/2009/layout/CirclePictureHierarchy"/>
    <dgm:cxn modelId="{5A4066A6-D6E5-4629-98D9-0678451AF593}" type="presOf" srcId="{731A8C28-DF9F-164B-8FB1-3AE958F0F678}" destId="{43B23823-4208-0A45-A63D-3720DAD0F832}" srcOrd="0" destOrd="0" presId="urn:microsoft.com/office/officeart/2009/layout/CirclePictureHierarchy"/>
    <dgm:cxn modelId="{ADD90C2A-B421-0D4F-9383-8B58804BABC1}" srcId="{7713CB7E-8C19-034F-8931-842553F62812}" destId="{EC59C2FE-230A-A64E-952D-7A3838B78F8F}" srcOrd="0" destOrd="0" parTransId="{7CCD63C3-1508-5B46-9035-0A783B73341F}" sibTransId="{EF3C7079-6447-684D-8991-6A6BA31EEE2A}"/>
    <dgm:cxn modelId="{62B91AC5-AD89-5848-A5E0-EBF8C66E171D}" srcId="{10AD09A9-BCE3-D140-83C0-024051979CD5}" destId="{4E1182EF-8997-6E49-825D-18DE64189A57}" srcOrd="0" destOrd="0" parTransId="{7D6BBF7A-BC04-8C47-891E-0846253A322C}" sibTransId="{4852FF90-0AE2-D745-BE8F-7D9FAB67AE1D}"/>
    <dgm:cxn modelId="{62FE1043-A23C-442D-A293-F53DB4BBF143}" type="presOf" srcId="{10AD09A9-BCE3-D140-83C0-024051979CD5}" destId="{2F8D3AF8-C4F6-824D-8DA8-AA3536FF1DFE}" srcOrd="0" destOrd="0" presId="urn:microsoft.com/office/officeart/2009/layout/CirclePictureHierarchy"/>
    <dgm:cxn modelId="{25EF9E73-CF62-504F-8DCE-0D7E7F376D79}" srcId="{A8CFB6ED-2034-974C-A24D-8AB94E60D696}" destId="{10AD09A9-BCE3-D140-83C0-024051979CD5}" srcOrd="0" destOrd="0" parTransId="{B2A14C4A-B82B-F74B-9655-A91F2DDFDFB3}" sibTransId="{4B1A7044-ED9B-B84B-AC7B-51001CDF00B2}"/>
    <dgm:cxn modelId="{EDB5873D-E13D-4601-A010-80C9219BA02D}" type="presOf" srcId="{4E1182EF-8997-6E49-825D-18DE64189A57}" destId="{CE4BF077-E502-6A4C-9EFD-6C5488EC62C8}" srcOrd="0" destOrd="0" presId="urn:microsoft.com/office/officeart/2009/layout/CirclePictureHierarchy"/>
    <dgm:cxn modelId="{4689C5BB-EF4B-D045-8D68-6DB4BB542DF1}" srcId="{74C7C4EE-0EED-324D-8A38-6EF960AEADD1}" destId="{EDBCAC44-535F-4A4C-9CAB-40CD09BDFA18}" srcOrd="0" destOrd="0" parTransId="{557049FC-B923-9E44-9330-5A227CC027E2}" sibTransId="{AA222821-FD84-F548-BBCB-0B23D23326EA}"/>
    <dgm:cxn modelId="{709F5E1A-10E2-4A7D-B05B-4EA766CE8165}" type="presOf" srcId="{A8CFB6ED-2034-974C-A24D-8AB94E60D696}" destId="{8F189F7B-13E8-1A43-A62F-6DB31723D621}" srcOrd="0" destOrd="0" presId="urn:microsoft.com/office/officeart/2009/layout/CirclePictureHierarchy"/>
    <dgm:cxn modelId="{450694E1-1578-4E73-8506-66074418AEBA}" type="presOf" srcId="{29915AA7-D33F-4843-A799-425F787C9B77}" destId="{C6CED761-E320-774F-AAAA-84D8F3D8499D}" srcOrd="0" destOrd="0" presId="urn:microsoft.com/office/officeart/2009/layout/CirclePictureHierarchy"/>
    <dgm:cxn modelId="{B21E7643-127F-3A41-9664-56C26D2FDA97}" srcId="{7EEEF2C8-A611-F445-B497-4CA41CC1E707}" destId="{A8CFB6ED-2034-974C-A24D-8AB94E60D696}" srcOrd="0" destOrd="0" parTransId="{03551051-2F4A-2546-958D-1E8529775A61}" sibTransId="{BB6DB4B4-EEA6-5F47-AEBB-5E9DEEB2DB38}"/>
    <dgm:cxn modelId="{DEBA2685-4E4B-48C4-B8C8-5CEDD0A19381}" type="presOf" srcId="{F1592A8A-845B-4645-818E-B8B0A5A54ECA}" destId="{3103449F-3AAC-8347-B597-4A5FE1A82EAE}" srcOrd="0" destOrd="0" presId="urn:microsoft.com/office/officeart/2009/layout/CirclePictureHierarchy"/>
    <dgm:cxn modelId="{DE32BA75-3300-4F97-9E14-941661E3DF92}" type="presOf" srcId="{8FEA3ECC-D291-A74C-96D9-CFA7E0ADAC7B}" destId="{72101187-51AC-8549-B407-10BAF6F74706}" srcOrd="0" destOrd="0" presId="urn:microsoft.com/office/officeart/2009/layout/CirclePictureHierarchy"/>
    <dgm:cxn modelId="{984D6298-FBD7-46B4-8B19-8C0B9442945D}" type="presOf" srcId="{2D025DD1-1D6D-2342-87A6-046C6A407B77}" destId="{589C22B2-96AA-E841-84ED-6D590F6FAA25}" srcOrd="0" destOrd="0" presId="urn:microsoft.com/office/officeart/2009/layout/CirclePictureHierarchy"/>
    <dgm:cxn modelId="{D3286793-C78F-304F-94FF-17E085552B63}" srcId="{F1592A8A-845B-4645-818E-B8B0A5A54ECA}" destId="{7713CB7E-8C19-034F-8931-842553F62812}" srcOrd="0" destOrd="0" parTransId="{39169D58-0AC7-B34B-BCA6-48E53BB094FA}" sibTransId="{04E2DAC6-8276-A945-99DA-2D8CA8219018}"/>
    <dgm:cxn modelId="{31223D57-8227-42C8-A92D-7DC480DF0D1A}" type="presOf" srcId="{7EEEF2C8-A611-F445-B497-4CA41CC1E707}" destId="{1F47A2A6-A104-C147-B3F7-C07006B22B71}" srcOrd="0" destOrd="0" presId="urn:microsoft.com/office/officeart/2009/layout/CirclePictureHierarchy"/>
    <dgm:cxn modelId="{3652D8B7-6A6A-4081-852B-DF3741FD1604}" type="presOf" srcId="{EDBCAC44-535F-4A4C-9CAB-40CD09BDFA18}" destId="{9EAC80D2-CB1A-644E-B35B-B760E8761FC5}" srcOrd="0" destOrd="0" presId="urn:microsoft.com/office/officeart/2009/layout/CirclePictureHierarchy"/>
    <dgm:cxn modelId="{202B5A9C-D62B-A943-9F50-82026B4B6CDA}" srcId="{7713CB7E-8C19-034F-8931-842553F62812}" destId="{2D025DD1-1D6D-2342-87A6-046C6A407B77}" srcOrd="1" destOrd="0" parTransId="{8FEA3ECC-D291-A74C-96D9-CFA7E0ADAC7B}" sibTransId="{308DF4B8-C4FB-6D45-84C6-7DF09A236ECB}"/>
    <dgm:cxn modelId="{4CCA0616-47C0-47DD-A0A5-0AD47AA90C3C}" type="presOf" srcId="{7713CB7E-8C19-034F-8931-842553F62812}" destId="{6BE20D43-4AFD-6142-AB52-E8DE863BA4B8}" srcOrd="0" destOrd="0" presId="urn:microsoft.com/office/officeart/2009/layout/CirclePictureHierarchy"/>
    <dgm:cxn modelId="{9CBB8285-3E49-4F84-B4AD-BC53E2D72949}" type="presOf" srcId="{03551051-2F4A-2546-958D-1E8529775A61}" destId="{5B1E992D-3F31-5440-AA61-7F9642CD1427}" srcOrd="0" destOrd="0" presId="urn:microsoft.com/office/officeart/2009/layout/CirclePictureHierarchy"/>
    <dgm:cxn modelId="{48CD0C4E-869D-4460-BBDE-93F3AD8B9451}" type="presOf" srcId="{B2A14C4A-B82B-F74B-9655-A91F2DDFDFB3}" destId="{6CCE87A8-88BA-1644-9747-C3BB6E54BC45}" srcOrd="0" destOrd="0" presId="urn:microsoft.com/office/officeart/2009/layout/CirclePictureHierarchy"/>
    <dgm:cxn modelId="{0175B3C5-BDD5-3540-BC9E-76991A53FB16}" srcId="{EDBCAC44-535F-4A4C-9CAB-40CD09BDFA18}" destId="{866ADC24-C71D-ED47-B9FB-4836AF8965A9}" srcOrd="0" destOrd="0" parTransId="{FF0BE00A-E724-1B4B-B480-4A6BE503D0AB}" sibTransId="{4C781F7D-6A33-A447-B00A-A73C5418870A}"/>
    <dgm:cxn modelId="{27FDA123-8A1C-4CCC-BA53-F5090CDA189F}" type="presOf" srcId="{557049FC-B923-9E44-9330-5A227CC027E2}" destId="{8B66DBCA-3467-CE42-990F-5306C192E7D9}" srcOrd="0" destOrd="0" presId="urn:microsoft.com/office/officeart/2009/layout/CirclePictureHierarchy"/>
    <dgm:cxn modelId="{BAC99E58-F245-2246-9A40-831595CFFEF2}" srcId="{7713CB7E-8C19-034F-8931-842553F62812}" destId="{7EEEF2C8-A611-F445-B497-4CA41CC1E707}" srcOrd="2" destOrd="0" parTransId="{731A8C28-DF9F-164B-8FB1-3AE958F0F678}" sibTransId="{8609F646-D2F0-5444-B5B3-6FC0185DBD8A}"/>
    <dgm:cxn modelId="{F69B4561-8A73-4E0A-B637-7EC1EB564169}" type="presOf" srcId="{7CCD63C3-1508-5B46-9035-0A783B73341F}" destId="{12B2418F-E13D-6841-B99F-06EC7714E8B5}" srcOrd="0" destOrd="0" presId="urn:microsoft.com/office/officeart/2009/layout/CirclePictureHierarchy"/>
    <dgm:cxn modelId="{8797BE00-0D77-4C12-8691-32EEB7892906}" type="presOf" srcId="{7D6BBF7A-BC04-8C47-891E-0846253A322C}" destId="{5425A83B-0CB1-F047-9DC4-13DEAE63D192}" srcOrd="0" destOrd="0" presId="urn:microsoft.com/office/officeart/2009/layout/CirclePictureHierarchy"/>
    <dgm:cxn modelId="{79DA4B5B-8ADD-FF45-A9A5-8C68F864EC3C}" srcId="{EC59C2FE-230A-A64E-952D-7A3838B78F8F}" destId="{74C7C4EE-0EED-324D-8A38-6EF960AEADD1}" srcOrd="0" destOrd="0" parTransId="{29915AA7-D33F-4843-A799-425F787C9B77}" sibTransId="{6A438C79-4E79-DA41-9954-EE492F97FDEF}"/>
    <dgm:cxn modelId="{34B0E46F-891D-4DE0-A5CA-1173355F25E3}" type="presOf" srcId="{EC59C2FE-230A-A64E-952D-7A3838B78F8F}" destId="{F7920CDD-4809-D442-937C-0DBA9D1D95A7}" srcOrd="0" destOrd="0" presId="urn:microsoft.com/office/officeart/2009/layout/CirclePictureHierarchy"/>
    <dgm:cxn modelId="{75BEB872-AE3D-4D0D-A0FA-6753BC4A07DD}" type="presOf" srcId="{74C7C4EE-0EED-324D-8A38-6EF960AEADD1}" destId="{8685BB01-CC89-2844-B543-CE978D09E72E}" srcOrd="0" destOrd="0" presId="urn:microsoft.com/office/officeart/2009/layout/CirclePictureHierarchy"/>
    <dgm:cxn modelId="{1143F1A7-B902-4DAF-AF0C-EE694477A327}" type="presParOf" srcId="{3103449F-3AAC-8347-B597-4A5FE1A82EAE}" destId="{12CF14FF-1AB2-2A4B-B966-8FAE4544C12F}" srcOrd="0" destOrd="0" presId="urn:microsoft.com/office/officeart/2009/layout/CirclePictureHierarchy"/>
    <dgm:cxn modelId="{4C3EC98C-A6F1-45CB-BC47-43B1303ABD27}" type="presParOf" srcId="{12CF14FF-1AB2-2A4B-B966-8FAE4544C12F}" destId="{DAA19D3A-D112-E447-83A4-D5485D343FD1}" srcOrd="0" destOrd="0" presId="urn:microsoft.com/office/officeart/2009/layout/CirclePictureHierarchy"/>
    <dgm:cxn modelId="{8FA684AD-66D4-48C4-9896-4EFA66A27FAF}" type="presParOf" srcId="{DAA19D3A-D112-E447-83A4-D5485D343FD1}" destId="{93D49297-0808-2748-8B7D-195D907C2635}" srcOrd="0" destOrd="0" presId="urn:microsoft.com/office/officeart/2009/layout/CirclePictureHierarchy"/>
    <dgm:cxn modelId="{2B927DC2-D57C-42E9-A7E6-E04CFDFE5216}" type="presParOf" srcId="{DAA19D3A-D112-E447-83A4-D5485D343FD1}" destId="{6BE20D43-4AFD-6142-AB52-E8DE863BA4B8}" srcOrd="1" destOrd="0" presId="urn:microsoft.com/office/officeart/2009/layout/CirclePictureHierarchy"/>
    <dgm:cxn modelId="{E93C19D7-796D-49D6-923D-759CB413756A}" type="presParOf" srcId="{12CF14FF-1AB2-2A4B-B966-8FAE4544C12F}" destId="{99FAE97E-2B00-3647-B4B3-BC2B7DC8B60C}" srcOrd="1" destOrd="0" presId="urn:microsoft.com/office/officeart/2009/layout/CirclePictureHierarchy"/>
    <dgm:cxn modelId="{53B809AC-C311-481A-97E1-800D59FADBAC}" type="presParOf" srcId="{99FAE97E-2B00-3647-B4B3-BC2B7DC8B60C}" destId="{12B2418F-E13D-6841-B99F-06EC7714E8B5}" srcOrd="0" destOrd="0" presId="urn:microsoft.com/office/officeart/2009/layout/CirclePictureHierarchy"/>
    <dgm:cxn modelId="{66A8BE22-AAC1-4641-B7A3-9A71EEA04446}" type="presParOf" srcId="{99FAE97E-2B00-3647-B4B3-BC2B7DC8B60C}" destId="{0F897621-E007-544D-9F82-CCD86F77F4CB}" srcOrd="1" destOrd="0" presId="urn:microsoft.com/office/officeart/2009/layout/CirclePictureHierarchy"/>
    <dgm:cxn modelId="{8012F5D9-721B-4691-8349-544837C2BC9B}" type="presParOf" srcId="{0F897621-E007-544D-9F82-CCD86F77F4CB}" destId="{EDABB1AA-3062-6047-A1AD-23ADFD06B9B3}" srcOrd="0" destOrd="0" presId="urn:microsoft.com/office/officeart/2009/layout/CirclePictureHierarchy"/>
    <dgm:cxn modelId="{B9B1227D-C9DA-49FD-B3CB-237FF0B16F14}" type="presParOf" srcId="{EDABB1AA-3062-6047-A1AD-23ADFD06B9B3}" destId="{6E8173B2-22A6-9845-8512-5C95549B5328}" srcOrd="0" destOrd="0" presId="urn:microsoft.com/office/officeart/2009/layout/CirclePictureHierarchy"/>
    <dgm:cxn modelId="{14699864-7314-42C8-91AE-2E5D74F58383}" type="presParOf" srcId="{EDABB1AA-3062-6047-A1AD-23ADFD06B9B3}" destId="{F7920CDD-4809-D442-937C-0DBA9D1D95A7}" srcOrd="1" destOrd="0" presId="urn:microsoft.com/office/officeart/2009/layout/CirclePictureHierarchy"/>
    <dgm:cxn modelId="{396717A1-D2D8-45C1-AFEE-009AFCF6DF97}" type="presParOf" srcId="{0F897621-E007-544D-9F82-CCD86F77F4CB}" destId="{F72AF8F6-733B-714D-900E-EB4775E7EA49}" srcOrd="1" destOrd="0" presId="urn:microsoft.com/office/officeart/2009/layout/CirclePictureHierarchy"/>
    <dgm:cxn modelId="{8E87425F-6E5E-4469-942A-8A48D56C88C7}" type="presParOf" srcId="{F72AF8F6-733B-714D-900E-EB4775E7EA49}" destId="{C6CED761-E320-774F-AAAA-84D8F3D8499D}" srcOrd="0" destOrd="0" presId="urn:microsoft.com/office/officeart/2009/layout/CirclePictureHierarchy"/>
    <dgm:cxn modelId="{B164E1A8-C462-48BA-AA02-F1E5423F7123}" type="presParOf" srcId="{F72AF8F6-733B-714D-900E-EB4775E7EA49}" destId="{0382F45A-9D07-DA47-8564-BB82E001BC7B}" srcOrd="1" destOrd="0" presId="urn:microsoft.com/office/officeart/2009/layout/CirclePictureHierarchy"/>
    <dgm:cxn modelId="{846AB02C-64CC-4BBD-BE66-F487AA37FEE8}" type="presParOf" srcId="{0382F45A-9D07-DA47-8564-BB82E001BC7B}" destId="{9734B504-3A9C-474B-8594-DED175BC3AFD}" srcOrd="0" destOrd="0" presId="urn:microsoft.com/office/officeart/2009/layout/CirclePictureHierarchy"/>
    <dgm:cxn modelId="{0B26C880-5164-4A10-BF03-21CB79FFBEBA}" type="presParOf" srcId="{9734B504-3A9C-474B-8594-DED175BC3AFD}" destId="{45C8C770-6EAB-A64D-9585-D9F317A18FBA}" srcOrd="0" destOrd="0" presId="urn:microsoft.com/office/officeart/2009/layout/CirclePictureHierarchy"/>
    <dgm:cxn modelId="{5AEDE438-94D3-41BC-84C0-9B9C7555768B}" type="presParOf" srcId="{9734B504-3A9C-474B-8594-DED175BC3AFD}" destId="{8685BB01-CC89-2844-B543-CE978D09E72E}" srcOrd="1" destOrd="0" presId="urn:microsoft.com/office/officeart/2009/layout/CirclePictureHierarchy"/>
    <dgm:cxn modelId="{6AB92346-11F9-4A91-A0C4-344D87E1A0EB}" type="presParOf" srcId="{0382F45A-9D07-DA47-8564-BB82E001BC7B}" destId="{BB515785-38DC-0043-AE8E-38C546EAA1AB}" srcOrd="1" destOrd="0" presId="urn:microsoft.com/office/officeart/2009/layout/CirclePictureHierarchy"/>
    <dgm:cxn modelId="{08A990FE-DF1E-48EF-BFA9-0E873E08998E}" type="presParOf" srcId="{BB515785-38DC-0043-AE8E-38C546EAA1AB}" destId="{8B66DBCA-3467-CE42-990F-5306C192E7D9}" srcOrd="0" destOrd="0" presId="urn:microsoft.com/office/officeart/2009/layout/CirclePictureHierarchy"/>
    <dgm:cxn modelId="{45741D0A-B268-4F53-B8EA-2B21BD2CAC30}" type="presParOf" srcId="{BB515785-38DC-0043-AE8E-38C546EAA1AB}" destId="{1FB6734F-8FBC-CC4F-91D5-54E3FC3AB479}" srcOrd="1" destOrd="0" presId="urn:microsoft.com/office/officeart/2009/layout/CirclePictureHierarchy"/>
    <dgm:cxn modelId="{02A6BB55-DFE1-444C-8C11-69941E576509}" type="presParOf" srcId="{1FB6734F-8FBC-CC4F-91D5-54E3FC3AB479}" destId="{E8971BB4-CE3E-EC44-8162-3837CBEA5B92}" srcOrd="0" destOrd="0" presId="urn:microsoft.com/office/officeart/2009/layout/CirclePictureHierarchy"/>
    <dgm:cxn modelId="{CFEEDE27-E2A6-4F54-AA86-79E293B0C083}" type="presParOf" srcId="{E8971BB4-CE3E-EC44-8162-3837CBEA5B92}" destId="{ED5E1ED2-B5CC-CF4F-9E7C-8131015D87B3}" srcOrd="0" destOrd="0" presId="urn:microsoft.com/office/officeart/2009/layout/CirclePictureHierarchy"/>
    <dgm:cxn modelId="{A3013120-F8EC-449E-B6A8-051E8DC5CF15}" type="presParOf" srcId="{E8971BB4-CE3E-EC44-8162-3837CBEA5B92}" destId="{9EAC80D2-CB1A-644E-B35B-B760E8761FC5}" srcOrd="1" destOrd="0" presId="urn:microsoft.com/office/officeart/2009/layout/CirclePictureHierarchy"/>
    <dgm:cxn modelId="{7A1E1ED5-35F3-4BD1-AE72-0330505CFA43}" type="presParOf" srcId="{1FB6734F-8FBC-CC4F-91D5-54E3FC3AB479}" destId="{F61A50B4-316E-1C4A-B5CE-3CCF5177E09E}" srcOrd="1" destOrd="0" presId="urn:microsoft.com/office/officeart/2009/layout/CirclePictureHierarchy"/>
    <dgm:cxn modelId="{85CCF0D3-3074-4BF8-89E0-1399285111FA}" type="presParOf" srcId="{F61A50B4-316E-1C4A-B5CE-3CCF5177E09E}" destId="{71E32BB2-8FA9-8A40-8721-1D2A1822577D}" srcOrd="0" destOrd="0" presId="urn:microsoft.com/office/officeart/2009/layout/CirclePictureHierarchy"/>
    <dgm:cxn modelId="{15494743-75AC-4890-9F59-61E8D185552F}" type="presParOf" srcId="{F61A50B4-316E-1C4A-B5CE-3CCF5177E09E}" destId="{924D3077-2241-E949-B33A-41912206A3D5}" srcOrd="1" destOrd="0" presId="urn:microsoft.com/office/officeart/2009/layout/CirclePictureHierarchy"/>
    <dgm:cxn modelId="{434DEF88-D5A4-43DB-A7B9-D2D6D5534461}" type="presParOf" srcId="{924D3077-2241-E949-B33A-41912206A3D5}" destId="{4F6EF7B8-E5B4-8644-86B8-6D594CFB0C06}" srcOrd="0" destOrd="0" presId="urn:microsoft.com/office/officeart/2009/layout/CirclePictureHierarchy"/>
    <dgm:cxn modelId="{B8756DD2-F089-44FE-B564-9DD6ACF6D8DF}" type="presParOf" srcId="{4F6EF7B8-E5B4-8644-86B8-6D594CFB0C06}" destId="{C0429EC3-B338-9945-9BB6-EBBD1DB94514}" srcOrd="0" destOrd="0" presId="urn:microsoft.com/office/officeart/2009/layout/CirclePictureHierarchy"/>
    <dgm:cxn modelId="{36B9A18C-3213-421F-A790-25F8CF956C0A}" type="presParOf" srcId="{4F6EF7B8-E5B4-8644-86B8-6D594CFB0C06}" destId="{F8E5B6ED-744D-E340-A070-E195DE217524}" srcOrd="1" destOrd="0" presId="urn:microsoft.com/office/officeart/2009/layout/CirclePictureHierarchy"/>
    <dgm:cxn modelId="{AE48537B-BFF3-4C94-A3B4-F4AE3C251193}" type="presParOf" srcId="{924D3077-2241-E949-B33A-41912206A3D5}" destId="{74B68C1D-B18B-5C44-8D83-FDDD51341820}" srcOrd="1" destOrd="0" presId="urn:microsoft.com/office/officeart/2009/layout/CirclePictureHierarchy"/>
    <dgm:cxn modelId="{567D2E19-3102-4E8B-8411-B96ABFC6C6A3}" type="presParOf" srcId="{99FAE97E-2B00-3647-B4B3-BC2B7DC8B60C}" destId="{72101187-51AC-8549-B407-10BAF6F74706}" srcOrd="2" destOrd="0" presId="urn:microsoft.com/office/officeart/2009/layout/CirclePictureHierarchy"/>
    <dgm:cxn modelId="{AE44368C-AD33-4886-A5C4-72AE0A05B155}" type="presParOf" srcId="{99FAE97E-2B00-3647-B4B3-BC2B7DC8B60C}" destId="{AB53A4A8-4E45-3848-83A7-A7202D39448A}" srcOrd="3" destOrd="0" presId="urn:microsoft.com/office/officeart/2009/layout/CirclePictureHierarchy"/>
    <dgm:cxn modelId="{D891C926-FF43-4C4B-850D-683208E7B8BB}" type="presParOf" srcId="{AB53A4A8-4E45-3848-83A7-A7202D39448A}" destId="{66767218-000D-7B45-BFB7-C46107B3ACF2}" srcOrd="0" destOrd="0" presId="urn:microsoft.com/office/officeart/2009/layout/CirclePictureHierarchy"/>
    <dgm:cxn modelId="{AEB7C897-80CA-4B68-8220-6CEF7359EB85}" type="presParOf" srcId="{66767218-000D-7B45-BFB7-C46107B3ACF2}" destId="{66459B40-FFDE-784A-AA25-AEEEA5D4E13C}" srcOrd="0" destOrd="0" presId="urn:microsoft.com/office/officeart/2009/layout/CirclePictureHierarchy"/>
    <dgm:cxn modelId="{118ED276-B3FC-4515-9D75-09D61D049BC3}" type="presParOf" srcId="{66767218-000D-7B45-BFB7-C46107B3ACF2}" destId="{589C22B2-96AA-E841-84ED-6D590F6FAA25}" srcOrd="1" destOrd="0" presId="urn:microsoft.com/office/officeart/2009/layout/CirclePictureHierarchy"/>
    <dgm:cxn modelId="{140787E7-CD80-4DA4-9A38-2A77B31D81BF}" type="presParOf" srcId="{AB53A4A8-4E45-3848-83A7-A7202D39448A}" destId="{3E0A0C4A-2960-FD4F-AE03-A96F9D86587B}" srcOrd="1" destOrd="0" presId="urn:microsoft.com/office/officeart/2009/layout/CirclePictureHierarchy"/>
    <dgm:cxn modelId="{E18D9349-C533-4357-88CD-2C2DD3C38007}" type="presParOf" srcId="{99FAE97E-2B00-3647-B4B3-BC2B7DC8B60C}" destId="{43B23823-4208-0A45-A63D-3720DAD0F832}" srcOrd="4" destOrd="0" presId="urn:microsoft.com/office/officeart/2009/layout/CirclePictureHierarchy"/>
    <dgm:cxn modelId="{1F5763ED-1E15-426D-94BE-B98A434DF0EC}" type="presParOf" srcId="{99FAE97E-2B00-3647-B4B3-BC2B7DC8B60C}" destId="{8E683F99-F990-DD49-A422-5D7A9CE3EDA6}" srcOrd="5" destOrd="0" presId="urn:microsoft.com/office/officeart/2009/layout/CirclePictureHierarchy"/>
    <dgm:cxn modelId="{D23D9A65-1F70-45CA-8F30-4A2AB92762C7}" type="presParOf" srcId="{8E683F99-F990-DD49-A422-5D7A9CE3EDA6}" destId="{AD9861AE-D6E0-D445-A01D-6A422C2EDED9}" srcOrd="0" destOrd="0" presId="urn:microsoft.com/office/officeart/2009/layout/CirclePictureHierarchy"/>
    <dgm:cxn modelId="{E395C1D0-AA75-45AE-B649-8A2B67050401}" type="presParOf" srcId="{AD9861AE-D6E0-D445-A01D-6A422C2EDED9}" destId="{7BD916D1-6C5F-9848-B4A0-1186AE51C96E}" srcOrd="0" destOrd="0" presId="urn:microsoft.com/office/officeart/2009/layout/CirclePictureHierarchy"/>
    <dgm:cxn modelId="{9F83AD9A-4EC3-4C0C-A39E-26542B859825}" type="presParOf" srcId="{AD9861AE-D6E0-D445-A01D-6A422C2EDED9}" destId="{1F47A2A6-A104-C147-B3F7-C07006B22B71}" srcOrd="1" destOrd="0" presId="urn:microsoft.com/office/officeart/2009/layout/CirclePictureHierarchy"/>
    <dgm:cxn modelId="{0FBA81A1-47F1-4582-ACC2-3BC5DC568117}" type="presParOf" srcId="{8E683F99-F990-DD49-A422-5D7A9CE3EDA6}" destId="{4D21ABB8-2424-A44D-A927-C48A1E77E10A}" srcOrd="1" destOrd="0" presId="urn:microsoft.com/office/officeart/2009/layout/CirclePictureHierarchy"/>
    <dgm:cxn modelId="{44B98E2C-B3F2-41CC-917E-7C886A93ECF5}" type="presParOf" srcId="{4D21ABB8-2424-A44D-A927-C48A1E77E10A}" destId="{5B1E992D-3F31-5440-AA61-7F9642CD1427}" srcOrd="0" destOrd="0" presId="urn:microsoft.com/office/officeart/2009/layout/CirclePictureHierarchy"/>
    <dgm:cxn modelId="{F896D6EA-2572-4581-82B2-D094737BA4A2}" type="presParOf" srcId="{4D21ABB8-2424-A44D-A927-C48A1E77E10A}" destId="{FB52C658-174F-804F-8B5B-A653A5A3B06D}" srcOrd="1" destOrd="0" presId="urn:microsoft.com/office/officeart/2009/layout/CirclePictureHierarchy"/>
    <dgm:cxn modelId="{8AAE661C-DBB3-426C-A1E6-0F80DF233141}" type="presParOf" srcId="{FB52C658-174F-804F-8B5B-A653A5A3B06D}" destId="{88328925-77C6-0E4B-9BBA-B67D1D24B926}" srcOrd="0" destOrd="0" presId="urn:microsoft.com/office/officeart/2009/layout/CirclePictureHierarchy"/>
    <dgm:cxn modelId="{143D0221-D378-45EB-B550-744748878766}" type="presParOf" srcId="{88328925-77C6-0E4B-9BBA-B67D1D24B926}" destId="{568CD5D9-27C1-284E-A2D6-130593F054CD}" srcOrd="0" destOrd="0" presId="urn:microsoft.com/office/officeart/2009/layout/CirclePictureHierarchy"/>
    <dgm:cxn modelId="{56053DFA-9208-454A-B2D5-E3983227A3FC}" type="presParOf" srcId="{88328925-77C6-0E4B-9BBA-B67D1D24B926}" destId="{8F189F7B-13E8-1A43-A62F-6DB31723D621}" srcOrd="1" destOrd="0" presId="urn:microsoft.com/office/officeart/2009/layout/CirclePictureHierarchy"/>
    <dgm:cxn modelId="{CBCE9D74-6440-4FEC-9BC9-AC8E26102E18}" type="presParOf" srcId="{FB52C658-174F-804F-8B5B-A653A5A3B06D}" destId="{D0367069-4CB9-2F4F-BE4B-BBDA13728237}" srcOrd="1" destOrd="0" presId="urn:microsoft.com/office/officeart/2009/layout/CirclePictureHierarchy"/>
    <dgm:cxn modelId="{9723A5A9-F2D2-42AA-BD35-CCF8B27E4E3E}" type="presParOf" srcId="{D0367069-4CB9-2F4F-BE4B-BBDA13728237}" destId="{6CCE87A8-88BA-1644-9747-C3BB6E54BC45}" srcOrd="0" destOrd="0" presId="urn:microsoft.com/office/officeart/2009/layout/CirclePictureHierarchy"/>
    <dgm:cxn modelId="{94A7A3B8-486F-4F3C-9831-3FCEB838CF04}" type="presParOf" srcId="{D0367069-4CB9-2F4F-BE4B-BBDA13728237}" destId="{AFED057C-DF1B-F74D-B494-4D86AE42FEB9}" srcOrd="1" destOrd="0" presId="urn:microsoft.com/office/officeart/2009/layout/CirclePictureHierarchy"/>
    <dgm:cxn modelId="{74A8E997-9D04-4C00-A988-0C20C421AF2C}" type="presParOf" srcId="{AFED057C-DF1B-F74D-B494-4D86AE42FEB9}" destId="{C1F6A330-AF68-5F4A-A0B1-3E6B8A54197E}" srcOrd="0" destOrd="0" presId="urn:microsoft.com/office/officeart/2009/layout/CirclePictureHierarchy"/>
    <dgm:cxn modelId="{A336238C-E3CA-4D89-8461-4A6D14D0F1F8}" type="presParOf" srcId="{C1F6A330-AF68-5F4A-A0B1-3E6B8A54197E}" destId="{58EF9E93-B9F3-EB4C-A978-50A4F9DCC1E9}" srcOrd="0" destOrd="0" presId="urn:microsoft.com/office/officeart/2009/layout/CirclePictureHierarchy"/>
    <dgm:cxn modelId="{BACAAB86-73EB-4595-8DD0-F8F3D09401E7}" type="presParOf" srcId="{C1F6A330-AF68-5F4A-A0B1-3E6B8A54197E}" destId="{2F8D3AF8-C4F6-824D-8DA8-AA3536FF1DFE}" srcOrd="1" destOrd="0" presId="urn:microsoft.com/office/officeart/2009/layout/CirclePictureHierarchy"/>
    <dgm:cxn modelId="{E49DF342-767B-43D1-9DEE-B85AE01EF5BD}" type="presParOf" srcId="{AFED057C-DF1B-F74D-B494-4D86AE42FEB9}" destId="{CB4EF92B-E082-6340-9DCD-5D957FF186F2}" srcOrd="1" destOrd="0" presId="urn:microsoft.com/office/officeart/2009/layout/CirclePictureHierarchy"/>
    <dgm:cxn modelId="{1FAA2294-6145-4242-A132-C2BCC6736806}" type="presParOf" srcId="{CB4EF92B-E082-6340-9DCD-5D957FF186F2}" destId="{5425A83B-0CB1-F047-9DC4-13DEAE63D192}" srcOrd="0" destOrd="0" presId="urn:microsoft.com/office/officeart/2009/layout/CirclePictureHierarchy"/>
    <dgm:cxn modelId="{40881045-1F06-4FEF-9DE2-A12757849BAA}" type="presParOf" srcId="{CB4EF92B-E082-6340-9DCD-5D957FF186F2}" destId="{7B07A584-02A6-4943-ABFB-077FCD41114C}" srcOrd="1" destOrd="0" presId="urn:microsoft.com/office/officeart/2009/layout/CirclePictureHierarchy"/>
    <dgm:cxn modelId="{FA935981-82E0-4924-986E-B23B0FB67F31}" type="presParOf" srcId="{7B07A584-02A6-4943-ABFB-077FCD41114C}" destId="{30B77690-2685-F546-98E5-74BF1E6958FD}" srcOrd="0" destOrd="0" presId="urn:microsoft.com/office/officeart/2009/layout/CirclePictureHierarchy"/>
    <dgm:cxn modelId="{668823BE-B82C-4CD8-9BCD-2C0989D8B983}" type="presParOf" srcId="{30B77690-2685-F546-98E5-74BF1E6958FD}" destId="{0FA64D01-E622-F74C-A3A4-1D2EB59D94C4}" srcOrd="0" destOrd="0" presId="urn:microsoft.com/office/officeart/2009/layout/CirclePictureHierarchy"/>
    <dgm:cxn modelId="{399F6682-6B38-42D4-9273-848FD32EF669}" type="presParOf" srcId="{30B77690-2685-F546-98E5-74BF1E6958FD}" destId="{CE4BF077-E502-6A4C-9EFD-6C5488EC62C8}" srcOrd="1" destOrd="0" presId="urn:microsoft.com/office/officeart/2009/layout/CirclePictureHierarchy"/>
    <dgm:cxn modelId="{67D25C50-807D-4448-8602-9B88C2B17284}" type="presParOf" srcId="{7B07A584-02A6-4943-ABFB-077FCD41114C}" destId="{88307F6B-04B2-5547-9D1B-2B2FDA98942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5A83B-0CB1-F047-9DC4-13DEAE63D192}">
      <dsp:nvSpPr>
        <dsp:cNvPr id="0" name=""/>
        <dsp:cNvSpPr/>
      </dsp:nvSpPr>
      <dsp:spPr>
        <a:xfrm>
          <a:off x="5845758" y="4814432"/>
          <a:ext cx="91440" cy="27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E87A8-88BA-1644-9747-C3BB6E54BC45}">
      <dsp:nvSpPr>
        <dsp:cNvPr id="0" name=""/>
        <dsp:cNvSpPr/>
      </dsp:nvSpPr>
      <dsp:spPr>
        <a:xfrm>
          <a:off x="5845758" y="3679320"/>
          <a:ext cx="91440" cy="27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E992D-3F31-5440-AA61-7F9642CD1427}">
      <dsp:nvSpPr>
        <dsp:cNvPr id="0" name=""/>
        <dsp:cNvSpPr/>
      </dsp:nvSpPr>
      <dsp:spPr>
        <a:xfrm>
          <a:off x="5845758" y="2544208"/>
          <a:ext cx="91440" cy="27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0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23823-4208-0A45-A63D-3720DAD0F832}">
      <dsp:nvSpPr>
        <dsp:cNvPr id="0" name=""/>
        <dsp:cNvSpPr/>
      </dsp:nvSpPr>
      <dsp:spPr>
        <a:xfrm>
          <a:off x="3449866" y="1527173"/>
          <a:ext cx="2441612" cy="15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5"/>
              </a:lnTo>
              <a:lnTo>
                <a:pt x="2441612" y="18955"/>
              </a:lnTo>
              <a:lnTo>
                <a:pt x="2441612" y="15383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1187-51AC-8549-B407-10BAF6F74706}">
      <dsp:nvSpPr>
        <dsp:cNvPr id="0" name=""/>
        <dsp:cNvSpPr/>
      </dsp:nvSpPr>
      <dsp:spPr>
        <a:xfrm>
          <a:off x="3404146" y="1527173"/>
          <a:ext cx="91440" cy="13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0"/>
              </a:lnTo>
              <a:lnTo>
                <a:pt x="112919" y="4100"/>
              </a:lnTo>
              <a:lnTo>
                <a:pt x="112919" y="13897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32BB2-8FA9-8A40-8721-1D2A1822577D}">
      <dsp:nvSpPr>
        <dsp:cNvPr id="0" name=""/>
        <dsp:cNvSpPr/>
      </dsp:nvSpPr>
      <dsp:spPr>
        <a:xfrm>
          <a:off x="387996" y="4814432"/>
          <a:ext cx="91440" cy="27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6DBCA-3467-CE42-990F-5306C192E7D9}">
      <dsp:nvSpPr>
        <dsp:cNvPr id="0" name=""/>
        <dsp:cNvSpPr/>
      </dsp:nvSpPr>
      <dsp:spPr>
        <a:xfrm>
          <a:off x="387996" y="3679320"/>
          <a:ext cx="91440" cy="27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ED761-E320-774F-AAAA-84D8F3D8499D}">
      <dsp:nvSpPr>
        <dsp:cNvPr id="0" name=""/>
        <dsp:cNvSpPr/>
      </dsp:nvSpPr>
      <dsp:spPr>
        <a:xfrm>
          <a:off x="387996" y="2544208"/>
          <a:ext cx="91440" cy="271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0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2418F-E13D-6841-B99F-06EC7714E8B5}">
      <dsp:nvSpPr>
        <dsp:cNvPr id="0" name=""/>
        <dsp:cNvSpPr/>
      </dsp:nvSpPr>
      <dsp:spPr>
        <a:xfrm>
          <a:off x="433716" y="1527173"/>
          <a:ext cx="3016149" cy="153831"/>
        </a:xfrm>
        <a:custGeom>
          <a:avLst/>
          <a:gdLst/>
          <a:ahLst/>
          <a:cxnLst/>
          <a:rect l="0" t="0" r="0" b="0"/>
          <a:pathLst>
            <a:path>
              <a:moveTo>
                <a:pt x="3016149" y="0"/>
              </a:moveTo>
              <a:lnTo>
                <a:pt x="3016149" y="18955"/>
              </a:lnTo>
              <a:lnTo>
                <a:pt x="0" y="18955"/>
              </a:lnTo>
              <a:lnTo>
                <a:pt x="0" y="15383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49297-0808-2748-8B7D-195D907C2635}">
      <dsp:nvSpPr>
        <dsp:cNvPr id="0" name=""/>
        <dsp:cNvSpPr/>
      </dsp:nvSpPr>
      <dsp:spPr>
        <a:xfrm>
          <a:off x="2214575" y="256728"/>
          <a:ext cx="2470582" cy="12704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20D43-4AFD-6142-AB52-E8DE863BA4B8}">
      <dsp:nvSpPr>
        <dsp:cNvPr id="0" name=""/>
        <dsp:cNvSpPr/>
      </dsp:nvSpPr>
      <dsp:spPr>
        <a:xfrm>
          <a:off x="428627" y="357188"/>
          <a:ext cx="2125357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SOLUNUM DESTEĞİ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28627" y="357188"/>
        <a:ext cx="2125357" cy="863203"/>
      </dsp:txXfrm>
    </dsp:sp>
    <dsp:sp modelId="{6E8173B2-22A6-9845-8512-5C95549B5328}">
      <dsp:nvSpPr>
        <dsp:cNvPr id="0" name=""/>
        <dsp:cNvSpPr/>
      </dsp:nvSpPr>
      <dsp:spPr>
        <a:xfrm>
          <a:off x="2115" y="1681005"/>
          <a:ext cx="863203" cy="8632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20CDD-4809-D442-937C-0DBA9D1D95A7}">
      <dsp:nvSpPr>
        <dsp:cNvPr id="0" name=""/>
        <dsp:cNvSpPr/>
      </dsp:nvSpPr>
      <dsp:spPr>
        <a:xfrm>
          <a:off x="946567" y="1737588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NCPAP </a:t>
          </a:r>
          <a:endParaRPr lang="tr-TR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(5-7 cm H</a:t>
          </a:r>
          <a:r>
            <a:rPr lang="en-US" sz="1100" kern="1200" baseline="-25000" dirty="0" smtClean="0"/>
            <a:t>2</a:t>
          </a:r>
          <a:r>
            <a:rPr lang="en-US" sz="1100" kern="1200" dirty="0" smtClean="0"/>
            <a:t>0)</a:t>
          </a:r>
          <a:endParaRPr lang="en-US" sz="1100" kern="1200" dirty="0"/>
        </a:p>
      </dsp:txBody>
      <dsp:txXfrm>
        <a:off x="946567" y="1737588"/>
        <a:ext cx="1294804" cy="863203"/>
      </dsp:txXfrm>
    </dsp:sp>
    <dsp:sp modelId="{45C8C770-6EAB-A64D-9585-D9F317A18FBA}">
      <dsp:nvSpPr>
        <dsp:cNvPr id="0" name=""/>
        <dsp:cNvSpPr/>
      </dsp:nvSpPr>
      <dsp:spPr>
        <a:xfrm>
          <a:off x="2115" y="2816117"/>
          <a:ext cx="863203" cy="8632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5BB01-CC89-2844-B543-CE978D09E72E}">
      <dsp:nvSpPr>
        <dsp:cNvPr id="0" name=""/>
        <dsp:cNvSpPr/>
      </dsp:nvSpPr>
      <dsp:spPr>
        <a:xfrm>
          <a:off x="865318" y="2813959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</a:t>
          </a:r>
          <a:r>
            <a:rPr lang="tr-TR" sz="1100" kern="1200" dirty="0" smtClean="0"/>
            <a:t>i</a:t>
          </a:r>
          <a:r>
            <a:rPr lang="en-US" sz="1100" kern="1200" dirty="0" smtClean="0"/>
            <a:t>PAP </a:t>
          </a:r>
          <a:endParaRPr lang="en-US" sz="1100" kern="1200" dirty="0"/>
        </a:p>
      </dsp:txBody>
      <dsp:txXfrm>
        <a:off x="865318" y="2813959"/>
        <a:ext cx="1294804" cy="863203"/>
      </dsp:txXfrm>
    </dsp:sp>
    <dsp:sp modelId="{ED5E1ED2-B5CC-CF4F-9E7C-8131015D87B3}">
      <dsp:nvSpPr>
        <dsp:cNvPr id="0" name=""/>
        <dsp:cNvSpPr/>
      </dsp:nvSpPr>
      <dsp:spPr>
        <a:xfrm>
          <a:off x="2115" y="3951229"/>
          <a:ext cx="863203" cy="8632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C80D2-CB1A-644E-B35B-B760E8761FC5}">
      <dsp:nvSpPr>
        <dsp:cNvPr id="0" name=""/>
        <dsp:cNvSpPr/>
      </dsp:nvSpPr>
      <dsp:spPr>
        <a:xfrm>
          <a:off x="865318" y="3949071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VG PTV</a:t>
          </a:r>
          <a:endParaRPr lang="en-US" sz="1100" kern="1200" dirty="0"/>
        </a:p>
      </dsp:txBody>
      <dsp:txXfrm>
        <a:off x="865318" y="3949071"/>
        <a:ext cx="1294804" cy="863203"/>
      </dsp:txXfrm>
    </dsp:sp>
    <dsp:sp modelId="{C0429EC3-B338-9945-9BB6-EBBD1DB94514}">
      <dsp:nvSpPr>
        <dsp:cNvPr id="0" name=""/>
        <dsp:cNvSpPr/>
      </dsp:nvSpPr>
      <dsp:spPr>
        <a:xfrm>
          <a:off x="2115" y="5086341"/>
          <a:ext cx="863203" cy="8632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5B6ED-744D-E340-A070-E195DE217524}">
      <dsp:nvSpPr>
        <dsp:cNvPr id="0" name=""/>
        <dsp:cNvSpPr/>
      </dsp:nvSpPr>
      <dsp:spPr>
        <a:xfrm>
          <a:off x="865318" y="5084183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HFO</a:t>
          </a:r>
          <a:endParaRPr lang="en-US" sz="1100" kern="1200" dirty="0"/>
        </a:p>
      </dsp:txBody>
      <dsp:txXfrm>
        <a:off x="865318" y="5084183"/>
        <a:ext cx="1294804" cy="863203"/>
      </dsp:txXfrm>
    </dsp:sp>
    <dsp:sp modelId="{66459B40-FFDE-784A-AA25-AEEEA5D4E13C}">
      <dsp:nvSpPr>
        <dsp:cNvPr id="0" name=""/>
        <dsp:cNvSpPr/>
      </dsp:nvSpPr>
      <dsp:spPr>
        <a:xfrm>
          <a:off x="2375319" y="1666149"/>
          <a:ext cx="2283491" cy="23416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C22B2-96AA-E841-84ED-6D590F6FAA25}">
      <dsp:nvSpPr>
        <dsp:cNvPr id="0" name=""/>
        <dsp:cNvSpPr/>
      </dsp:nvSpPr>
      <dsp:spPr>
        <a:xfrm>
          <a:off x="3949271" y="2415927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949271" y="2415927"/>
        <a:ext cx="1294804" cy="863203"/>
      </dsp:txXfrm>
    </dsp:sp>
    <dsp:sp modelId="{7BD916D1-6C5F-9848-B4A0-1186AE51C96E}">
      <dsp:nvSpPr>
        <dsp:cNvPr id="0" name=""/>
        <dsp:cNvSpPr/>
      </dsp:nvSpPr>
      <dsp:spPr>
        <a:xfrm>
          <a:off x="5459876" y="1681005"/>
          <a:ext cx="863203" cy="8632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47A2A6-A104-C147-B3F7-C07006B22B71}">
      <dsp:nvSpPr>
        <dsp:cNvPr id="0" name=""/>
        <dsp:cNvSpPr/>
      </dsp:nvSpPr>
      <dsp:spPr>
        <a:xfrm>
          <a:off x="6323079" y="1678847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VG PTV</a:t>
          </a:r>
          <a:endParaRPr lang="en-US" sz="1100" kern="1200" dirty="0"/>
        </a:p>
      </dsp:txBody>
      <dsp:txXfrm>
        <a:off x="6323079" y="1678847"/>
        <a:ext cx="1294804" cy="863203"/>
      </dsp:txXfrm>
    </dsp:sp>
    <dsp:sp modelId="{568CD5D9-27C1-284E-A2D6-130593F054CD}">
      <dsp:nvSpPr>
        <dsp:cNvPr id="0" name=""/>
        <dsp:cNvSpPr/>
      </dsp:nvSpPr>
      <dsp:spPr>
        <a:xfrm>
          <a:off x="5459876" y="2816117"/>
          <a:ext cx="863203" cy="8632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189F7B-13E8-1A43-A62F-6DB31723D621}">
      <dsp:nvSpPr>
        <dsp:cNvPr id="0" name=""/>
        <dsp:cNvSpPr/>
      </dsp:nvSpPr>
      <dsp:spPr>
        <a:xfrm>
          <a:off x="6323079" y="2813959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SIMV/</a:t>
          </a:r>
          <a:r>
            <a:rPr lang="en-US" sz="1100" kern="1200" dirty="0" smtClean="0"/>
            <a:t>B</a:t>
          </a:r>
          <a:r>
            <a:rPr lang="tr-TR" sz="1100" kern="1200" dirty="0" smtClean="0"/>
            <a:t>i</a:t>
          </a:r>
          <a:r>
            <a:rPr lang="en-US" sz="1100" kern="1200" dirty="0" smtClean="0"/>
            <a:t>PAP/NSIPPV                  </a:t>
          </a:r>
          <a:endParaRPr lang="en-US" sz="1100" kern="1200" dirty="0"/>
        </a:p>
      </dsp:txBody>
      <dsp:txXfrm>
        <a:off x="6323079" y="2813959"/>
        <a:ext cx="1294804" cy="863203"/>
      </dsp:txXfrm>
    </dsp:sp>
    <dsp:sp modelId="{58EF9E93-B9F3-EB4C-A978-50A4F9DCC1E9}">
      <dsp:nvSpPr>
        <dsp:cNvPr id="0" name=""/>
        <dsp:cNvSpPr/>
      </dsp:nvSpPr>
      <dsp:spPr>
        <a:xfrm>
          <a:off x="5459876" y="3951229"/>
          <a:ext cx="863203" cy="8632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D3AF8-C4F6-824D-8DA8-AA3536FF1DFE}">
      <dsp:nvSpPr>
        <dsp:cNvPr id="0" name=""/>
        <dsp:cNvSpPr/>
      </dsp:nvSpPr>
      <dsp:spPr>
        <a:xfrm>
          <a:off x="6323079" y="3949071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NCPAP</a:t>
          </a:r>
          <a:endParaRPr lang="en-US" sz="1100" kern="1200" dirty="0"/>
        </a:p>
      </dsp:txBody>
      <dsp:txXfrm>
        <a:off x="6323079" y="3949071"/>
        <a:ext cx="1294804" cy="863203"/>
      </dsp:txXfrm>
    </dsp:sp>
    <dsp:sp modelId="{0FA64D01-E622-F74C-A3A4-1D2EB59D94C4}">
      <dsp:nvSpPr>
        <dsp:cNvPr id="0" name=""/>
        <dsp:cNvSpPr/>
      </dsp:nvSpPr>
      <dsp:spPr>
        <a:xfrm>
          <a:off x="5459876" y="5086341"/>
          <a:ext cx="863203" cy="8632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BF077-E502-6A4C-9EFD-6C5488EC62C8}">
      <dsp:nvSpPr>
        <dsp:cNvPr id="0" name=""/>
        <dsp:cNvSpPr/>
      </dsp:nvSpPr>
      <dsp:spPr>
        <a:xfrm>
          <a:off x="6323079" y="5084183"/>
          <a:ext cx="1294804" cy="8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HHHFNC (</a:t>
          </a:r>
          <a:r>
            <a:rPr lang="tr-TR" sz="1100" kern="1200" dirty="0" smtClean="0"/>
            <a:t>+/-)</a:t>
          </a:r>
          <a:endParaRPr lang="en-US" sz="1100" kern="1200" dirty="0"/>
        </a:p>
      </dsp:txBody>
      <dsp:txXfrm>
        <a:off x="6323079" y="5084183"/>
        <a:ext cx="1294804" cy="86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Prof.Dr Begüm ATASAY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 smtClean="0"/>
              <a:t>2.11.2016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Yenidoğanın Mekanik Ventilasyon Tedavisi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E9878-5488-4C75-A564-398FBBFF2E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9488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Prof.Dr Begüm ATASAY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 smtClean="0"/>
              <a:t>2.11.2016</a:t>
            </a:r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Yenidoğanın Mekanik Ventilasyon Tedavisi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B2D9-7D6D-4C39-9EA2-73A57A2D048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48206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B2D9-7D6D-4C39-9EA2-73A57A2D048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Prof.Dr Begüm ATASAY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tr-TR" smtClean="0"/>
              <a:t>2.11.2016</a:t>
            </a:r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tr-TR" smtClean="0"/>
              <a:t>Yenidoğanın Mekanik Ventilasyon Tedavisi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40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B512-2C6B-48AF-BF77-9F92FBD3031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ayd_1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Slayd_2.sld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ayd_3.sl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ayd_4.sld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ayd_5.sl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ayd_6.sld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ayd_7.sld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ayd_8.sld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Slayd_9.sld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Slayd_10.sld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1115616" y="404664"/>
            <a:ext cx="6480720" cy="2813397"/>
          </a:xfrm>
        </p:spPr>
        <p:txBody>
          <a:bodyPr/>
          <a:lstStyle/>
          <a:p>
            <a:r>
              <a:rPr lang="tr-TR" sz="2800" smtClean="0">
                <a:solidFill>
                  <a:schemeClr val="tx1"/>
                </a:solidFill>
              </a:rPr>
              <a:t>Yenidoğanın Mekanik Ventilasyon Tedavisi Prof.Dr.Begüm Atasay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8" name="7 Resim" descr="IMG_0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2139702" cy="2852936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4796408" y="2501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48129" name="Picture 1" descr="C:\Users\user\Pictures\2015-11-03\IMG_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0" y="2492896"/>
            <a:ext cx="2780928" cy="2780928"/>
          </a:xfrm>
          <a:prstGeom prst="rect">
            <a:avLst/>
          </a:prstGeom>
          <a:noFill/>
        </p:spPr>
      </p:pic>
      <p:pic>
        <p:nvPicPr>
          <p:cNvPr id="9" name="Picture 34" descr="http://arsiv.ankara.edu.tr/gorsel/dosya/1067241519t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643074" cy="16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Uygulanan pozitif basınç ile havayolu basıncı hızlı bir şekilde istenen PIP düzeyine yükselmektedir.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Başlangıçta </a:t>
            </a:r>
            <a:r>
              <a:rPr lang="tr-TR" sz="2800" dirty="0" err="1" smtClean="0"/>
              <a:t>Palv</a:t>
            </a:r>
            <a:r>
              <a:rPr lang="tr-TR" sz="2800" dirty="0" smtClean="0"/>
              <a:t>, </a:t>
            </a:r>
            <a:r>
              <a:rPr lang="tr-TR" sz="2800" dirty="0" err="1" smtClean="0"/>
              <a:t>Patm'e</a:t>
            </a:r>
            <a:r>
              <a:rPr lang="tr-TR" sz="2800" dirty="0" smtClean="0"/>
              <a:t> eşittir ve </a:t>
            </a:r>
            <a:r>
              <a:rPr lang="tr-TR" sz="2800" dirty="0" err="1" smtClean="0"/>
              <a:t>Paw'den</a:t>
            </a:r>
            <a:r>
              <a:rPr lang="tr-TR" sz="2800" dirty="0" smtClean="0"/>
              <a:t> oldukça düşüktür (PIP &gt;&gt;&gt; </a:t>
            </a:r>
            <a:r>
              <a:rPr lang="tr-TR" sz="2800" dirty="0" err="1" smtClean="0"/>
              <a:t>Palv</a:t>
            </a:r>
            <a:r>
              <a:rPr lang="tr-TR" sz="2800" dirty="0" smtClean="0"/>
              <a:t>). Gaz bu büyük giriş basıncı ile akciğerlere doğru akar ve akciğerdeki gaz volümü giderek artar.</a:t>
            </a: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Akciğer hacmi ile doğrudan ilişkili olan </a:t>
            </a:r>
            <a:r>
              <a:rPr lang="tr-TR" dirty="0" err="1" smtClean="0"/>
              <a:t>Palv</a:t>
            </a:r>
            <a:r>
              <a:rPr lang="tr-TR" dirty="0" smtClean="0"/>
              <a:t> değerinin (</a:t>
            </a:r>
            <a:r>
              <a:rPr lang="tr-TR" dirty="0" err="1" smtClean="0"/>
              <a:t>Palv</a:t>
            </a:r>
            <a:r>
              <a:rPr lang="tr-TR" dirty="0" smtClean="0"/>
              <a:t> = Volüm/</a:t>
            </a:r>
            <a:r>
              <a:rPr lang="tr-TR" dirty="0" err="1" smtClean="0"/>
              <a:t>Komplians</a:t>
            </a:r>
            <a:r>
              <a:rPr lang="tr-TR" dirty="0" smtClean="0"/>
              <a:t>) zamanla yükselmesiyle, gaz akımını sağlayan giriş basıncı (PIP-</a:t>
            </a:r>
            <a:r>
              <a:rPr lang="tr-TR" dirty="0" err="1" smtClean="0"/>
              <a:t>Palv</a:t>
            </a:r>
            <a:r>
              <a:rPr lang="tr-TR" dirty="0" smtClean="0"/>
              <a:t>) ve buna bağlı olarak gaz akım hızı azalır, sonuçta PIP = </a:t>
            </a:r>
            <a:r>
              <a:rPr lang="tr-TR" dirty="0" err="1" smtClean="0"/>
              <a:t>Palv</a:t>
            </a:r>
            <a:r>
              <a:rPr lang="tr-TR" dirty="0" smtClean="0"/>
              <a:t> olduğunda akım kesilir. </a:t>
            </a:r>
          </a:p>
          <a:p>
            <a:r>
              <a:rPr lang="tr-TR" dirty="0" smtClean="0"/>
              <a:t>Bu nedenle akciğerlere girebilecek maksimum gaz hacmi (</a:t>
            </a:r>
            <a:r>
              <a:rPr lang="tr-TR" dirty="0" err="1" smtClean="0"/>
              <a:t>Vmax</a:t>
            </a:r>
            <a:r>
              <a:rPr lang="tr-TR" dirty="0" smtClean="0"/>
              <a:t>) PIP ve C tarafından belirlenmektedir (</a:t>
            </a:r>
            <a:r>
              <a:rPr lang="tr-TR" dirty="0" err="1" smtClean="0"/>
              <a:t>Vmax</a:t>
            </a:r>
            <a:r>
              <a:rPr lang="tr-TR" dirty="0" smtClean="0"/>
              <a:t> = PIP x C).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157592" cy="511256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Pozitif basınçlı </a:t>
            </a:r>
            <a:r>
              <a:rPr lang="tr-TR" dirty="0" err="1" smtClean="0"/>
              <a:t>inflasyon</a:t>
            </a:r>
            <a:r>
              <a:rPr lang="tr-TR" dirty="0" smtClean="0"/>
              <a:t> sırasında, havayolu basıncı hızla pik değerine yükselir ve bu platoda korunur. Bu sırada akciğerdeki gaz volümü (</a:t>
            </a:r>
            <a:r>
              <a:rPr lang="tr-TR" dirty="0" err="1" smtClean="0"/>
              <a:t>Vt</a:t>
            </a:r>
            <a:r>
              <a:rPr lang="tr-TR" dirty="0" smtClean="0"/>
              <a:t>) aşağıdaki ilişkiye göre zamanla yükselir.</a:t>
            </a:r>
            <a:br>
              <a:rPr lang="tr-TR" dirty="0" smtClean="0"/>
            </a:br>
            <a:r>
              <a:rPr lang="tr-TR" dirty="0" err="1" smtClean="0"/>
              <a:t>Vt</a:t>
            </a:r>
            <a:r>
              <a:rPr lang="tr-TR" dirty="0" smtClean="0"/>
              <a:t> = </a:t>
            </a:r>
            <a:r>
              <a:rPr lang="tr-TR" dirty="0" err="1" smtClean="0"/>
              <a:t>Vmax</a:t>
            </a:r>
            <a:r>
              <a:rPr lang="tr-TR" dirty="0" smtClean="0"/>
              <a:t> x (1-e -t / RC)</a:t>
            </a:r>
          </a:p>
          <a:p>
            <a:r>
              <a:rPr lang="tr-TR" dirty="0" smtClean="0"/>
              <a:t>Bu denklemde e 2.7183 ile bir sabittir. Rezistansla </a:t>
            </a:r>
            <a:r>
              <a:rPr lang="tr-TR" dirty="0" err="1" smtClean="0"/>
              <a:t>kompliansın</a:t>
            </a:r>
            <a:r>
              <a:rPr lang="tr-TR" dirty="0" smtClean="0"/>
              <a:t> çarpımı (RC) bir birim zamana sahiptir ve solunum sisteminin zaman sabiti (</a:t>
            </a:r>
            <a:r>
              <a:rPr lang="tr-TR" dirty="0" err="1" smtClean="0"/>
              <a:t>respiratory</a:t>
            </a:r>
            <a:r>
              <a:rPr lang="tr-TR" dirty="0" smtClean="0"/>
              <a:t> time </a:t>
            </a:r>
            <a:r>
              <a:rPr lang="tr-TR" dirty="0" err="1" smtClean="0"/>
              <a:t>constant</a:t>
            </a:r>
            <a:r>
              <a:rPr lang="tr-TR" dirty="0" smtClean="0"/>
              <a:t> -TRS ) olarak tanımlanmaktadır.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Komplians</a:t>
            </a:r>
            <a:r>
              <a:rPr lang="tr-TR" sz="2800" dirty="0" smtClean="0"/>
              <a:t> ve direncin bir ürünü olan TRS zaman birimi (saniye) olarak ölçülür. Akciğere akabilecek maksimum gaz volümünü (</a:t>
            </a:r>
            <a:r>
              <a:rPr lang="tr-TR" sz="2800" dirty="0" err="1" smtClean="0"/>
              <a:t>Vmax</a:t>
            </a:r>
            <a:r>
              <a:rPr lang="tr-TR" sz="2800" dirty="0" smtClean="0"/>
              <a:t>) PIP ve C belirlemektedir. </a:t>
            </a:r>
            <a:r>
              <a:rPr lang="tr-TR" sz="2800" dirty="0" err="1" smtClean="0"/>
              <a:t>Vmax</a:t>
            </a:r>
            <a:r>
              <a:rPr lang="tr-TR" sz="2800" dirty="0" smtClean="0"/>
              <a:t> = </a:t>
            </a:r>
            <a:r>
              <a:rPr lang="tr-TR" sz="2800" dirty="0" err="1" smtClean="0"/>
              <a:t>PIPxC</a:t>
            </a:r>
            <a:r>
              <a:rPr lang="tr-TR" sz="2800" dirty="0" smtClean="0"/>
              <a:t> ve TRS = </a:t>
            </a:r>
            <a:r>
              <a:rPr lang="tr-TR" sz="2800" dirty="0" err="1" smtClean="0"/>
              <a:t>RxC</a:t>
            </a:r>
            <a:r>
              <a:rPr lang="tr-TR" sz="2800" dirty="0" smtClean="0"/>
              <a:t> olduğundan, </a:t>
            </a:r>
            <a:r>
              <a:rPr lang="tr-TR" sz="2800" dirty="0" err="1" smtClean="0"/>
              <a:t>inspiratuvar</a:t>
            </a:r>
            <a:r>
              <a:rPr lang="tr-TR" sz="2800" dirty="0" smtClean="0"/>
              <a:t> süre bir zaman sabitine eşit iken (IT =1xTRS) akciğer, maksimum volümünün (</a:t>
            </a:r>
            <a:r>
              <a:rPr lang="tr-TR" sz="2800" dirty="0" err="1" smtClean="0"/>
              <a:t>Vmax</a:t>
            </a:r>
            <a:r>
              <a:rPr lang="tr-TR" sz="2800" dirty="0" smtClean="0"/>
              <a:t>) % 63'ü kadar şişecektir. </a:t>
            </a:r>
          </a:p>
          <a:p>
            <a:r>
              <a:rPr lang="tr-TR" sz="2800" dirty="0" smtClean="0"/>
              <a:t>Bu oran IT= 2xTRS olduğunda % 86'ya, 3xTRS için % 95'e, 4xTRS için % 98'e ve 5xTRS için % 99'a ulaşacaktır. </a:t>
            </a: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 smtClean="0"/>
              <a:t>Ventilatörün</a:t>
            </a:r>
            <a:r>
              <a:rPr lang="tr-TR" sz="2800" dirty="0" smtClean="0"/>
              <a:t> </a:t>
            </a:r>
            <a:r>
              <a:rPr lang="tr-TR" sz="2800" dirty="0" err="1" smtClean="0"/>
              <a:t>ekspiratuvar</a:t>
            </a:r>
            <a:r>
              <a:rPr lang="tr-TR" sz="2800" dirty="0" smtClean="0"/>
              <a:t> kapağı açıldığında, akciğerin ve göğüs duvarının elastik </a:t>
            </a:r>
            <a:r>
              <a:rPr lang="tr-TR" sz="2800" dirty="0" err="1" smtClean="0"/>
              <a:t>geriçekilmesi</a:t>
            </a:r>
            <a:r>
              <a:rPr lang="tr-TR" sz="2800" dirty="0" smtClean="0"/>
              <a:t> ile ortaya çıkan alveol ve hava yolu arasındaki basınç farkıyla gaz, bebeğin akciğerlerinden </a:t>
            </a:r>
            <a:r>
              <a:rPr lang="tr-TR" sz="2800" dirty="0" err="1" smtClean="0"/>
              <a:t>ventilatör</a:t>
            </a:r>
            <a:r>
              <a:rPr lang="tr-TR" sz="2800" dirty="0" smtClean="0"/>
              <a:t> dolaşımına geçer. </a:t>
            </a:r>
          </a:p>
          <a:p>
            <a:r>
              <a:rPr lang="tr-TR" sz="2800" dirty="0" smtClean="0"/>
              <a:t>Akciğerin sönmesi için gereken süre de elastik geri çekilmenin boyutuna (</a:t>
            </a:r>
            <a:r>
              <a:rPr lang="tr-TR" sz="2800" dirty="0" err="1" smtClean="0"/>
              <a:t>kompliansın</a:t>
            </a:r>
            <a:r>
              <a:rPr lang="tr-TR" sz="2800" dirty="0" smtClean="0"/>
              <a:t> tersi) ve havayollarının direncine bağlıdır.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3575" y="539750"/>
            <a:ext cx="4386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2"/>
                </a:solidFill>
              </a:rPr>
              <a:t> </a:t>
            </a:r>
            <a:r>
              <a:rPr lang="tr-TR" sz="3200" b="1" dirty="0">
                <a:solidFill>
                  <a:schemeClr val="accent2"/>
                </a:solidFill>
              </a:rPr>
              <a:t>MEKANİK VENTİLASYON</a:t>
            </a:r>
          </a:p>
        </p:txBody>
      </p:sp>
      <p:pic>
        <p:nvPicPr>
          <p:cNvPr id="5" name="Nesne 1"/>
          <p:cNvPicPr>
            <a:picLocks noChangeArrowheads="1"/>
          </p:cNvPicPr>
          <p:nvPr/>
        </p:nvPicPr>
        <p:blipFill>
          <a:blip r:embed="rId2" cstate="print"/>
          <a:srcRect l="-491" t="-153" r="-1561" b="-2148"/>
          <a:stretch>
            <a:fillRect/>
          </a:stretch>
        </p:blipFill>
        <p:spPr bwMode="auto">
          <a:xfrm>
            <a:off x="71438" y="1557338"/>
            <a:ext cx="36004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14750" y="1746250"/>
            <a:ext cx="50590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/>
              <a:t>Mekanik soluğun; </a:t>
            </a:r>
          </a:p>
          <a:p>
            <a:endParaRPr lang="tr-TR" sz="2400" dirty="0"/>
          </a:p>
          <a:p>
            <a:pPr>
              <a:spcAft>
                <a:spcPct val="40000"/>
              </a:spcAft>
              <a:buFontTx/>
              <a:buAutoNum type="arabicPlain"/>
            </a:pPr>
            <a:r>
              <a:rPr lang="tr-TR" sz="2400" dirty="0" smtClean="0"/>
              <a:t> Başlaması </a:t>
            </a:r>
            <a:endParaRPr lang="tr-TR" sz="2400" dirty="0"/>
          </a:p>
          <a:p>
            <a:pPr>
              <a:spcAft>
                <a:spcPct val="40000"/>
              </a:spcAft>
            </a:pPr>
            <a:r>
              <a:rPr lang="tr-TR" sz="2400" dirty="0"/>
              <a:t>	</a:t>
            </a:r>
            <a:r>
              <a:rPr lang="tr-TR" sz="2400" dirty="0">
                <a:solidFill>
                  <a:srgbClr val="FF0000"/>
                </a:solidFill>
              </a:rPr>
              <a:t>(tetiklemeli/tetiklemesiz)</a:t>
            </a:r>
          </a:p>
          <a:p>
            <a:pPr>
              <a:spcAft>
                <a:spcPct val="40000"/>
              </a:spcAft>
              <a:buFontTx/>
              <a:buAutoNum type="arabicPlain" startAt="2"/>
            </a:pPr>
            <a:r>
              <a:rPr lang="tr-TR" sz="2400" dirty="0" smtClean="0"/>
              <a:t> Kontrolü </a:t>
            </a:r>
            <a:r>
              <a:rPr lang="tr-TR" sz="2400" dirty="0"/>
              <a:t>veya sınırlandırılması </a:t>
            </a:r>
          </a:p>
          <a:p>
            <a:pPr>
              <a:spcAft>
                <a:spcPct val="40000"/>
              </a:spcAft>
            </a:pPr>
            <a:r>
              <a:rPr lang="tr-TR" sz="2400" dirty="0"/>
              <a:t>	</a:t>
            </a:r>
            <a:r>
              <a:rPr lang="tr-TR" sz="2400" dirty="0">
                <a:solidFill>
                  <a:srgbClr val="FF0000"/>
                </a:solidFill>
              </a:rPr>
              <a:t>(basınç/hacim kontrollü)</a:t>
            </a:r>
          </a:p>
          <a:p>
            <a:pPr>
              <a:spcAft>
                <a:spcPct val="40000"/>
              </a:spcAft>
              <a:buFontTx/>
              <a:buAutoNum type="arabicPlain" startAt="3"/>
            </a:pPr>
            <a:r>
              <a:rPr lang="tr-TR" sz="2400" dirty="0" smtClean="0"/>
              <a:t> Sonlandırılması</a:t>
            </a:r>
            <a:endParaRPr lang="tr-TR" sz="2400" dirty="0"/>
          </a:p>
          <a:p>
            <a:pPr>
              <a:spcAft>
                <a:spcPct val="40000"/>
              </a:spcAft>
            </a:pPr>
            <a:r>
              <a:rPr lang="tr-TR" sz="2400" dirty="0"/>
              <a:t>	</a:t>
            </a:r>
            <a:r>
              <a:rPr lang="tr-TR" sz="2400" dirty="0">
                <a:solidFill>
                  <a:srgbClr val="FF0000"/>
                </a:solidFill>
              </a:rPr>
              <a:t>(zaman/hacim/basınç döngülü) 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7" name="5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YAPAY SOLUĞUN BİLEŞENLERİ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0" y="1341438"/>
            <a:ext cx="8785225" cy="4525962"/>
          </a:xfrm>
          <a:prstGeom prst="rect">
            <a:avLst/>
          </a:prstGeom>
        </p:spPr>
        <p:txBody>
          <a:bodyPr/>
          <a:lstStyle/>
          <a:p>
            <a:pPr marL="45085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Hangi yöntemle verilirse verilsin yapay bir soluğun bileşenleri aynıdır.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085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085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tr-T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45085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79388" y="2349500"/>
          <a:ext cx="45370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45" t="26154" r="3734"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4537075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859338" y="2276475"/>
            <a:ext cx="41052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sz="2200" b="1">
                <a:solidFill>
                  <a:schemeClr val="accent2"/>
                </a:solidFill>
              </a:rPr>
              <a:t>PIP:</a:t>
            </a:r>
            <a:r>
              <a:rPr lang="tr-TR" sz="2200"/>
              <a:t> İnspiratuvar tepe basıncı (peak inspiratory pressure),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sz="2200" b="1">
                <a:solidFill>
                  <a:schemeClr val="accent2"/>
                </a:solidFill>
              </a:rPr>
              <a:t>PEEP</a:t>
            </a:r>
            <a:r>
              <a:rPr lang="tr-TR" sz="2200"/>
              <a:t>:  Ekspiryum sonu pozitif basınç (positive end expiratory pressure),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sz="2200" b="1">
                <a:solidFill>
                  <a:schemeClr val="accent2"/>
                </a:solidFill>
              </a:rPr>
              <a:t>T</a:t>
            </a:r>
            <a:r>
              <a:rPr lang="tr-TR" sz="2200" b="1" baseline="-25000">
                <a:solidFill>
                  <a:schemeClr val="accent2"/>
                </a:solidFill>
              </a:rPr>
              <a:t>I</a:t>
            </a:r>
            <a:r>
              <a:rPr lang="tr-TR" sz="2200" b="1">
                <a:solidFill>
                  <a:schemeClr val="accent2"/>
                </a:solidFill>
              </a:rPr>
              <a:t>:</a:t>
            </a:r>
            <a:r>
              <a:rPr lang="tr-TR" sz="2200"/>
              <a:t> İnspirasyon zamanı  (Inspiratory time),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sz="2200" b="1">
                <a:solidFill>
                  <a:schemeClr val="accent2"/>
                </a:solidFill>
              </a:rPr>
              <a:t>T</a:t>
            </a:r>
            <a:r>
              <a:rPr lang="tr-TR" sz="2200" b="1" baseline="-25000">
                <a:solidFill>
                  <a:schemeClr val="accent2"/>
                </a:solidFill>
              </a:rPr>
              <a:t>E</a:t>
            </a:r>
            <a:r>
              <a:rPr lang="tr-TR" sz="2200" b="1">
                <a:solidFill>
                  <a:schemeClr val="accent2"/>
                </a:solidFill>
              </a:rPr>
              <a:t>:</a:t>
            </a:r>
            <a:r>
              <a:rPr lang="tr-TR" sz="2200"/>
              <a:t> Ekspirasyon zamanı (Expiratory time)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6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680520" cy="5649491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tr-TR" sz="3000" dirty="0" smtClean="0">
                <a:solidFill>
                  <a:schemeClr val="accent2"/>
                </a:solidFill>
              </a:rPr>
              <a:t>TETİKLEMESİZ MEKANİK VENTİLASYON</a:t>
            </a:r>
            <a:endParaRPr lang="tr-TR" sz="39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tr-TR" altLang="ja-JP" sz="2400" dirty="0" smtClean="0">
                <a:ea typeface="ＭＳ Ｐゴシック" pitchFamily="34" charset="-128"/>
              </a:rPr>
              <a:t>   IMV: </a:t>
            </a:r>
            <a:r>
              <a:rPr lang="tr-TR" altLang="ja-JP" sz="2400" dirty="0" err="1" smtClean="0">
                <a:ea typeface="ＭＳ Ｐゴシック" pitchFamily="34" charset="-128"/>
              </a:rPr>
              <a:t>Intermittant</a:t>
            </a:r>
            <a:r>
              <a:rPr lang="tr-TR" altLang="ja-JP" sz="2400" dirty="0" smtClean="0">
                <a:ea typeface="ＭＳ Ｐゴシック" pitchFamily="34" charset="-128"/>
              </a:rPr>
              <a:t> </a:t>
            </a:r>
            <a:r>
              <a:rPr lang="tr-TR" altLang="ja-JP" sz="2400" dirty="0" err="1" smtClean="0">
                <a:ea typeface="ＭＳ Ｐゴシック" pitchFamily="34" charset="-128"/>
              </a:rPr>
              <a:t>mandatory</a:t>
            </a:r>
            <a:r>
              <a:rPr lang="tr-TR" altLang="ja-JP" sz="2400" dirty="0" smtClean="0">
                <a:ea typeface="ＭＳ Ｐゴシック" pitchFamily="34" charset="-128"/>
              </a:rPr>
              <a:t> </a:t>
            </a:r>
            <a:r>
              <a:rPr lang="tr-TR" altLang="ja-JP" sz="2400" dirty="0" err="1" smtClean="0">
                <a:ea typeface="ＭＳ Ｐゴシック" pitchFamily="34" charset="-128"/>
              </a:rPr>
              <a:t>ventilation</a:t>
            </a:r>
            <a:endParaRPr lang="tr-TR" altLang="ja-JP" sz="2400" dirty="0" smtClean="0">
              <a:ea typeface="ＭＳ Ｐゴシック" pitchFamily="34" charset="-128"/>
            </a:endParaRPr>
          </a:p>
          <a:p>
            <a:pPr marL="450850" indent="-341313">
              <a:buFontTx/>
              <a:buChar char="•"/>
            </a:pPr>
            <a:r>
              <a:rPr lang="tr-TR" sz="2400" dirty="0" smtClean="0">
                <a:ea typeface="ＭＳ Ｐゴシック" pitchFamily="34" charset="-128"/>
              </a:rPr>
              <a:t>Aygıt kullanıcının ayarladığı sıklıktaki yapay solukları bebeğe verir, bebeğin solunumu aygıt tarafından algılanmaz</a:t>
            </a:r>
          </a:p>
          <a:p>
            <a:pPr marL="450850" indent="-341313">
              <a:buFontTx/>
              <a:buChar char="•"/>
            </a:pPr>
            <a:r>
              <a:rPr lang="tr-TR" sz="2400" dirty="0" smtClean="0">
                <a:ea typeface="ＭＳ Ｐゴシック" pitchFamily="34" charset="-128"/>
              </a:rPr>
              <a:t>Bebeğin kendi solunumu ile aygıtın verdiği yapay soluklar uyumsuz olduğundan tercih edilmez. </a:t>
            </a:r>
          </a:p>
          <a:p>
            <a:pPr marL="450850" indent="-341313">
              <a:buFontTx/>
              <a:buChar char="•"/>
            </a:pPr>
            <a:r>
              <a:rPr lang="tr-TR" sz="2400" dirty="0" smtClean="0">
                <a:ea typeface="ＭＳ Ｐゴシック" pitchFamily="34" charset="-128"/>
              </a:rPr>
              <a:t>Kendiliğinden solunumu hiç olmayan bebeklerde kullanılabilir.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120738" y="1700808"/>
          <a:ext cx="4023262" cy="285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78" t="21017" r="6303" b="10509"/>
                      <a:stretch>
                        <a:fillRect/>
                      </a:stretch>
                    </p:blipFill>
                    <p:spPr bwMode="auto">
                      <a:xfrm>
                        <a:off x="5120738" y="1700808"/>
                        <a:ext cx="4023262" cy="2855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/>
          </p:cNvSpPr>
          <p:nvPr/>
        </p:nvSpPr>
        <p:spPr bwMode="auto">
          <a:xfrm>
            <a:off x="755650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TETİKLEMELİ MEKANİK VENTİLASYON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611560" y="1196752"/>
            <a:ext cx="7618040" cy="5043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None/>
            </a:pPr>
            <a:endParaRPr lang="tr-TR" sz="3200" dirty="0" smtClean="0"/>
          </a:p>
          <a:p>
            <a:r>
              <a:rPr lang="tr-TR" sz="3200" dirty="0" smtClean="0">
                <a:ea typeface="ＭＳ Ｐゴシック" pitchFamily="34" charset="-128"/>
              </a:rPr>
              <a:t>    Solunum aygıtı bebeğin solunumunun başlamakta olduğunu, bebeğin hava yolunda yarattığı akım-basınç değişiklikleri ya da göğüs-karın hareketlerinden algılayıp eş zamanlı olarak </a:t>
            </a:r>
            <a:r>
              <a:rPr lang="tr-TR" sz="3200" dirty="0" err="1" smtClean="0">
                <a:ea typeface="ＭＳ Ｐゴシック" pitchFamily="34" charset="-128"/>
              </a:rPr>
              <a:t>inspiryumu</a:t>
            </a:r>
            <a:r>
              <a:rPr lang="tr-TR" sz="3200" dirty="0" smtClean="0">
                <a:ea typeface="ＭＳ Ｐゴシック" pitchFamily="34" charset="-128"/>
              </a:rPr>
              <a:t> başlatır. </a:t>
            </a:r>
          </a:p>
          <a:p>
            <a:pPr>
              <a:buNone/>
            </a:pPr>
            <a:endParaRPr lang="tr-TR" sz="3200" dirty="0" smtClean="0"/>
          </a:p>
          <a:p>
            <a:pPr marL="717550" marR="0" lvl="0" indent="-360363" algn="just" defTabSz="5064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Tetiklemeli solutmaya örnekler: </a:t>
            </a:r>
          </a:p>
          <a:p>
            <a:pPr marL="717550" marR="0" lvl="0" indent="-360363" algn="just" defTabSz="5064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SIMV:	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Eş zamanlı aralıklı zorunlu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ventilasyon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17550" marR="0" lvl="0" indent="-360363" algn="just" defTabSz="5064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 	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A/C: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	Destekleyici/kontrollü solutma</a:t>
            </a:r>
          </a:p>
          <a:p>
            <a:pPr marL="717550" marR="0" lvl="0" indent="-360363" algn="just" defTabSz="5064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 	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PSV: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	Basınç destekli solutma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15" name="4 Altbilgi Yer Tutucusu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684213" y="0"/>
            <a:ext cx="8964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HACİM KONTROLLÜ-SINIRLI VENTİLASYON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0825" y="1196975"/>
            <a:ext cx="8713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Akciğerde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ventilatör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ilişkili hasarın asıl belirleyicisi basınç değil, hacimdir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Hacim kontrollü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ventilasyonda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inspirasyon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bunun için gereken basınç ne olursa olsun önceden ayarlanan gaz hacmi bebeğe sağlandığında sonlanır.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Hacim kontrollü solutma yönteminde PIP güvenlik nedenleriyle sınırlandırılmalıdır. Ancak sabit ve dengeli bir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Vt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ve dakika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ventilasyonu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sağlanmasını engelleyecek bir sınırlandırma yapılmamalıdır.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Bebeğin akciğer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kompliansı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iyileştikçe solunum aygıtı istenen gaz hacmini vermek için kendiliğinden basınç miktarını düşürür ve bir anlamda bebeğin solunum aygıtından ayrılmasına yardımcı olur.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332656"/>
            <a:ext cx="8219256" cy="2432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Hippocrates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460-357 BC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1196752"/>
            <a:ext cx="335245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</a:rPr>
              <a:t>“</a:t>
            </a:r>
            <a:r>
              <a:rPr lang="tr-TR" sz="2000" dirty="0" smtClean="0"/>
              <a:t>doğru zamanda doğru yaklaşım…..</a:t>
            </a:r>
            <a:endParaRPr lang="tr-TR" sz="2000" dirty="0"/>
          </a:p>
          <a:p>
            <a:pPr>
              <a:spcBef>
                <a:spcPct val="50000"/>
              </a:spcBef>
            </a:pPr>
            <a:r>
              <a:rPr lang="tr-TR" sz="2000" dirty="0"/>
              <a:t>ne çok fazla ne çok az”</a:t>
            </a:r>
          </a:p>
        </p:txBody>
      </p:sp>
      <p:pic>
        <p:nvPicPr>
          <p:cNvPr id="6" name="13 Resim" descr="imagesCA7J7FG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2722763" cy="170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899592" y="2852936"/>
            <a:ext cx="7416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Başarılı bir </a:t>
            </a:r>
            <a:r>
              <a:rPr lang="tr-TR" sz="2800" dirty="0" err="1" smtClean="0"/>
              <a:t>ventilasyon</a:t>
            </a:r>
            <a:r>
              <a:rPr lang="tr-TR" sz="2800" dirty="0" smtClean="0"/>
              <a:t> için bilinmesi gerekenler: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Normal fizyoloji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Altta yatan hastalık </a:t>
            </a:r>
            <a:r>
              <a:rPr lang="tr-TR" sz="2800" dirty="0" err="1" smtClean="0"/>
              <a:t>fizyopatolojisi</a:t>
            </a:r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Ventilatörün</a:t>
            </a:r>
            <a:r>
              <a:rPr lang="tr-TR" sz="2800" dirty="0" smtClean="0"/>
              <a:t> ve </a:t>
            </a:r>
            <a:r>
              <a:rPr lang="tr-TR" sz="2800" dirty="0" err="1" smtClean="0"/>
              <a:t>ventilatör</a:t>
            </a:r>
            <a:r>
              <a:rPr lang="tr-TR" sz="2800" dirty="0" smtClean="0"/>
              <a:t> </a:t>
            </a:r>
            <a:r>
              <a:rPr lang="tr-TR" sz="2800" dirty="0" err="1" smtClean="0"/>
              <a:t>modları</a:t>
            </a:r>
            <a:r>
              <a:rPr lang="tr-TR" sz="2800" dirty="0" smtClean="0"/>
              <a:t>- özellikleri</a:t>
            </a:r>
          </a:p>
          <a:p>
            <a:endParaRPr lang="tr-TR" dirty="0" smtClean="0"/>
          </a:p>
          <a:p>
            <a:r>
              <a:rPr lang="tr-TR" sz="2400" dirty="0" smtClean="0"/>
              <a:t> </a:t>
            </a:r>
            <a:r>
              <a:rPr lang="tr-TR" sz="1200" i="1" dirty="0" smtClean="0"/>
              <a:t>Bu sunumda </a:t>
            </a:r>
            <a:r>
              <a:rPr lang="tr-TR" sz="1200" i="1" dirty="0" err="1" smtClean="0"/>
              <a:t>neonatal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ventilasyonla</a:t>
            </a:r>
            <a:r>
              <a:rPr lang="tr-TR" sz="1200" i="1" dirty="0" smtClean="0"/>
              <a:t> ilgili yeterince deneyimi olmayan hekimlere kendi protokollerimiz çerçevesinde pratik bilgiler sağlamak amaçlanmıştır. </a:t>
            </a:r>
            <a:br>
              <a:rPr lang="tr-TR" sz="1200" i="1" dirty="0" smtClean="0"/>
            </a:br>
            <a:endParaRPr lang="tr-T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611188" y="0"/>
            <a:ext cx="8318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BASINÇ KONTROLLÜ-SINIRLI VENTİLASYON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79388" y="1052513"/>
            <a:ext cx="8713787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Zaman döngülü, basınç kontrollü mekanik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ventilasyon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yıllardır uygulanan, kullanımı kolay bir yöntemdir.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PIP değeri sabit soluklar sağlar, ancak bebeğe sağlanan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tidal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hacim akciğer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kompliansına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bağlıdır.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Aynı PIP ile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komplians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kötü ise daha düşük hacim sağlanırken,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kompliansta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hızlı iyileşme olduğunda aşırı hacimde gaz verilebilir.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Gaz akımı; ayarlanan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inspiryum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süresinde istenen PIP düzeyine ulaşmayı sağlamalı, ancak girdaplaşmaya yol açacak kadar yüksek olmamalıdır.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Akım döngüsü kullanılıyorsa, T</a:t>
            </a:r>
            <a:r>
              <a:rPr kumimoji="0" lang="tr-TR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 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hasta tarafından belirlendiği için soluktan soluğa değişebilir. </a:t>
            </a:r>
          </a:p>
          <a:p>
            <a:pPr marL="450850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Örnek olarak 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SIMV, A/C ve PSV 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verilebilir</a:t>
            </a:r>
            <a:r>
              <a:rPr kumimoji="0" lang="tr-T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tr-TR" sz="2800" b="1" dirty="0" smtClean="0">
                <a:solidFill>
                  <a:schemeClr val="accent2"/>
                </a:solidFill>
                <a:ea typeface="+mj-ea"/>
              </a:rPr>
              <a:t>SENKRONİZE ARALIKLI ZORUNLU VENTİLASYON </a:t>
            </a:r>
            <a:r>
              <a:rPr lang="tr-TR" sz="2800" b="1" dirty="0" smtClean="0">
                <a:solidFill>
                  <a:schemeClr val="tx1"/>
                </a:solidFill>
                <a:ea typeface="+mj-ea"/>
              </a:rPr>
              <a:t>(SIMV)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71438" y="1481138"/>
            <a:ext cx="4429125" cy="4525962"/>
          </a:xfrm>
        </p:spPr>
        <p:txBody>
          <a:bodyPr/>
          <a:lstStyle/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Solunum aygıtı bebeğin kendi solunumunu algılar ve eş zamanlı olarak inspiryum başlatılır. </a:t>
            </a:r>
          </a:p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Uygulayıcı tarafından ayarlanan solunum sayısına göre ventilatör solunum zaman aralıklarını belirler. </a:t>
            </a:r>
          </a:p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Örneğin hız 30 ise, zaman aralığı iki saniyedir. </a:t>
            </a:r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2778" name="11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4686300" y="1571625"/>
          <a:ext cx="4011613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15" t="21017" r="2364" b="10509"/>
                      <a:stretch>
                        <a:fillRect/>
                      </a:stretch>
                    </p:blipFill>
                    <p:spPr bwMode="auto">
                      <a:xfrm>
                        <a:off x="4686300" y="1571625"/>
                        <a:ext cx="4011613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072188" y="1214438"/>
            <a:ext cx="13636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Tetiklenen yapay soluklar</a:t>
            </a:r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 flipH="1">
            <a:off x="6500813" y="1714500"/>
            <a:ext cx="17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6643688" y="17145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6557963" y="3857625"/>
            <a:ext cx="13271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Bebeğin kendi solunumu</a:t>
            </a:r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 flipH="1" flipV="1">
            <a:off x="6072188" y="2857500"/>
            <a:ext cx="928687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777" name="Line 14"/>
          <p:cNvSpPr>
            <a:spLocks noChangeShapeType="1"/>
          </p:cNvSpPr>
          <p:nvPr/>
        </p:nvSpPr>
        <p:spPr bwMode="auto">
          <a:xfrm flipV="1">
            <a:off x="7072313" y="2857500"/>
            <a:ext cx="214312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tr-TR" sz="2800" b="1" dirty="0" smtClean="0">
                <a:solidFill>
                  <a:schemeClr val="accent2"/>
                </a:solidFill>
                <a:ea typeface="+mj-ea"/>
              </a:rPr>
              <a:t>SENKRONİZE ARALIKLI ZORUNLU VENTİLASYON </a:t>
            </a:r>
            <a:r>
              <a:rPr lang="tr-TR" sz="2800" b="1" dirty="0" smtClean="0">
                <a:solidFill>
                  <a:schemeClr val="tx1"/>
                </a:solidFill>
                <a:ea typeface="+mj-ea"/>
              </a:rPr>
              <a:t>(SIMV)</a:t>
            </a: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71438" y="1481138"/>
            <a:ext cx="4429125" cy="4525962"/>
          </a:xfrm>
        </p:spPr>
        <p:txBody>
          <a:bodyPr/>
          <a:lstStyle/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Bu zaman aralığında bebeğin kendiliğinden aldığı ve ayarlanan eşik değeri aşarak ventilatörü tetiklediği sadece bir soluk ventilatör tarafından PIP ile desteklenir. </a:t>
            </a:r>
          </a:p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Bebek birden fazla soluk alırsa PIP ile desteklenen ilk soluktan sonraki soluklar yalnızca PEEP ile desteklenir.  </a:t>
            </a:r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3802" name="11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4686300" y="1571625"/>
          <a:ext cx="4011613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15" t="21017" r="2364" b="10509"/>
                      <a:stretch>
                        <a:fillRect/>
                      </a:stretch>
                    </p:blipFill>
                    <p:spPr bwMode="auto">
                      <a:xfrm>
                        <a:off x="4686300" y="1571625"/>
                        <a:ext cx="4011613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072188" y="1214438"/>
            <a:ext cx="13636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Tetiklenen yapay soluklar</a:t>
            </a:r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 flipH="1">
            <a:off x="6500813" y="1714500"/>
            <a:ext cx="17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6643688" y="17145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6557963" y="3857625"/>
            <a:ext cx="13271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Bebeğin kendi solunumu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6072188" y="2857500"/>
            <a:ext cx="928687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 flipV="1">
            <a:off x="7072313" y="2857500"/>
            <a:ext cx="214312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tr-TR" sz="2800" b="1" dirty="0" smtClean="0">
                <a:solidFill>
                  <a:schemeClr val="accent2"/>
                </a:solidFill>
                <a:ea typeface="+mj-ea"/>
              </a:rPr>
              <a:t>SENKRONİZE ARALIKLI ZORUNLU VENTİLASYON </a:t>
            </a:r>
            <a:r>
              <a:rPr lang="tr-TR" sz="2800" b="1" dirty="0" smtClean="0">
                <a:solidFill>
                  <a:schemeClr val="tx1"/>
                </a:solidFill>
                <a:ea typeface="+mj-ea"/>
              </a:rPr>
              <a:t>(SIMV)</a:t>
            </a: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71438" y="1481138"/>
            <a:ext cx="4429125" cy="4525962"/>
          </a:xfrm>
        </p:spPr>
        <p:txBody>
          <a:bodyPr/>
          <a:lstStyle/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Belirlenen zaman aralığında bebek hiç soluk almazsa, ventilatör tetiklenmediği halde kendiliğinden bir soluk verir. </a:t>
            </a:r>
          </a:p>
          <a:p>
            <a:pPr>
              <a:spcAft>
                <a:spcPct val="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Bebeğin kendi inspirasyon süresi, uygulayıcı tarafından seçilen T</a:t>
            </a:r>
            <a:r>
              <a:rPr lang="tr-TR" sz="2400" baseline="-25000" smtClean="0">
                <a:ea typeface="ＭＳ Ｐゴシック" pitchFamily="34" charset="-128"/>
              </a:rPr>
              <a:t>I</a:t>
            </a:r>
            <a:r>
              <a:rPr lang="ja-JP" altLang="tr-TR" sz="2400" smtClean="0">
                <a:ea typeface="ＭＳ Ｐゴシック" pitchFamily="34" charset="-128"/>
              </a:rPr>
              <a:t>’</a:t>
            </a:r>
            <a:r>
              <a:rPr lang="tr-TR" altLang="ja-JP" sz="2400" smtClean="0">
                <a:ea typeface="ＭＳ Ｐゴシック" pitchFamily="34" charset="-128"/>
              </a:rPr>
              <a:t>den kısa ise ekspiryumda uyumsuzluk oluşur.  </a:t>
            </a:r>
            <a:endParaRPr lang="tr-TR" sz="2400" smtClean="0">
              <a:ea typeface="ＭＳ Ｐゴシック" pitchFamily="34" charset="-128"/>
            </a:endParaRPr>
          </a:p>
        </p:txBody>
      </p:sp>
      <p:sp>
        <p:nvSpPr>
          <p:cNvPr id="13" name="1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4827" name="13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/>
        </p:nvGraphicFramePr>
        <p:xfrm>
          <a:off x="4686300" y="1571625"/>
          <a:ext cx="4011613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15" t="21017" r="2364" b="10509"/>
                      <a:stretch>
                        <a:fillRect/>
                      </a:stretch>
                    </p:blipFill>
                    <p:spPr bwMode="auto">
                      <a:xfrm>
                        <a:off x="4686300" y="1571625"/>
                        <a:ext cx="4011613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6072188" y="1214438"/>
            <a:ext cx="13636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Tetiklenen yapay soluklar</a:t>
            </a:r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 flipH="1">
            <a:off x="6500813" y="1714500"/>
            <a:ext cx="17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6643688" y="17145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6557963" y="3857625"/>
            <a:ext cx="13271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Bebeğin kendi solunumu</a:t>
            </a:r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 flipH="1" flipV="1">
            <a:off x="6072188" y="2857500"/>
            <a:ext cx="928687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 flipV="1">
            <a:off x="7072313" y="2857500"/>
            <a:ext cx="214312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4786313" y="4643438"/>
            <a:ext cx="428625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r-TR" sz="2800" b="1">
                <a:solidFill>
                  <a:schemeClr val="accent2"/>
                </a:solidFill>
              </a:rPr>
              <a:t>Başlangıç ayarları:</a:t>
            </a:r>
            <a:r>
              <a:rPr lang="tr-TR" sz="2800"/>
              <a:t> IMV gibi, tetikleme duyarlılığı en yüksek düzeyde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229600" cy="846158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b="1" dirty="0" smtClean="0">
                <a:solidFill>
                  <a:schemeClr val="accent2"/>
                </a:solidFill>
                <a:ea typeface="+mj-ea"/>
              </a:rPr>
              <a:t>DESTEKLEYİCİ / KONTROLLÜ SOLUTMA </a:t>
            </a:r>
            <a:r>
              <a:rPr lang="tr-TR" sz="2800" b="1" dirty="0" smtClean="0">
                <a:solidFill>
                  <a:schemeClr val="tx1"/>
                </a:solidFill>
                <a:ea typeface="+mj-ea"/>
              </a:rPr>
              <a:t>(PTV,A/C)</a:t>
            </a:r>
          </a:p>
        </p:txBody>
      </p:sp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214313" y="857250"/>
            <a:ext cx="4286250" cy="5143500"/>
          </a:xfrm>
        </p:spPr>
        <p:txBody>
          <a:bodyPr/>
          <a:lstStyle/>
          <a:p>
            <a:pPr>
              <a:spcAft>
                <a:spcPct val="10000"/>
              </a:spcAft>
              <a:buSzTx/>
              <a:buFontTx/>
              <a:buChar char="•"/>
            </a:pPr>
            <a:r>
              <a:rPr lang="tr-TR" sz="2400" dirty="0" smtClean="0">
                <a:ea typeface="ＭＳ Ｐゴシック" pitchFamily="34" charset="-128"/>
              </a:rPr>
              <a:t>Bebeğin tetikleme eşiğini aşan tüm solukları </a:t>
            </a:r>
            <a:r>
              <a:rPr lang="tr-TR" sz="2400" dirty="0" err="1" smtClean="0">
                <a:ea typeface="ＭＳ Ｐゴシック" pitchFamily="34" charset="-128"/>
              </a:rPr>
              <a:t>ventilatör</a:t>
            </a:r>
            <a:r>
              <a:rPr lang="tr-TR" sz="2400" dirty="0" smtClean="0">
                <a:ea typeface="ＭＳ Ｐゴシック" pitchFamily="34" charset="-128"/>
              </a:rPr>
              <a:t> tarafından desteklenir </a:t>
            </a:r>
            <a:r>
              <a:rPr lang="tr-TR" sz="2400" dirty="0" smtClean="0">
                <a:solidFill>
                  <a:schemeClr val="accent2"/>
                </a:solidFill>
                <a:ea typeface="ＭＳ Ｐゴシック" pitchFamily="34" charset="-128"/>
              </a:rPr>
              <a:t>(destekleyici) </a:t>
            </a:r>
          </a:p>
          <a:p>
            <a:pPr>
              <a:spcAft>
                <a:spcPct val="10000"/>
              </a:spcAft>
              <a:buSzTx/>
              <a:buFontTx/>
              <a:buChar char="•"/>
            </a:pPr>
            <a:r>
              <a:rPr lang="tr-TR" sz="2400" dirty="0" smtClean="0">
                <a:ea typeface="ＭＳ Ｐゴシック" pitchFamily="34" charset="-128"/>
              </a:rPr>
              <a:t>Bebekte </a:t>
            </a:r>
            <a:r>
              <a:rPr lang="tr-TR" sz="2400" dirty="0" err="1" smtClean="0">
                <a:ea typeface="ＭＳ Ｐゴシック" pitchFamily="34" charset="-128"/>
              </a:rPr>
              <a:t>apne</a:t>
            </a:r>
            <a:r>
              <a:rPr lang="tr-TR" sz="2400" dirty="0" smtClean="0">
                <a:ea typeface="ＭＳ Ｐゴシック" pitchFamily="34" charset="-128"/>
              </a:rPr>
              <a:t> olması ya da solukların tetikleme eşiğini aşamadığı durumlarda mekanik soluklar kullanıcı tarafından ayarlanan hızda sağlanır </a:t>
            </a:r>
            <a:r>
              <a:rPr lang="tr-TR" sz="2400" dirty="0" smtClean="0">
                <a:solidFill>
                  <a:schemeClr val="accent2"/>
                </a:solidFill>
                <a:ea typeface="ＭＳ Ｐゴシック" pitchFamily="34" charset="-128"/>
              </a:rPr>
              <a:t>(kontrollü)</a:t>
            </a:r>
            <a:endParaRPr lang="tr-TR" sz="2400" dirty="0" smtClean="0">
              <a:ea typeface="ＭＳ Ｐゴシック" pitchFamily="34" charset="-128"/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5844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4429125" y="1214438"/>
          <a:ext cx="443865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78" t="21017" b="21017"/>
                      <a:stretch>
                        <a:fillRect/>
                      </a:stretch>
                    </p:blipFill>
                    <p:spPr bwMode="auto">
                      <a:xfrm>
                        <a:off x="4429125" y="1214438"/>
                        <a:ext cx="4438650" cy="307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229600" cy="846158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dirty="0" smtClean="0">
                <a:solidFill>
                  <a:schemeClr val="tx1"/>
                </a:solidFill>
                <a:ea typeface="+mj-ea"/>
              </a:rPr>
              <a:t>PTV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323850" y="857250"/>
            <a:ext cx="4319588" cy="5143500"/>
          </a:xfrm>
        </p:spPr>
        <p:txBody>
          <a:bodyPr/>
          <a:lstStyle/>
          <a:p>
            <a:pPr>
              <a:spcAft>
                <a:spcPct val="10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Bebeğin ventilatörü tetikleyebildiği solukların sayısı kullanıcı tarafından yedek olarak ayarlanmış solunum sayısının altında kalırsa ventilatör solunum sayısını ayarlanmış olan sayıya kadar tamamlar. </a:t>
            </a:r>
          </a:p>
          <a:p>
            <a:pPr>
              <a:spcAft>
                <a:spcPct val="10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Her soluk kullanıcı tarafından belirlenen PIP ile ve T</a:t>
            </a:r>
            <a:r>
              <a:rPr lang="tr-TR" sz="2400" baseline="-25000" smtClean="0">
                <a:ea typeface="ＭＳ Ｐゴシック" pitchFamily="34" charset="-128"/>
              </a:rPr>
              <a:t>I </a:t>
            </a:r>
            <a:r>
              <a:rPr lang="tr-TR" sz="2400" smtClean="0">
                <a:ea typeface="ＭＳ Ｐゴシック" pitchFamily="34" charset="-128"/>
              </a:rPr>
              <a:t>süresince desteklenir.</a:t>
            </a:r>
          </a:p>
          <a:p>
            <a:pPr>
              <a:spcAft>
                <a:spcPct val="10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 Ekspiryumda uyumsuzluk ortaya çıkabilir.</a:t>
            </a:r>
          </a:p>
          <a:p>
            <a:pPr>
              <a:spcAft>
                <a:spcPct val="10000"/>
              </a:spcAft>
              <a:buSzTx/>
              <a:buFontTx/>
              <a:buChar char="•"/>
            </a:pPr>
            <a:endParaRPr lang="tr-TR" sz="2400" smtClean="0">
              <a:ea typeface="ＭＳ Ｐゴシック" pitchFamily="34" charset="-128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6869" name="6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4562475" y="1000125"/>
          <a:ext cx="443865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78" t="21017" b="21017"/>
                      <a:stretch>
                        <a:fillRect/>
                      </a:stretch>
                    </p:blipFill>
                    <p:spPr bwMode="auto">
                      <a:xfrm>
                        <a:off x="4562475" y="1000125"/>
                        <a:ext cx="4438650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786313" y="4500563"/>
            <a:ext cx="432593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accent2"/>
                </a:solidFill>
              </a:rPr>
              <a:t>Başlangıç ayarları:</a:t>
            </a:r>
            <a:r>
              <a:rPr lang="tr-TR" sz="2400"/>
              <a:t> SIMV gibi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smtClean="0">
                <a:solidFill>
                  <a:schemeClr val="accent2"/>
                </a:solidFill>
                <a:ea typeface="+mj-ea"/>
              </a:rPr>
              <a:t>HİBRİT YÖNTEMLERLE YAPILAN MEKANİK VENTİLASYON 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ct val="30000"/>
              </a:spcAft>
              <a:buSzPct val="68000"/>
              <a:buFont typeface="Wingdings 3" pitchFamily="18" charset="2"/>
              <a:buChar char=""/>
            </a:pPr>
            <a:r>
              <a:rPr lang="tr-TR" dirty="0" smtClean="0">
                <a:solidFill>
                  <a:srgbClr val="FF0000"/>
                </a:solidFill>
                <a:ea typeface="ＭＳ Ｐゴシック" pitchFamily="34" charset="-128"/>
              </a:rPr>
              <a:t>Hacim Garantili (</a:t>
            </a:r>
            <a:r>
              <a:rPr lang="tr-TR" b="1" dirty="0" smtClean="0">
                <a:solidFill>
                  <a:srgbClr val="FF0000"/>
                </a:solidFill>
                <a:ea typeface="ＭＳ Ｐゴシック" pitchFamily="34" charset="-128"/>
              </a:rPr>
              <a:t>VG</a:t>
            </a:r>
            <a:r>
              <a:rPr lang="tr-TR" dirty="0" smtClean="0">
                <a:solidFill>
                  <a:srgbClr val="FF0000"/>
                </a:solidFill>
                <a:ea typeface="ＭＳ Ｐゴシック" pitchFamily="34" charset="-128"/>
              </a:rPr>
              <a:t>) </a:t>
            </a:r>
            <a:r>
              <a:rPr lang="tr-TR" dirty="0" err="1" smtClean="0">
                <a:solidFill>
                  <a:srgbClr val="FF0000"/>
                </a:solidFill>
                <a:ea typeface="ＭＳ Ｐゴシック" pitchFamily="34" charset="-128"/>
              </a:rPr>
              <a:t>Ventilasyon</a:t>
            </a:r>
            <a:endParaRPr lang="tr-TR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Aft>
                <a:spcPct val="30000"/>
              </a:spcAft>
              <a:buSzPct val="68000"/>
              <a:buFont typeface="Wingdings 3" pitchFamily="18" charset="2"/>
              <a:buChar char=""/>
            </a:pP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Basınç Ayarlı Hacim Kontrollü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Ventilasyon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(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Pressure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Regulated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Volume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Controlled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Ventilation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-</a:t>
            </a:r>
            <a:r>
              <a:rPr lang="tr-TR" b="1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PRVC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>
              <a:spcAft>
                <a:spcPct val="30000"/>
              </a:spcAft>
              <a:buSzPct val="68000"/>
              <a:buFont typeface="Wingdings 3" pitchFamily="18" charset="2"/>
              <a:buChar char=""/>
            </a:pP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Hacim Garantili Basınç Destekli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Ventilasyon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(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Volume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Assured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Pressure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Support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Ventilation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-</a:t>
            </a:r>
            <a:r>
              <a:rPr lang="tr-TR" b="1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VAPS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>
              <a:spcAft>
                <a:spcPct val="30000"/>
              </a:spcAft>
              <a:buSzPct val="68000"/>
              <a:buFont typeface="Wingdings 3" pitchFamily="18" charset="2"/>
              <a:buChar char=""/>
            </a:pP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Orantılı Destekleyici Solutma (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Proportional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Assist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Ventilasyon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-</a:t>
            </a:r>
            <a:r>
              <a:rPr lang="tr-TR" b="1" dirty="0" smtClean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PAV</a:t>
            </a:r>
            <a:r>
              <a:rPr lang="tr-TR" dirty="0" smtClean="0">
                <a:ea typeface="ＭＳ Ｐゴシック" pitchFamily="34" charset="-128"/>
              </a:rPr>
              <a:t>)</a:t>
            </a:r>
          </a:p>
          <a:p>
            <a:pPr>
              <a:spcAft>
                <a:spcPct val="30000"/>
              </a:spcAft>
              <a:buSzPct val="68000"/>
              <a:buFont typeface="Wingdings 3" pitchFamily="18" charset="2"/>
              <a:buNone/>
            </a:pPr>
            <a:endParaRPr lang="tr-TR" dirty="0" smtClean="0">
              <a:ea typeface="ＭＳ Ｐゴシック" pitchFamily="34" charset="-128"/>
            </a:endParaRPr>
          </a:p>
          <a:p>
            <a:pPr>
              <a:spcAft>
                <a:spcPct val="30000"/>
              </a:spcAft>
              <a:buSzPct val="68000"/>
              <a:buFont typeface="Wingdings 3" pitchFamily="18" charset="2"/>
              <a:buChar char=""/>
            </a:pPr>
            <a:endParaRPr lang="tr-TR" dirty="0" smtClean="0">
              <a:ea typeface="ＭＳ Ｐゴシック" pitchFamily="34" charset="-128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1987" name="4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smtClean="0">
                <a:solidFill>
                  <a:schemeClr val="accent2"/>
                </a:solidFill>
                <a:ea typeface="+mj-ea"/>
              </a:rPr>
              <a:t>HACİM GARANTİLİ </a:t>
            </a:r>
            <a:r>
              <a:rPr lang="tr-TR" sz="2800" smtClean="0">
                <a:solidFill>
                  <a:schemeClr val="tx1"/>
                </a:solidFill>
                <a:ea typeface="+mj-ea"/>
              </a:rPr>
              <a:t>(VG)</a:t>
            </a:r>
            <a:r>
              <a:rPr lang="tr-TR" sz="2800" smtClean="0">
                <a:solidFill>
                  <a:schemeClr val="accent2"/>
                </a:solidFill>
                <a:ea typeface="+mj-ea"/>
              </a:rPr>
              <a:t> VENTİLASYON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250825" y="1481138"/>
            <a:ext cx="4106863" cy="452596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ct val="20000"/>
              </a:spcAft>
              <a:buSzTx/>
              <a:buFontTx/>
              <a:buChar char="•"/>
            </a:pPr>
            <a:r>
              <a:rPr lang="tr-TR" smtClean="0">
                <a:ea typeface="ＭＳ Ｐゴシック" pitchFamily="34" charset="-128"/>
              </a:rPr>
              <a:t>VG sabit bir akımda, basıncın sınırlandığı ve ayarlanan tidal hacmin garanti edildiği bir soluk sağlar. </a:t>
            </a:r>
          </a:p>
          <a:p>
            <a:pPr>
              <a:spcAft>
                <a:spcPct val="20000"/>
              </a:spcAft>
              <a:buSzTx/>
              <a:buFontTx/>
              <a:buChar char="•"/>
            </a:pPr>
            <a:r>
              <a:rPr lang="tr-TR" smtClean="0">
                <a:ea typeface="ＭＳ Ｐゴシック" pitchFamily="34" charset="-128"/>
              </a:rPr>
              <a:t>Uygulayıcı bebeğe uygun bir Vt seçer ve ventilator </a:t>
            </a:r>
            <a:r>
              <a:rPr lang="ja-JP" altLang="tr-TR" smtClean="0">
                <a:ea typeface="ＭＳ Ｐゴシック" pitchFamily="34" charset="-128"/>
              </a:rPr>
              <a:t>“</a:t>
            </a:r>
            <a:r>
              <a:rPr lang="tr-TR" altLang="ja-JP" smtClean="0">
                <a:ea typeface="ＭＳ Ｐゴシック" pitchFamily="34" charset="-128"/>
              </a:rPr>
              <a:t>garanti edilen</a:t>
            </a:r>
            <a:r>
              <a:rPr lang="ja-JP" altLang="tr-TR" smtClean="0">
                <a:ea typeface="ＭＳ Ｐゴシック" pitchFamily="34" charset="-128"/>
              </a:rPr>
              <a:t>”</a:t>
            </a:r>
            <a:r>
              <a:rPr lang="tr-TR" altLang="ja-JP" smtClean="0">
                <a:ea typeface="ＭＳ Ｐゴシック" pitchFamily="34" charset="-128"/>
              </a:rPr>
              <a:t> hacme ulaşmak üzere gereken en düşük PIP değerini ayarlar </a:t>
            </a:r>
            <a:endParaRPr lang="tr-TR" smtClean="0">
              <a:ea typeface="ＭＳ Ｐゴシック" pitchFamily="34" charset="-128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3013" name="6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4357688" y="1627188"/>
          <a:ext cx="4643437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182" t="31526" r="14182"/>
                      <a:stretch>
                        <a:fillRect/>
                      </a:stretch>
                    </p:blipFill>
                    <p:spPr bwMode="auto">
                      <a:xfrm>
                        <a:off x="4357688" y="1627188"/>
                        <a:ext cx="4643437" cy="365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smtClean="0">
                <a:solidFill>
                  <a:schemeClr val="accent2"/>
                </a:solidFill>
                <a:ea typeface="+mj-ea"/>
              </a:rPr>
              <a:t>HACİM GARANTİLİ </a:t>
            </a:r>
            <a:r>
              <a:rPr lang="tr-TR" sz="2800" smtClean="0">
                <a:solidFill>
                  <a:schemeClr val="tx1"/>
                </a:solidFill>
                <a:ea typeface="+mj-ea"/>
              </a:rPr>
              <a:t>(VG)</a:t>
            </a:r>
            <a:r>
              <a:rPr lang="tr-TR" sz="2800" smtClean="0">
                <a:solidFill>
                  <a:schemeClr val="accent2"/>
                </a:solidFill>
                <a:ea typeface="+mj-ea"/>
              </a:rPr>
              <a:t> VENTİLASYON</a:t>
            </a: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250825" y="1268413"/>
            <a:ext cx="4535488" cy="45259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PIP ayarlaması önceki soluk sırasında sağlanan hacme dayanarak yapılır.</a:t>
            </a:r>
          </a:p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Bunun için önceki solukta atılan gaz hacmi ölçülür ve uygulayıcı tarafından istenen tidal hacimle karşılaştırır. </a:t>
            </a:r>
          </a:p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Ölçülen hacim istenenden daha az ise daha fazla PIP uygulanır, daha fazla ise basınç düşürülür ve her solukta bu düzenleme yeniden yapılır.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4037" name="6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4724400" y="1412875"/>
          <a:ext cx="427672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56" t="15762" r="7878" b="10509"/>
                      <a:stretch>
                        <a:fillRect/>
                      </a:stretch>
                    </p:blipFill>
                    <p:spPr bwMode="auto">
                      <a:xfrm>
                        <a:off x="4724400" y="1412875"/>
                        <a:ext cx="4276725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smtClean="0">
                <a:solidFill>
                  <a:schemeClr val="accent2"/>
                </a:solidFill>
                <a:ea typeface="+mj-ea"/>
              </a:rPr>
              <a:t>HACİM GARANTİLİ </a:t>
            </a:r>
            <a:r>
              <a:rPr lang="tr-TR" sz="2800" smtClean="0">
                <a:solidFill>
                  <a:schemeClr val="tx1"/>
                </a:solidFill>
                <a:ea typeface="+mj-ea"/>
              </a:rPr>
              <a:t>(VG)</a:t>
            </a:r>
            <a:r>
              <a:rPr lang="tr-TR" sz="2800" smtClean="0">
                <a:solidFill>
                  <a:schemeClr val="accent2"/>
                </a:solidFill>
                <a:ea typeface="+mj-ea"/>
              </a:rPr>
              <a:t> VENTİLASYON</a:t>
            </a:r>
          </a:p>
        </p:txBody>
      </p:sp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142875" y="1268413"/>
            <a:ext cx="4535488" cy="45259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Ventilatör uygulayıcının belirlediği PIP üst sınırını aşamaz. </a:t>
            </a:r>
          </a:p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PIP üst sınırı ventilatörün uyguladığı değerin % 20 üzerinde belirlenmelidir ve belirli aralıklarla ventilatör tarafından uygulanan PIP değerlerine yakın olacak şekilde değiştirilir. </a:t>
            </a:r>
          </a:p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r>
              <a:rPr lang="tr-TR" sz="2400" smtClean="0">
                <a:ea typeface="ＭＳ Ｐゴシック" pitchFamily="34" charset="-128"/>
              </a:rPr>
              <a:t>VG yöntemi A/C, SIMV ya da PSV ile birlikte kullanılır. </a:t>
            </a:r>
          </a:p>
          <a:p>
            <a:pPr>
              <a:lnSpc>
                <a:spcPct val="90000"/>
              </a:lnSpc>
              <a:spcAft>
                <a:spcPct val="15000"/>
              </a:spcAft>
              <a:buSzTx/>
              <a:buFontTx/>
              <a:buChar char="•"/>
            </a:pPr>
            <a:endParaRPr lang="tr-TR" sz="2400" smtClean="0">
              <a:ea typeface="ＭＳ Ｐゴシック" pitchFamily="34" charset="-128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5061" name="6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/>
        </p:nvGraphicFramePr>
        <p:xfrm>
          <a:off x="4724400" y="1412875"/>
          <a:ext cx="427672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r:id="rId4" imgW="4568900" imgH="3425883" progId="PowerPoint.Slide.12">
                  <p:embed/>
                </p:oleObj>
              </mc:Choice>
              <mc:Fallback>
                <p:oleObj r:id="rId4" imgW="4568900" imgH="3425883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56" t="15762" r="7878" b="10509"/>
                      <a:stretch>
                        <a:fillRect/>
                      </a:stretch>
                    </p:blipFill>
                    <p:spPr bwMode="auto">
                      <a:xfrm>
                        <a:off x="4724400" y="1412875"/>
                        <a:ext cx="4276725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0" y="332656"/>
            <a:ext cx="8912225" cy="1281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tr-TR" sz="3200" dirty="0" smtClean="0">
                <a:ea typeface="+mj-ea"/>
                <a:cs typeface="+mj-cs"/>
              </a:rPr>
              <a:t>Solunum Destek Tedavisi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Yöntemleri </a:t>
            </a:r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323528" y="1052736"/>
            <a:ext cx="8568952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Maske yada başlık ile yüksek konsantrasyonda O2 vermek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r-T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İnvaziv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olmayan </a:t>
            </a:r>
            <a:r>
              <a:rPr lang="tr-T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ventilasyon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tr-T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entube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etmeden / nazal aparat veya maske ile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NIPPV 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invaziv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intermitan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pozitif basınçlı 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ventilasyon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CDP 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Distending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Pressure</a:t>
            </a: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/sürekli genişleten basınç )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-CPAP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-PEEP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İnvaziv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ventilasyon</a:t>
            </a:r>
            <a:r>
              <a:rPr lang="tr-TR" sz="2400" b="1" dirty="0" smtClean="0"/>
              <a:t>( </a:t>
            </a:r>
            <a:r>
              <a:rPr lang="tr-TR" sz="2400" b="1" dirty="0" err="1" smtClean="0"/>
              <a:t>Entube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Positive</a:t>
            </a:r>
            <a:r>
              <a:rPr lang="tr-TR" sz="2400" b="1" dirty="0" smtClean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 smtClean="0"/>
              <a:t>Ventilation</a:t>
            </a:r>
            <a:r>
              <a:rPr lang="tr-TR" sz="2400" b="1" dirty="0" smtClean="0"/>
              <a:t>)</a:t>
            </a:r>
            <a:endParaRPr lang="tr-TR" sz="2400" b="1" dirty="0"/>
          </a:p>
          <a:p>
            <a:r>
              <a:rPr lang="tr-TR" sz="2400" dirty="0"/>
              <a:t>          -Konvansiyonel PPV </a:t>
            </a:r>
          </a:p>
          <a:p>
            <a:r>
              <a:rPr lang="tr-TR" sz="2400" dirty="0"/>
              <a:t>          -HFV (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Frequency</a:t>
            </a:r>
            <a:r>
              <a:rPr lang="tr-TR" sz="2400" dirty="0"/>
              <a:t>   </a:t>
            </a:r>
            <a:r>
              <a:rPr lang="tr-TR" sz="2400" dirty="0" err="1"/>
              <a:t>Ventilation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b="1" dirty="0" smtClean="0"/>
              <a:t>ECMO </a:t>
            </a:r>
            <a:r>
              <a:rPr lang="tr-TR" sz="2400" dirty="0" smtClean="0"/>
              <a:t>(</a:t>
            </a:r>
            <a:r>
              <a:rPr lang="tr-TR" sz="2400" dirty="0" err="1" smtClean="0"/>
              <a:t>Ekstrakorporeal</a:t>
            </a:r>
            <a:r>
              <a:rPr lang="tr-TR" sz="2400" dirty="0" smtClean="0"/>
              <a:t> </a:t>
            </a:r>
            <a:r>
              <a:rPr lang="tr-TR" sz="2400" dirty="0" err="1" smtClean="0"/>
              <a:t>membran</a:t>
            </a:r>
            <a:r>
              <a:rPr lang="tr-TR" sz="2400" dirty="0" smtClean="0"/>
              <a:t> </a:t>
            </a:r>
            <a:r>
              <a:rPr lang="tr-TR" sz="2400" dirty="0" err="1" smtClean="0"/>
              <a:t>oksijenasyonu</a:t>
            </a:r>
            <a:r>
              <a:rPr lang="tr-TR" sz="2400" dirty="0" smtClean="0"/>
              <a:t>)</a:t>
            </a:r>
            <a:endParaRPr lang="tr-TR" sz="2400" dirty="0"/>
          </a:p>
          <a:p>
            <a:r>
              <a:rPr lang="tr-TR" sz="2400" dirty="0" smtClean="0"/>
              <a:t>                   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tr-TR" sz="2800" smtClean="0">
                <a:solidFill>
                  <a:schemeClr val="accent2"/>
                </a:solidFill>
                <a:ea typeface="+mj-ea"/>
              </a:rPr>
              <a:t>HACİM GARANTİLİ </a:t>
            </a:r>
            <a:r>
              <a:rPr lang="tr-TR" sz="2800" smtClean="0">
                <a:solidFill>
                  <a:schemeClr val="tx1"/>
                </a:solidFill>
                <a:ea typeface="+mj-ea"/>
              </a:rPr>
              <a:t>(VG)</a:t>
            </a:r>
            <a:r>
              <a:rPr lang="tr-TR" sz="2800" smtClean="0">
                <a:solidFill>
                  <a:schemeClr val="accent2"/>
                </a:solidFill>
                <a:ea typeface="+mj-ea"/>
              </a:rPr>
              <a:t> VENTİLASYON</a:t>
            </a: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179388" y="1341438"/>
            <a:ext cx="8435975" cy="45259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ct val="15000"/>
              </a:spcAft>
              <a:buSzTx/>
              <a:buFontTx/>
              <a:buChar char="•"/>
            </a:pPr>
            <a:r>
              <a:rPr lang="tr-TR" smtClean="0">
                <a:ea typeface="ＭＳ Ｐゴシック" pitchFamily="34" charset="-128"/>
              </a:rPr>
              <a:t>Vt genellikle 4-5 ml/kg seçilerek ventilasyona başlanır, kan gazları ve göğüs hareketlerine göre 0.5 ml/kg değişimlerle ayarlama yapılabilir. </a:t>
            </a:r>
          </a:p>
          <a:p>
            <a:pPr>
              <a:spcAft>
                <a:spcPct val="15000"/>
              </a:spcAft>
              <a:buSzTx/>
              <a:buFontTx/>
              <a:buChar char="•"/>
            </a:pPr>
            <a:r>
              <a:rPr lang="tr-TR" smtClean="0">
                <a:ea typeface="ＭＳ Ｐゴシック" pitchFamily="34" charset="-128"/>
              </a:rPr>
              <a:t>Bebeğin solunum çabası ve akciğer kompliyansında düzelme oldukça istenen Vt daha az basınçla verileceğinden basınç desteği kendiliğinden azalır. </a:t>
            </a:r>
          </a:p>
          <a:p>
            <a:pPr>
              <a:spcAft>
                <a:spcPct val="15000"/>
              </a:spcAft>
              <a:buSzTx/>
              <a:buFontTx/>
              <a:buChar char="•"/>
            </a:pPr>
            <a:r>
              <a:rPr lang="tr-TR" smtClean="0">
                <a:ea typeface="ＭＳ Ｐゴシック" pitchFamily="34" charset="-128"/>
              </a:rPr>
              <a:t>Tekrarlayan düşük Vt alarmı genellikle yetersiz PIP üst sınırı, çok kısa T</a:t>
            </a:r>
            <a:r>
              <a:rPr lang="tr-TR" baseline="-25000" smtClean="0">
                <a:ea typeface="ＭＳ Ｐゴシック" pitchFamily="34" charset="-128"/>
              </a:rPr>
              <a:t>I</a:t>
            </a:r>
            <a:r>
              <a:rPr lang="tr-TR" smtClean="0">
                <a:ea typeface="ＭＳ Ｐゴシック" pitchFamily="34" charset="-128"/>
              </a:rPr>
              <a:t> ya da düşük akım hızı nedeniyledir. </a:t>
            </a:r>
          </a:p>
          <a:p>
            <a:pPr>
              <a:spcAft>
                <a:spcPct val="15000"/>
              </a:spcAft>
              <a:buSzTx/>
              <a:buFontTx/>
              <a:buChar char="•"/>
            </a:pPr>
            <a:r>
              <a:rPr lang="tr-TR" smtClean="0">
                <a:ea typeface="ＭＳ Ｐゴシック" pitchFamily="34" charset="-128"/>
              </a:rPr>
              <a:t>VG sırasında trakeal tüp etrafından kaçak % 40</a:t>
            </a:r>
            <a:r>
              <a:rPr lang="ja-JP" altLang="tr-TR" smtClean="0">
                <a:ea typeface="ＭＳ Ｐゴシック" pitchFamily="34" charset="-128"/>
              </a:rPr>
              <a:t>’</a:t>
            </a:r>
            <a:r>
              <a:rPr lang="tr-TR" altLang="ja-JP" smtClean="0">
                <a:ea typeface="ＭＳ Ｐゴシック" pitchFamily="34" charset="-128"/>
              </a:rPr>
              <a:t>ın üzerinde ise ekspiryumda ölçülen tidal hacim hatalı olacağından VG başarılı olamaz.</a:t>
            </a:r>
          </a:p>
          <a:p>
            <a:pPr>
              <a:spcAft>
                <a:spcPct val="15000"/>
              </a:spcAft>
              <a:buSzTx/>
              <a:buFontTx/>
              <a:buChar char="•"/>
            </a:pPr>
            <a:endParaRPr lang="tr-TR" smtClean="0">
              <a:ea typeface="ＭＳ Ｐゴシック" pitchFamily="34" charset="-128"/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6084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/>
              <a:t>Pozitif Basınçlı </a:t>
            </a:r>
            <a:r>
              <a:rPr lang="tr-TR" sz="2800" b="1" dirty="0" err="1" smtClean="0"/>
              <a:t>Ventilasyon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Endikasyonları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err="1" smtClean="0"/>
              <a:t>Respiratuar</a:t>
            </a:r>
            <a:r>
              <a:rPr lang="tr-TR" sz="2800" dirty="0" smtClean="0"/>
              <a:t> yetmezlik varsa ve NIV ile düzeltilememişse </a:t>
            </a:r>
            <a:r>
              <a:rPr lang="tr-TR" sz="2800" dirty="0" err="1" smtClean="0"/>
              <a:t>invaziv</a:t>
            </a:r>
            <a:r>
              <a:rPr lang="tr-TR" sz="2800" dirty="0" smtClean="0"/>
              <a:t> mekanik </a:t>
            </a:r>
            <a:r>
              <a:rPr lang="tr-TR" sz="2800" dirty="0" err="1" smtClean="0"/>
              <a:t>ventilasyon</a:t>
            </a:r>
            <a:r>
              <a:rPr lang="tr-TR" sz="2800" dirty="0" smtClean="0"/>
              <a:t> uygulanır</a:t>
            </a:r>
            <a:endParaRPr lang="tr-TR" sz="2800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2800" dirty="0" smtClean="0"/>
              <a:t>Klinik 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4402832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/>
              <a:t>     </a:t>
            </a:r>
            <a:r>
              <a:rPr lang="tr-TR" dirty="0" smtClean="0"/>
              <a:t>a. </a:t>
            </a:r>
            <a:r>
              <a:rPr lang="tr-TR" dirty="0" err="1" smtClean="0"/>
              <a:t>Retraksiyon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 İnleme</a:t>
            </a:r>
            <a:br>
              <a:rPr lang="tr-TR" dirty="0" smtClean="0"/>
            </a:br>
            <a:r>
              <a:rPr lang="tr-TR" dirty="0" smtClean="0"/>
              <a:t>c. Solunum hızı &gt; 60/</a:t>
            </a:r>
            <a:r>
              <a:rPr lang="tr-TR" dirty="0" err="1" smtClean="0"/>
              <a:t>dk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d. Santral </a:t>
            </a:r>
            <a:r>
              <a:rPr lang="tr-TR" dirty="0" err="1" smtClean="0"/>
              <a:t>siyanoz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e. İnatçı </a:t>
            </a:r>
            <a:r>
              <a:rPr lang="tr-TR" dirty="0" err="1" smtClean="0"/>
              <a:t>apne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f. Azalmış aktivite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g.Hemodinamide</a:t>
            </a:r>
            <a:r>
              <a:rPr lang="tr-TR" dirty="0" smtClean="0"/>
              <a:t> bozulma-şok</a:t>
            </a:r>
          </a:p>
          <a:p>
            <a:pPr>
              <a:buNone/>
            </a:pPr>
            <a:r>
              <a:rPr lang="tr-TR" sz="1400" dirty="0" smtClean="0"/>
              <a:t/>
            </a:r>
            <a:br>
              <a:rPr lang="tr-TR" sz="1400" dirty="0" smtClean="0"/>
            </a:br>
            <a:endParaRPr lang="tr-TR" sz="1500" i="1" dirty="0">
              <a:solidFill>
                <a:srgbClr val="FF0000"/>
              </a:solidFill>
            </a:endParaRPr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Laboratuar</a:t>
            </a:r>
            <a:endParaRPr lang="tr-TR" sz="2800" dirty="0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3970784" cy="27662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/>
              <a:t>     </a:t>
            </a:r>
            <a:r>
              <a:rPr lang="tr-TR" dirty="0" smtClean="0"/>
              <a:t>a. PaCO2 &gt; 60 </a:t>
            </a:r>
            <a:r>
              <a:rPr lang="tr-TR" dirty="0" err="1" smtClean="0"/>
              <a:t>mmHg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 FiO2=1 iken PaO2 &lt; 50 </a:t>
            </a:r>
            <a:r>
              <a:rPr lang="tr-TR" dirty="0" err="1" smtClean="0"/>
              <a:t>mmHg</a:t>
            </a:r>
            <a:r>
              <a:rPr lang="tr-TR" dirty="0" smtClean="0"/>
              <a:t> yada SO2 &lt;%80 </a:t>
            </a:r>
            <a:br>
              <a:rPr lang="tr-TR" dirty="0" smtClean="0"/>
            </a:br>
            <a:r>
              <a:rPr lang="tr-TR" dirty="0" smtClean="0"/>
              <a:t>c. </a:t>
            </a:r>
            <a:r>
              <a:rPr lang="tr-TR" dirty="0" err="1" smtClean="0"/>
              <a:t>pH</a:t>
            </a:r>
            <a:r>
              <a:rPr lang="tr-TR" dirty="0" smtClean="0"/>
              <a:t> &lt; 7,25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539552" y="501317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i="1" dirty="0" smtClean="0">
                <a:solidFill>
                  <a:srgbClr val="FF0000"/>
                </a:solidFill>
              </a:rPr>
              <a:t>Yukarıdaki kriterlerden 2 veya daha fazlası </a:t>
            </a:r>
            <a:r>
              <a:rPr lang="tr-TR" i="1" dirty="0" err="1" smtClean="0">
                <a:solidFill>
                  <a:srgbClr val="FF0000"/>
                </a:solidFill>
              </a:rPr>
              <a:t>respiratuvar</a:t>
            </a:r>
            <a:r>
              <a:rPr lang="tr-TR" i="1" dirty="0" smtClean="0">
                <a:solidFill>
                  <a:srgbClr val="FF0000"/>
                </a:solidFill>
              </a:rPr>
              <a:t> yetmezlik göstergesidir. Ancak çok küçük prematürelerde </a:t>
            </a:r>
            <a:r>
              <a:rPr lang="tr-TR" i="1" dirty="0" err="1" smtClean="0">
                <a:solidFill>
                  <a:srgbClr val="FF0000"/>
                </a:solidFill>
              </a:rPr>
              <a:t>retraksiyonlar</a:t>
            </a:r>
            <a:r>
              <a:rPr lang="tr-TR" i="1" dirty="0" smtClean="0">
                <a:solidFill>
                  <a:srgbClr val="FF0000"/>
                </a:solidFill>
              </a:rPr>
              <a:t> çok belirgin olduğunda da mekanik </a:t>
            </a:r>
            <a:r>
              <a:rPr lang="tr-TR" i="1" dirty="0" err="1" smtClean="0">
                <a:solidFill>
                  <a:srgbClr val="FF0000"/>
                </a:solidFill>
              </a:rPr>
              <a:t>ventilasyon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endikasyonu</a:t>
            </a:r>
            <a:r>
              <a:rPr lang="tr-TR" i="1" dirty="0" smtClean="0">
                <a:solidFill>
                  <a:srgbClr val="FF0000"/>
                </a:solidFill>
              </a:rPr>
              <a:t> konulabilir.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2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656184"/>
                <a:gridCol w="2057401"/>
                <a:gridCol w="2057401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Fetus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İlk nefes</a:t>
                      </a:r>
                      <a:r>
                        <a:rPr lang="tr-TR" baseline="0" dirty="0" smtClean="0"/>
                        <a:t> öncesi YD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YD 6.saat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7.35-7.40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7.10-7.30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7.35-7.40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PaO2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16-18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80-95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PaCO2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40-42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45-65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Akc</a:t>
                      </a:r>
                      <a:r>
                        <a:rPr lang="tr-TR" dirty="0" smtClean="0"/>
                        <a:t> kan akımı (% debi)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13-25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90-100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Şantlar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Plasenta, DA, FO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FO, DA, akciğer içi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Akciğer içi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Akciğerler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FAS (30ml/kg)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FAS+hava(16-19 ml/kg)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Hava (30 ml/kg)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Solunum kontrolü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Aralıklı solunum hareketi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CO2 artışı,ısı değ,</a:t>
                      </a:r>
                      <a:r>
                        <a:rPr lang="tr-TR" dirty="0" err="1" smtClean="0"/>
                        <a:t>katekolomin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salınımı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Kemoreseptör</a:t>
                      </a:r>
                      <a:r>
                        <a:rPr lang="tr-TR" dirty="0" smtClean="0"/>
                        <a:t> duyarlı ritmik solunum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Pozitif Basınçlı  </a:t>
            </a:r>
            <a:r>
              <a:rPr lang="tr-TR" sz="2800" b="1" dirty="0" err="1" smtClean="0"/>
              <a:t>Ventilatörlerde</a:t>
            </a:r>
            <a:r>
              <a:rPr lang="tr-TR" sz="2800" b="1" dirty="0" smtClean="0"/>
              <a:t>  Ayarlar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Hastalığa ve hastalığın şiddetine göre uygun </a:t>
            </a:r>
            <a:r>
              <a:rPr lang="tr-TR" sz="2800" dirty="0" err="1" smtClean="0"/>
              <a:t>oksijenizasyon</a:t>
            </a:r>
            <a:r>
              <a:rPr lang="tr-TR" sz="2800" dirty="0" smtClean="0"/>
              <a:t> ve </a:t>
            </a:r>
            <a:r>
              <a:rPr lang="tr-TR" sz="2800" dirty="0" err="1" smtClean="0"/>
              <a:t>ventilasyonun</a:t>
            </a:r>
            <a:r>
              <a:rPr lang="tr-TR" sz="2800" dirty="0" smtClean="0"/>
              <a:t> sağlanabilmesi için mekanik </a:t>
            </a:r>
            <a:r>
              <a:rPr lang="tr-TR" sz="2800" dirty="0" err="1" smtClean="0"/>
              <a:t>ventilatörler</a:t>
            </a:r>
            <a:r>
              <a:rPr lang="tr-TR" sz="2800" dirty="0" smtClean="0"/>
              <a:t> üzerindeki  ayarlamalar yapılmaktadır.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Bunlar; </a:t>
            </a:r>
          </a:p>
          <a:p>
            <a:pPr>
              <a:buNone/>
            </a:pPr>
            <a:r>
              <a:rPr lang="tr-TR" sz="2800" i="1" dirty="0" smtClean="0">
                <a:solidFill>
                  <a:srgbClr val="FF0000"/>
                </a:solidFill>
              </a:rPr>
              <a:t>  </a:t>
            </a:r>
            <a:r>
              <a:rPr lang="tr-TR" sz="2800" i="1" dirty="0" err="1" smtClean="0">
                <a:solidFill>
                  <a:srgbClr val="FF0000"/>
                </a:solidFill>
              </a:rPr>
              <a:t>Tidal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</a:rPr>
              <a:t>volum</a:t>
            </a:r>
            <a:r>
              <a:rPr lang="tr-TR" sz="2800" i="1" dirty="0" smtClean="0">
                <a:solidFill>
                  <a:srgbClr val="FF0000"/>
                </a:solidFill>
              </a:rPr>
              <a:t>, FiO2 , PIP, akım hızı, PEEP, IT, ET  ve IT:ET oranıdır.</a:t>
            </a:r>
            <a:endParaRPr lang="tr-TR" sz="2800" i="1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Dalga formu ve MAP ise FiO2 ve hız dışındaki diğer parametrelerin değişimi ile dolaylı olarak belirlenmektedir. </a:t>
            </a:r>
          </a:p>
          <a:p>
            <a:r>
              <a:rPr lang="tr-TR" dirty="0" smtClean="0"/>
              <a:t>Gelişmiş </a:t>
            </a:r>
            <a:r>
              <a:rPr lang="tr-TR" dirty="0" err="1" smtClean="0"/>
              <a:t>ventilatörlerde</a:t>
            </a:r>
            <a:r>
              <a:rPr lang="tr-TR" dirty="0" smtClean="0"/>
              <a:t> tüm bu denetimler ve değişimler </a:t>
            </a:r>
            <a:r>
              <a:rPr lang="tr-TR" dirty="0" err="1" smtClean="0"/>
              <a:t>digital</a:t>
            </a:r>
            <a:r>
              <a:rPr lang="tr-TR" dirty="0" smtClean="0"/>
              <a:t> olarak gösterilebilmektedir. </a:t>
            </a:r>
          </a:p>
          <a:p>
            <a:r>
              <a:rPr lang="tr-TR" dirty="0" smtClean="0"/>
              <a:t>Bu parametrelerin hastalığa göre başlangıç değerleri ve klinik sürece göre yapılması gereken değişimlerin en uygun nasıl olacağı konusu, mekanik </a:t>
            </a:r>
            <a:r>
              <a:rPr lang="tr-TR" dirty="0" err="1" smtClean="0"/>
              <a:t>ventilasyonun</a:t>
            </a:r>
            <a:r>
              <a:rPr lang="tr-TR" dirty="0" smtClean="0"/>
              <a:t> kullanıma girmesinden bugüne dek tartışılmıştır ve görüş farklılıkları halen sürmektedir.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433467"/>
          </a:xfrm>
        </p:spPr>
        <p:txBody>
          <a:bodyPr>
            <a:normAutofit/>
          </a:bodyPr>
          <a:lstStyle/>
          <a:p>
            <a:r>
              <a:rPr lang="tr-TR" sz="2800" dirty="0" smtClean="0"/>
              <a:t>Konvansiyonel ve senkronize </a:t>
            </a:r>
            <a:r>
              <a:rPr lang="tr-TR" sz="2800" dirty="0" err="1" smtClean="0"/>
              <a:t>ventilasyonda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PaO2'</a:t>
            </a:r>
            <a:r>
              <a:rPr lang="tr-TR" sz="2800" dirty="0" smtClean="0"/>
              <a:t>yı yükseltmek </a:t>
            </a:r>
            <a:r>
              <a:rPr lang="tr-TR" sz="2800" dirty="0" err="1" smtClean="0">
                <a:solidFill>
                  <a:srgbClr val="FF0000"/>
                </a:solidFill>
              </a:rPr>
              <a:t>MAP'ı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Mean</a:t>
            </a:r>
            <a:r>
              <a:rPr lang="tr-TR" sz="2800" dirty="0" smtClean="0"/>
              <a:t> </a:t>
            </a:r>
            <a:r>
              <a:rPr lang="tr-TR" sz="2800" dirty="0" err="1" smtClean="0"/>
              <a:t>airway</a:t>
            </a:r>
            <a:r>
              <a:rPr lang="tr-TR" sz="2800" dirty="0" smtClean="0"/>
              <a:t> </a:t>
            </a:r>
            <a:r>
              <a:rPr lang="tr-TR" sz="2800" dirty="0" err="1" smtClean="0"/>
              <a:t>pressure</a:t>
            </a:r>
            <a:r>
              <a:rPr lang="tr-TR" sz="2800" dirty="0" smtClean="0"/>
              <a:t>) ve/veya </a:t>
            </a:r>
            <a:r>
              <a:rPr lang="tr-TR" sz="2800" dirty="0" smtClean="0">
                <a:solidFill>
                  <a:srgbClr val="FF0000"/>
                </a:solidFill>
              </a:rPr>
              <a:t>FiO2'</a:t>
            </a:r>
            <a:r>
              <a:rPr lang="tr-TR" sz="2800" dirty="0" smtClean="0"/>
              <a:t>yi yükseltmek ile mümkün olabilir.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 MAP bir solunum döngüsü boyunca hava yollarına uygulanan ortalama basıncı gösterir ve </a:t>
            </a:r>
            <a:r>
              <a:rPr lang="tr-TR" sz="2800" dirty="0" err="1" smtClean="0"/>
              <a:t>oksijenizasyonun</a:t>
            </a:r>
            <a:r>
              <a:rPr lang="tr-TR" sz="2800" dirty="0" smtClean="0"/>
              <a:t> asıl belirleyicisidir.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MAP </a:t>
            </a:r>
            <a:r>
              <a:rPr lang="tr-TR" sz="2800" dirty="0" err="1" smtClean="0"/>
              <a:t>ventilatör</a:t>
            </a:r>
            <a:r>
              <a:rPr lang="tr-TR" sz="2800" dirty="0" smtClean="0"/>
              <a:t> üzerinde doğrudan ayarlanabilen bir parametre değildir. PIP, PEEP, IT, ET ve dalga formundaki değişimlerle belirlenmektedir.</a:t>
            </a: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Basınç dalga formu, tam bir </a:t>
            </a:r>
            <a:r>
              <a:rPr lang="tr-TR" sz="2800" dirty="0" err="1" smtClean="0"/>
              <a:t>ventilatör</a:t>
            </a:r>
            <a:r>
              <a:rPr lang="tr-TR" sz="2800" dirty="0" smtClean="0"/>
              <a:t> döngüsü boyunca </a:t>
            </a:r>
            <a:r>
              <a:rPr lang="tr-TR" sz="2800" dirty="0" err="1" smtClean="0"/>
              <a:t>proksimal</a:t>
            </a:r>
            <a:r>
              <a:rPr lang="tr-TR" sz="2800" dirty="0" smtClean="0"/>
              <a:t> hava yollarına uygulanan basıncın zamana karşı </a:t>
            </a:r>
            <a:r>
              <a:rPr lang="tr-TR" sz="2800" dirty="0" err="1" smtClean="0"/>
              <a:t>grafiklendirilmesi</a:t>
            </a:r>
            <a:r>
              <a:rPr lang="tr-TR" sz="2800" dirty="0" smtClean="0"/>
              <a:t> ile elde edilir ve bu alanın tümü </a:t>
            </a:r>
            <a:r>
              <a:rPr lang="tr-TR" sz="2800" dirty="0" err="1" smtClean="0"/>
              <a:t>MAP'ı</a:t>
            </a:r>
            <a:r>
              <a:rPr lang="tr-TR" sz="2800" dirty="0" smtClean="0"/>
              <a:t> oluşturmaktadır.</a:t>
            </a:r>
          </a:p>
          <a:p>
            <a:endParaRPr lang="tr-TR" sz="2800" dirty="0" smtClean="0"/>
          </a:p>
          <a:p>
            <a:r>
              <a:rPr lang="tr-TR" sz="2800" dirty="0" smtClean="0"/>
              <a:t> </a:t>
            </a:r>
            <a:r>
              <a:rPr lang="tr-TR" sz="2800" dirty="0" err="1" smtClean="0"/>
              <a:t>MAP'ı</a:t>
            </a:r>
            <a:r>
              <a:rPr lang="tr-TR" sz="2800" dirty="0" smtClean="0"/>
              <a:t> ve dolayısıyla </a:t>
            </a:r>
            <a:r>
              <a:rPr lang="tr-TR" sz="2800" dirty="0" err="1" smtClean="0"/>
              <a:t>oksijenizasyonu</a:t>
            </a:r>
            <a:r>
              <a:rPr lang="tr-TR" sz="2800" dirty="0" smtClean="0"/>
              <a:t> artırmak için PIP, PEEP, IT ya da IT:ET oranı, solunum hızı ve akım hızını arttırmak gerekmektedir.</a:t>
            </a:r>
          </a:p>
          <a:p>
            <a:endParaRPr lang="tr-TR" sz="2800" dirty="0" smtClean="0"/>
          </a:p>
          <a:p>
            <a:r>
              <a:rPr lang="tr-TR" sz="2800" dirty="0" smtClean="0"/>
              <a:t>MAP mikrobilgisayar sistemli </a:t>
            </a:r>
            <a:r>
              <a:rPr lang="tr-TR" sz="2800" dirty="0" err="1" smtClean="0"/>
              <a:t>ventilatörlerde</a:t>
            </a:r>
            <a:r>
              <a:rPr lang="tr-TR" sz="2800" dirty="0" smtClean="0"/>
              <a:t> </a:t>
            </a:r>
            <a:r>
              <a:rPr lang="tr-TR" sz="2800" dirty="0" err="1" smtClean="0"/>
              <a:t>digital</a:t>
            </a:r>
            <a:r>
              <a:rPr lang="tr-TR" sz="2800" dirty="0" smtClean="0"/>
              <a:t> olarak sürekli izlenebileceği gibi şu formülle de hesaplanabilmektedir. </a:t>
            </a:r>
          </a:p>
          <a:p>
            <a:r>
              <a:rPr lang="tr-TR" sz="2800" i="1" dirty="0" smtClean="0">
                <a:solidFill>
                  <a:srgbClr val="FF0000"/>
                </a:solidFill>
              </a:rPr>
              <a:t>MAP=[(ITXPIP)+(ETXPEEP)] / (IT+ET) 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r>
              <a:rPr lang="tr-TR" dirty="0" err="1" smtClean="0"/>
              <a:t>Parankimal</a:t>
            </a:r>
            <a:r>
              <a:rPr lang="tr-TR" dirty="0" smtClean="0"/>
              <a:t> akciğer hastalıklarından hiçbiri homojen değildir. </a:t>
            </a:r>
          </a:p>
          <a:p>
            <a:r>
              <a:rPr lang="tr-TR" dirty="0" smtClean="0"/>
              <a:t>Az </a:t>
            </a:r>
            <a:r>
              <a:rPr lang="tr-TR" dirty="0" err="1" smtClean="0"/>
              <a:t>ventile</a:t>
            </a:r>
            <a:r>
              <a:rPr lang="tr-TR" dirty="0" smtClean="0"/>
              <a:t> olan akciğer ünitelerinin yanında, göreceli olarak normal akciğer birimleri de bulunmaktadır.</a:t>
            </a:r>
          </a:p>
          <a:p>
            <a:r>
              <a:rPr lang="tr-TR" dirty="0" smtClean="0"/>
              <a:t> Ancak hepsi birbirlerine bağlı olduklarından, mekanik </a:t>
            </a:r>
            <a:r>
              <a:rPr lang="tr-TR" dirty="0" err="1" smtClean="0"/>
              <a:t>ventilasyon</a:t>
            </a:r>
            <a:r>
              <a:rPr lang="tr-TR" dirty="0" smtClean="0"/>
              <a:t> sırasında tümü aynı havayolu basınçlarına maruz kalmaktadırlar.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/>
          <a:lstStyle/>
          <a:p>
            <a:r>
              <a:rPr lang="tr-TR" dirty="0" smtClean="0"/>
              <a:t>Göreceli olarak normal akciğer üniteleri daha düşük bir havayolu direncine ve yüksek </a:t>
            </a:r>
            <a:r>
              <a:rPr lang="tr-TR" dirty="0" err="1" smtClean="0"/>
              <a:t>kompliyansa</a:t>
            </a:r>
            <a:r>
              <a:rPr lang="tr-TR" dirty="0" smtClean="0"/>
              <a:t> sahip olduklarından, </a:t>
            </a:r>
            <a:r>
              <a:rPr lang="tr-TR" dirty="0" err="1" smtClean="0"/>
              <a:t>MAP'daki</a:t>
            </a:r>
            <a:r>
              <a:rPr lang="tr-TR" dirty="0" smtClean="0"/>
              <a:t> artışlar ile aşırı gerilmeye maruz kalabilirler. </a:t>
            </a:r>
          </a:p>
          <a:p>
            <a:r>
              <a:rPr lang="tr-TR" dirty="0" smtClean="0"/>
              <a:t>Aşırı gerilme riski MAP, IT arttırılarak arttırıldığında en fazla, PIP arttırıldığında daha az ve PEEP arttırıldığında en az olmaktadır.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(IT&gt;PIP&gt;PEEP)!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Pozitif basınçlı </a:t>
            </a:r>
            <a:r>
              <a:rPr lang="tr-TR" dirty="0" err="1" smtClean="0"/>
              <a:t>ventilasyon</a:t>
            </a:r>
            <a:r>
              <a:rPr lang="tr-TR" dirty="0" smtClean="0"/>
              <a:t> sırasında </a:t>
            </a:r>
            <a:r>
              <a:rPr lang="tr-TR" dirty="0" err="1" smtClean="0"/>
              <a:t>ventilasyonun</a:t>
            </a:r>
            <a:r>
              <a:rPr lang="tr-TR" dirty="0" smtClean="0"/>
              <a:t> en iyi göstergesi PaCO2'dir. </a:t>
            </a:r>
          </a:p>
          <a:p>
            <a:r>
              <a:rPr lang="tr-TR" dirty="0" smtClean="0"/>
              <a:t>PaCO2 , RR veya TV yükselirse düşer ve RR veya TV düşerse yükselir. </a:t>
            </a:r>
          </a:p>
          <a:p>
            <a:r>
              <a:rPr lang="tr-TR" dirty="0" smtClean="0"/>
              <a:t>Basınç sınırlı bir </a:t>
            </a:r>
            <a:r>
              <a:rPr lang="tr-TR" dirty="0" err="1" smtClean="0"/>
              <a:t>ventilatörde</a:t>
            </a:r>
            <a:r>
              <a:rPr lang="tr-TR" dirty="0" smtClean="0"/>
              <a:t>, sabit bir </a:t>
            </a:r>
            <a:r>
              <a:rPr lang="tr-TR" dirty="0" err="1" smtClean="0"/>
              <a:t>inspiratuar</a:t>
            </a:r>
            <a:r>
              <a:rPr lang="tr-TR" dirty="0" smtClean="0"/>
              <a:t> sürede </a:t>
            </a:r>
            <a:r>
              <a:rPr lang="tr-TR" dirty="0" smtClean="0">
                <a:solidFill>
                  <a:srgbClr val="FF0000"/>
                </a:solidFill>
              </a:rPr>
              <a:t>TV</a:t>
            </a:r>
            <a:r>
              <a:rPr lang="tr-TR" dirty="0" smtClean="0"/>
              <a:t>, akciğer </a:t>
            </a:r>
            <a:r>
              <a:rPr lang="tr-TR" dirty="0" err="1" smtClean="0"/>
              <a:t>kompliansı</a:t>
            </a:r>
            <a:r>
              <a:rPr lang="tr-TR" dirty="0" smtClean="0"/>
              <a:t>, PIP ve PEEP ile belirlenir. </a:t>
            </a:r>
          </a:p>
          <a:p>
            <a:r>
              <a:rPr lang="tr-TR" dirty="0" smtClean="0"/>
              <a:t>PaCO2; RR yükseltilerek, PIP yükseltilerek veya PEEP düşürülerek azaltılabilirken, RR düşürülerek, PIP düşürülerek veya PEEP yükseltilerek yükseltilebilir.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565150" indent="-457200" algn="ctr">
              <a:spcAft>
                <a:spcPct val="20000"/>
              </a:spcAft>
              <a:buSzTx/>
              <a:buNone/>
            </a:pPr>
            <a:r>
              <a:rPr lang="tr-TR" sz="2800" dirty="0" smtClean="0">
                <a:ea typeface="ＭＳ Ｐゴシック" pitchFamily="34" charset="-128"/>
              </a:rPr>
              <a:t>MV HEDEFİ</a:t>
            </a:r>
          </a:p>
          <a:p>
            <a:pPr marL="565150" indent="-457200">
              <a:spcAft>
                <a:spcPct val="20000"/>
              </a:spcAft>
              <a:buNone/>
            </a:pPr>
            <a:r>
              <a:rPr lang="tr-TR" sz="2800" dirty="0" smtClean="0">
                <a:ea typeface="ＭＳ Ｐゴシック" pitchFamily="34" charset="-128"/>
              </a:rPr>
              <a:t>Akciğerlerde yeterli gaz değişimini sağlamak ve sürdürmek, </a:t>
            </a:r>
          </a:p>
          <a:p>
            <a:pPr marL="565150" indent="-457200">
              <a:spcAft>
                <a:spcPct val="20000"/>
              </a:spcAft>
              <a:buNone/>
            </a:pPr>
            <a:r>
              <a:rPr lang="tr-TR" sz="2800" dirty="0" smtClean="0">
                <a:ea typeface="ＭＳ Ｐゴシック" pitchFamily="34" charset="-128"/>
              </a:rPr>
              <a:t>Bebeğin solunum işini azaltmak,</a:t>
            </a:r>
          </a:p>
          <a:p>
            <a:pPr marL="565150" indent="-457200">
              <a:spcAft>
                <a:spcPct val="20000"/>
              </a:spcAft>
              <a:buSzTx/>
              <a:buNone/>
            </a:pPr>
            <a:r>
              <a:rPr lang="tr-TR" sz="2800" dirty="0" smtClean="0">
                <a:ea typeface="ＭＳ Ｐゴシック" pitchFamily="34" charset="-128"/>
              </a:rPr>
              <a:t>Uygulama sırasında oluşabilecek akciğer hasarı olasılığını en aza indirmek,</a:t>
            </a:r>
          </a:p>
          <a:p>
            <a:pPr marL="565150" indent="-457200">
              <a:spcAft>
                <a:spcPct val="20000"/>
              </a:spcAft>
              <a:buSzTx/>
              <a:buNone/>
            </a:pPr>
            <a:r>
              <a:rPr lang="tr-TR" sz="2800" dirty="0" smtClean="0">
                <a:solidFill>
                  <a:srgbClr val="FF0000"/>
                </a:solidFill>
                <a:ea typeface="ＭＳ Ｐゴシック" pitchFamily="34" charset="-128"/>
              </a:rPr>
              <a:t>En iyisi en kısası</a:t>
            </a:r>
          </a:p>
          <a:p>
            <a:pPr marL="565150" indent="-457200">
              <a:spcAft>
                <a:spcPct val="20000"/>
              </a:spcAft>
              <a:buSzTx/>
              <a:buNone/>
            </a:pPr>
            <a:endParaRPr lang="tr-TR" dirty="0" smtClean="0">
              <a:ea typeface="ＭＳ Ｐゴシック" pitchFamily="34" charset="-128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" name="Picture 8" descr="C:\Users\user\Downloads\IMG_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2160240" cy="28803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5721499"/>
          </a:xfrm>
        </p:spPr>
        <p:txBody>
          <a:bodyPr>
            <a:noAutofit/>
          </a:bodyPr>
          <a:lstStyle/>
          <a:p>
            <a:pPr fontAlgn="base"/>
            <a:r>
              <a:rPr lang="tr-TR" sz="2000" b="1" dirty="0" smtClean="0"/>
              <a:t>Konvansiyonel -Senkronize </a:t>
            </a:r>
            <a:r>
              <a:rPr lang="tr-TR" sz="2000" b="1" dirty="0" err="1" smtClean="0"/>
              <a:t>Ventilasyon</a:t>
            </a:r>
            <a:r>
              <a:rPr lang="tr-TR" sz="2000" b="1" dirty="0" smtClean="0"/>
              <a:t> Protokolü</a:t>
            </a:r>
            <a:endParaRPr lang="tr-TR" sz="2000" dirty="0" smtClean="0"/>
          </a:p>
          <a:p>
            <a:r>
              <a:rPr lang="tr-TR" sz="2000" dirty="0" smtClean="0">
                <a:solidFill>
                  <a:srgbClr val="FF0000"/>
                </a:solidFill>
              </a:rPr>
              <a:t>IN</a:t>
            </a:r>
            <a:r>
              <a:rPr lang="tr-TR" sz="2000" dirty="0" smtClean="0"/>
              <a:t>TUBATE</a:t>
            </a:r>
            <a:r>
              <a:rPr lang="tr-TR" sz="2000" dirty="0" smtClean="0">
                <a:solidFill>
                  <a:srgbClr val="FF0000"/>
                </a:solidFill>
              </a:rPr>
              <a:t>SUR</a:t>
            </a:r>
            <a:r>
              <a:rPr lang="tr-TR" sz="2000" dirty="0" smtClean="0"/>
              <a:t>FAKTAN</a:t>
            </a:r>
            <a:r>
              <a:rPr lang="tr-TR" sz="2000" dirty="0" smtClean="0">
                <a:solidFill>
                  <a:srgbClr val="FF0000"/>
                </a:solidFill>
              </a:rPr>
              <a:t>E</a:t>
            </a:r>
            <a:r>
              <a:rPr lang="tr-TR" sz="2000" dirty="0" smtClean="0"/>
              <a:t>KSTUBATE-</a:t>
            </a:r>
            <a:r>
              <a:rPr lang="tr-TR" sz="2000" dirty="0" smtClean="0">
                <a:solidFill>
                  <a:srgbClr val="FF0000"/>
                </a:solidFill>
              </a:rPr>
              <a:t>INSURE YAPILAMIYORSA !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PTV (A/C) +VG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/>
              <a:t> TV</a:t>
            </a:r>
            <a:r>
              <a:rPr lang="tr-TR" sz="2000" dirty="0" smtClean="0"/>
              <a:t>: 4-6ml/kg</a:t>
            </a:r>
            <a:br>
              <a:rPr lang="tr-TR" sz="2000" dirty="0" smtClean="0"/>
            </a:br>
            <a:r>
              <a:rPr lang="tr-TR" sz="2000" b="1" dirty="0" smtClean="0"/>
              <a:t>  PIP</a:t>
            </a:r>
            <a:r>
              <a:rPr lang="tr-TR" sz="2000" dirty="0" smtClean="0"/>
              <a:t> : yeterli göğüs </a:t>
            </a:r>
            <a:r>
              <a:rPr lang="tr-TR" sz="2000" dirty="0" err="1" smtClean="0"/>
              <a:t>ekspansiyonu</a:t>
            </a:r>
            <a:r>
              <a:rPr lang="tr-TR" sz="2000" dirty="0" smtClean="0"/>
              <a:t> ve </a:t>
            </a:r>
            <a:r>
              <a:rPr lang="tr-TR" sz="2000" dirty="0" err="1" smtClean="0"/>
              <a:t>ventilasyonu</a:t>
            </a:r>
            <a:r>
              <a:rPr lang="tr-TR" sz="2000" dirty="0" smtClean="0"/>
              <a:t> sağlanan değerde </a:t>
            </a:r>
            <a:br>
              <a:rPr lang="tr-TR" sz="2000" dirty="0" smtClean="0"/>
            </a:br>
            <a:r>
              <a:rPr lang="tr-TR" sz="2000" dirty="0" smtClean="0"/>
              <a:t>    1000 g ve altındakilerde  : 14 cmH2O</a:t>
            </a:r>
            <a:br>
              <a:rPr lang="tr-TR" sz="2000" dirty="0" smtClean="0"/>
            </a:br>
            <a:r>
              <a:rPr lang="tr-TR" sz="2000" dirty="0" smtClean="0"/>
              <a:t>    1000-2000 g arasındakilerde  : 15-20 cmH2O  </a:t>
            </a:r>
            <a:br>
              <a:rPr lang="tr-TR" sz="2000" dirty="0" smtClean="0"/>
            </a:br>
            <a:r>
              <a:rPr lang="tr-TR" sz="2000" dirty="0" smtClean="0"/>
              <a:t>    2000 g ve üzerindekilerde  : 20-25 cmH2O</a:t>
            </a:r>
          </a:p>
          <a:p>
            <a:pPr>
              <a:buNone/>
            </a:pPr>
            <a:r>
              <a:rPr lang="tr-TR" sz="2000" b="1" dirty="0" smtClean="0"/>
              <a:t>        PEEP</a:t>
            </a:r>
            <a:r>
              <a:rPr lang="tr-TR" sz="2000" dirty="0" smtClean="0"/>
              <a:t> : 4-5 cmH2O</a:t>
            </a:r>
            <a:br>
              <a:rPr lang="tr-TR" sz="2000" dirty="0" smtClean="0"/>
            </a:br>
            <a:r>
              <a:rPr lang="tr-TR" sz="2000" b="1" dirty="0" smtClean="0"/>
              <a:t>  FiO2 </a:t>
            </a:r>
            <a:r>
              <a:rPr lang="tr-TR" sz="2000" dirty="0" smtClean="0"/>
              <a:t>: kan gazları ve </a:t>
            </a:r>
            <a:r>
              <a:rPr lang="tr-TR" sz="2000" dirty="0" err="1" smtClean="0"/>
              <a:t>pulse</a:t>
            </a:r>
            <a:r>
              <a:rPr lang="tr-TR" sz="2000" dirty="0" smtClean="0"/>
              <a:t> </a:t>
            </a:r>
            <a:r>
              <a:rPr lang="tr-TR" sz="2000" dirty="0" err="1" smtClean="0"/>
              <a:t>oksimetre</a:t>
            </a:r>
            <a:r>
              <a:rPr lang="tr-TR" sz="2000" dirty="0" smtClean="0"/>
              <a:t> izlemine göre (%21 – 40/60)</a:t>
            </a:r>
            <a:br>
              <a:rPr lang="tr-TR" sz="2000" dirty="0" smtClean="0"/>
            </a:br>
            <a:r>
              <a:rPr lang="tr-TR" sz="2000" b="1" dirty="0" smtClean="0"/>
              <a:t>   Akım hızı </a:t>
            </a:r>
            <a:r>
              <a:rPr lang="tr-TR" sz="2000" dirty="0" smtClean="0"/>
              <a:t> : 6-8 L/</a:t>
            </a:r>
            <a:r>
              <a:rPr lang="tr-TR" sz="2000" dirty="0" err="1" smtClean="0"/>
              <a:t>dk</a:t>
            </a:r>
            <a:r>
              <a:rPr lang="tr-TR" sz="2000" dirty="0" smtClean="0"/>
              <a:t> </a:t>
            </a:r>
            <a:br>
              <a:rPr lang="tr-TR" sz="2000" dirty="0" smtClean="0"/>
            </a:br>
            <a:r>
              <a:rPr lang="tr-TR" sz="2000" b="1" dirty="0" smtClean="0"/>
              <a:t>   IT </a:t>
            </a:r>
            <a:r>
              <a:rPr lang="tr-TR" sz="2000" dirty="0" smtClean="0"/>
              <a:t>: 0.3-0.4 saniye   ET: genellikle 0.6 sn ile başlanır</a:t>
            </a:r>
            <a:br>
              <a:rPr lang="tr-TR" sz="2000" dirty="0" smtClean="0"/>
            </a:br>
            <a:r>
              <a:rPr lang="tr-TR" sz="2000" b="1" dirty="0" smtClean="0"/>
              <a:t>   </a:t>
            </a:r>
            <a:r>
              <a:rPr lang="tr-TR" sz="2000" b="1" dirty="0" err="1" smtClean="0"/>
              <a:t>Back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up</a:t>
            </a:r>
            <a:r>
              <a:rPr lang="tr-TR" sz="2000" b="1" dirty="0" smtClean="0"/>
              <a:t> rate </a:t>
            </a:r>
            <a:r>
              <a:rPr lang="tr-TR" sz="2000" dirty="0" smtClean="0"/>
              <a:t>: </a:t>
            </a:r>
            <a:r>
              <a:rPr lang="tr-TR" sz="2000" dirty="0" err="1" smtClean="0"/>
              <a:t>spontan</a:t>
            </a:r>
            <a:r>
              <a:rPr lang="tr-TR" sz="2000" dirty="0" smtClean="0"/>
              <a:t> solunum hızından 20/</a:t>
            </a:r>
            <a:r>
              <a:rPr lang="tr-TR" sz="2000" dirty="0" err="1" smtClean="0"/>
              <a:t>dk</a:t>
            </a:r>
            <a:r>
              <a:rPr lang="tr-TR" sz="2000" dirty="0" smtClean="0"/>
              <a:t> daha az olacak şekilde </a:t>
            </a:r>
          </a:p>
          <a:p>
            <a:pPr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• Başlangıçta bebek bir dakika süreyle izlenip </a:t>
            </a:r>
            <a:r>
              <a:rPr lang="tr-TR" sz="2000" dirty="0" err="1" smtClean="0"/>
              <a:t>spontan</a:t>
            </a:r>
            <a:r>
              <a:rPr lang="tr-TR" sz="2000" dirty="0" smtClean="0"/>
              <a:t> solunum sayısı, IT ve ET belirlenmeye çalışılır. Ayrıca göğüs hareketleri ve dinleme bulgularına göre senkronizasyonun sağlanmasına çalışılarak IT, ET ve </a:t>
            </a:r>
            <a:r>
              <a:rPr lang="tr-TR" sz="2000" dirty="0" err="1" smtClean="0"/>
              <a:t>back</a:t>
            </a:r>
            <a:r>
              <a:rPr lang="tr-TR" sz="2000" dirty="0" smtClean="0"/>
              <a:t> </a:t>
            </a:r>
            <a:r>
              <a:rPr lang="tr-TR" sz="2000" dirty="0" err="1" smtClean="0"/>
              <a:t>up</a:t>
            </a:r>
            <a:r>
              <a:rPr lang="tr-TR" sz="2000" dirty="0" smtClean="0"/>
              <a:t> rate belirlenir)</a:t>
            </a:r>
            <a:br>
              <a:rPr lang="tr-TR" sz="2000" dirty="0" smtClean="0"/>
            </a:br>
            <a:r>
              <a:rPr lang="tr-TR" sz="2000" dirty="0" smtClean="0"/>
              <a:t>• </a:t>
            </a:r>
            <a:r>
              <a:rPr lang="tr-TR" sz="2000" b="1" dirty="0" err="1" smtClean="0"/>
              <a:t>Trigger</a:t>
            </a:r>
            <a:r>
              <a:rPr lang="tr-TR" sz="2000" b="1" dirty="0" smtClean="0"/>
              <a:t> duyarlılığı : maksimumda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Bu parametrelerle mekanik </a:t>
            </a:r>
            <a:r>
              <a:rPr lang="tr-TR" sz="2800" dirty="0" err="1" smtClean="0"/>
              <a:t>ventilasyona</a:t>
            </a:r>
            <a:r>
              <a:rPr lang="tr-TR" sz="2800" dirty="0" smtClean="0"/>
              <a:t> başlandıktan sonra göğüs hareketlerine ve solunum seslerine göre </a:t>
            </a:r>
            <a:r>
              <a:rPr lang="tr-TR" sz="2800" dirty="0" err="1" smtClean="0"/>
              <a:t>ventilasyon</a:t>
            </a:r>
            <a:r>
              <a:rPr lang="tr-TR" sz="2800" dirty="0" smtClean="0"/>
              <a:t> yetersizse birkaç solunumda bir PIP 1 cmH2O arttırılır, </a:t>
            </a:r>
            <a:r>
              <a:rPr lang="tr-TR" sz="2800" dirty="0" err="1" smtClean="0"/>
              <a:t>pulse</a:t>
            </a:r>
            <a:r>
              <a:rPr lang="tr-TR" sz="2800" dirty="0" smtClean="0"/>
              <a:t> </a:t>
            </a:r>
            <a:r>
              <a:rPr lang="tr-TR" sz="2800" dirty="0" err="1" smtClean="0"/>
              <a:t>oksimetrede</a:t>
            </a:r>
            <a:r>
              <a:rPr lang="tr-TR" sz="2800" dirty="0" smtClean="0"/>
              <a:t> SO2 &lt; %90 ise yada </a:t>
            </a:r>
            <a:r>
              <a:rPr lang="tr-TR" sz="2800" dirty="0" err="1" smtClean="0"/>
              <a:t>siyanoz</a:t>
            </a:r>
            <a:r>
              <a:rPr lang="tr-TR" sz="2800" dirty="0" smtClean="0"/>
              <a:t> varsa her dakikada FiO2 %5 arttırılır. </a:t>
            </a:r>
          </a:p>
          <a:p>
            <a:pPr>
              <a:buNone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• Uygun parametreler belirlendikten sonra 20. dakikada ve daha sonra 4-6 saat aralarla </a:t>
            </a:r>
            <a:r>
              <a:rPr lang="tr-TR" sz="2800" dirty="0" err="1" smtClean="0"/>
              <a:t>arteryel</a:t>
            </a:r>
            <a:r>
              <a:rPr lang="tr-TR" sz="2800" dirty="0" smtClean="0"/>
              <a:t> kan örnekleri ile kan gazları takip edilir.</a:t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3000" dirty="0" smtClean="0"/>
              <a:t>FiO2, kan gazlarının sonucu beklenmeden </a:t>
            </a:r>
            <a:r>
              <a:rPr lang="tr-TR" sz="3000" dirty="0" err="1" smtClean="0"/>
              <a:t>pulse</a:t>
            </a:r>
            <a:r>
              <a:rPr lang="tr-TR" sz="3000" dirty="0" smtClean="0"/>
              <a:t> </a:t>
            </a:r>
            <a:r>
              <a:rPr lang="tr-TR" sz="3000" dirty="0" err="1" smtClean="0"/>
              <a:t>oksimetrede</a:t>
            </a:r>
            <a:r>
              <a:rPr lang="tr-TR" sz="3000" dirty="0" smtClean="0"/>
              <a:t> oksijen </a:t>
            </a:r>
            <a:r>
              <a:rPr lang="tr-TR" sz="3000" dirty="0" err="1" smtClean="0"/>
              <a:t>saturasyonu</a:t>
            </a:r>
            <a:r>
              <a:rPr lang="tr-TR" sz="3000" dirty="0" smtClean="0"/>
              <a:t> %90-95 arasında olduğu sürece her defasında %5 olmak üzere hızla azaltılır.</a:t>
            </a:r>
          </a:p>
          <a:p>
            <a:pPr>
              <a:buNone/>
            </a:pPr>
            <a:r>
              <a:rPr lang="tr-TR" sz="3000" dirty="0" smtClean="0"/>
              <a:t/>
            </a:r>
            <a:br>
              <a:rPr lang="tr-TR" sz="3000" dirty="0" smtClean="0"/>
            </a:br>
            <a:r>
              <a:rPr lang="tr-TR" sz="3000" dirty="0" smtClean="0"/>
              <a:t>Yirminci dakikada alınan dahil olmak üzere kan gazları normal sınırlar içinde geldiğinde TV  0.5 ml/kg azaltılarak 6 dan 4 e kadar kademeli  ayarlanır.</a:t>
            </a:r>
          </a:p>
          <a:p>
            <a:pPr>
              <a:buNone/>
            </a:pPr>
            <a:r>
              <a:rPr lang="tr-TR" sz="3000" dirty="0" smtClean="0"/>
              <a:t>  </a:t>
            </a:r>
            <a:br>
              <a:rPr lang="tr-TR" sz="3000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Autofit/>
          </a:bodyPr>
          <a:lstStyle/>
          <a:p>
            <a:r>
              <a:rPr lang="tr-TR" sz="2800" dirty="0" smtClean="0"/>
              <a:t>Mekanik </a:t>
            </a:r>
            <a:r>
              <a:rPr lang="tr-TR" sz="2800" dirty="0" err="1" smtClean="0"/>
              <a:t>ventilasyon</a:t>
            </a:r>
            <a:r>
              <a:rPr lang="tr-TR" sz="2800" dirty="0" smtClean="0"/>
              <a:t> süresince alınan kan gazları, solunum iş yükü ve altta yatan patolojinin düzelme durumuna göre  değerlendirilir </a:t>
            </a:r>
          </a:p>
          <a:p>
            <a:r>
              <a:rPr lang="tr-TR" sz="2800" dirty="0" smtClean="0"/>
              <a:t>Bu sırada tüpün yeri, tıkanıklığı ve </a:t>
            </a:r>
            <a:r>
              <a:rPr lang="tr-TR" sz="2800" dirty="0" err="1" smtClean="0"/>
              <a:t>ventilatöre</a:t>
            </a:r>
            <a:r>
              <a:rPr lang="tr-TR" sz="2800" dirty="0" smtClean="0"/>
              <a:t> ait sorunlar hızla gözden geçirilir. Bunların yokluğunda </a:t>
            </a:r>
            <a:r>
              <a:rPr lang="tr-TR" sz="2800" dirty="0" err="1" smtClean="0"/>
              <a:t>surfaktanın</a:t>
            </a:r>
            <a:r>
              <a:rPr lang="tr-TR" sz="2800" dirty="0" smtClean="0"/>
              <a:t> tekrar dozunun gerekliliği, ek akciğer patolojileri, PDA yada </a:t>
            </a:r>
            <a:r>
              <a:rPr lang="tr-TR" sz="2800" dirty="0" err="1" smtClean="0"/>
              <a:t>intrakraniyal</a:t>
            </a:r>
            <a:r>
              <a:rPr lang="tr-TR" sz="2800" dirty="0" smtClean="0"/>
              <a:t> patolojiler yönünden bebek değerlendirilir</a:t>
            </a:r>
          </a:p>
          <a:p>
            <a:r>
              <a:rPr lang="tr-TR" sz="2800" dirty="0" smtClean="0"/>
              <a:t>TV/FiO2 ayarlamaları</a:t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sz="2800" dirty="0" smtClean="0"/>
              <a:t>• PIP değeri, doğum ağırlığı &lt; 1000 g olan bebeklerde 12 cmH2O, 1000-1500 g olan bebeklerde 16 cmH2O düzeylerine inildiğinde  VG-A/C den VG-SIMV (IMV) </a:t>
            </a:r>
            <a:r>
              <a:rPr lang="tr-TR" sz="2800" dirty="0" err="1" smtClean="0"/>
              <a:t>moduna</a:t>
            </a:r>
            <a:r>
              <a:rPr lang="tr-TR" sz="2800" dirty="0" smtClean="0"/>
              <a:t> geçilir.</a:t>
            </a:r>
            <a:br>
              <a:rPr lang="tr-TR" sz="2800" dirty="0" smtClean="0"/>
            </a:br>
            <a:endParaRPr lang="tr-TR" sz="2800" dirty="0" smtClean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SIMV /IMV +VG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• PEEP, Akım hızı, </a:t>
            </a:r>
            <a:r>
              <a:rPr lang="tr-TR" dirty="0" err="1" smtClean="0"/>
              <a:t>Trigger</a:t>
            </a:r>
            <a:r>
              <a:rPr lang="tr-TR" dirty="0" smtClean="0"/>
              <a:t> duyarlılığı ve IT değişmeyecek (A/</a:t>
            </a:r>
            <a:r>
              <a:rPr lang="tr-TR" dirty="0" err="1" smtClean="0"/>
              <a:t>C'deki</a:t>
            </a:r>
            <a:r>
              <a:rPr lang="tr-TR" dirty="0" smtClean="0"/>
              <a:t> başlangıç değerleri)</a:t>
            </a:r>
            <a:br>
              <a:rPr lang="tr-TR" dirty="0" smtClean="0"/>
            </a:br>
            <a:r>
              <a:rPr lang="tr-TR" dirty="0" smtClean="0"/>
              <a:t>• PIP, FiO2,VT : A/</a:t>
            </a:r>
            <a:r>
              <a:rPr lang="tr-TR" dirty="0" err="1" smtClean="0"/>
              <a:t>C'deki</a:t>
            </a:r>
            <a:r>
              <a:rPr lang="tr-TR" dirty="0" smtClean="0"/>
              <a:t> son değerler</a:t>
            </a:r>
            <a:br>
              <a:rPr lang="tr-TR" dirty="0" smtClean="0"/>
            </a:br>
            <a:r>
              <a:rPr lang="tr-TR" dirty="0" smtClean="0"/>
              <a:t>• Solunum hızı : 40/</a:t>
            </a:r>
            <a:r>
              <a:rPr lang="tr-TR" dirty="0" err="1" smtClean="0"/>
              <a:t>dk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• Bu parametrelerle mekanik </a:t>
            </a:r>
            <a:r>
              <a:rPr lang="tr-TR" dirty="0" err="1" smtClean="0"/>
              <a:t>ventilasyona</a:t>
            </a:r>
            <a:r>
              <a:rPr lang="tr-TR" dirty="0" smtClean="0"/>
              <a:t> başlandıktan sonra 4-6 saat aralarla </a:t>
            </a:r>
            <a:r>
              <a:rPr lang="tr-TR" dirty="0" err="1" smtClean="0"/>
              <a:t>arteryel</a:t>
            </a:r>
            <a:r>
              <a:rPr lang="tr-TR" dirty="0" smtClean="0"/>
              <a:t> kan gazları izlenmeye devam edilir</a:t>
            </a:r>
            <a:br>
              <a:rPr lang="tr-TR" dirty="0" smtClean="0"/>
            </a:br>
            <a:r>
              <a:rPr lang="tr-TR" dirty="0" smtClean="0"/>
              <a:t>• Alınan kan gazları normal sınırlar içinde geldiğinde, PIP ve IT sabit bırakılırken, hız giderek azaltılır.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    </a:t>
            </a:r>
            <a:r>
              <a:rPr lang="tr-TR" sz="2800" dirty="0" err="1" smtClean="0"/>
              <a:t>Ekstubasyon</a:t>
            </a:r>
            <a:r>
              <a:rPr lang="tr-TR" sz="2800" dirty="0" smtClean="0"/>
              <a:t> öncesi – </a:t>
            </a:r>
            <a:r>
              <a:rPr lang="tr-TR" sz="2800" dirty="0" err="1" smtClean="0"/>
              <a:t>deksametazon</a:t>
            </a:r>
            <a:r>
              <a:rPr lang="tr-TR" sz="2800" dirty="0" smtClean="0"/>
              <a:t> (</a:t>
            </a:r>
            <a:r>
              <a:rPr lang="tr-TR" sz="2800" dirty="0" err="1" smtClean="0"/>
              <a:t>Steroidlerin</a:t>
            </a:r>
            <a:r>
              <a:rPr lang="tr-TR" sz="2800" dirty="0" smtClean="0"/>
              <a:t> uzun dönem yan etkileri akılda tutulmalıdır).</a:t>
            </a:r>
          </a:p>
          <a:p>
            <a:pPr>
              <a:buNone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RR 28-30 kan gazları normal sınırlar içinde ve bebekte solunum </a:t>
            </a:r>
            <a:r>
              <a:rPr lang="tr-TR" sz="2800" dirty="0" err="1" smtClean="0"/>
              <a:t>distresi</a:t>
            </a:r>
            <a:r>
              <a:rPr lang="tr-TR" sz="2800" dirty="0" smtClean="0"/>
              <a:t> bulguları yoksa </a:t>
            </a:r>
            <a:r>
              <a:rPr lang="tr-TR" sz="2800" dirty="0" err="1" smtClean="0"/>
              <a:t>ekstübe</a:t>
            </a:r>
            <a:r>
              <a:rPr lang="tr-TR" sz="2800" dirty="0" smtClean="0"/>
              <a:t> edilerek nazal CPAP uygulamasına geçilir. </a:t>
            </a:r>
          </a:p>
          <a:p>
            <a:pPr>
              <a:buNone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err="1" smtClean="0"/>
              <a:t>Extubasyondan</a:t>
            </a:r>
            <a:r>
              <a:rPr lang="tr-TR" sz="2800" dirty="0" smtClean="0"/>
              <a:t> yarım saat sonra kan gazları kontrol edilir, 2-6 saat sonra akciğer </a:t>
            </a:r>
            <a:r>
              <a:rPr lang="tr-TR" sz="2800" dirty="0" err="1" smtClean="0"/>
              <a:t>grafisi</a:t>
            </a:r>
            <a:r>
              <a:rPr lang="tr-TR" sz="2800" dirty="0" smtClean="0"/>
              <a:t> çekilir.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İçerik Yer Tutucusu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dirty="0" err="1" smtClean="0">
                <a:ea typeface="ＭＳ Ｐゴシック" pitchFamily="34" charset="-128"/>
              </a:rPr>
              <a:t>Ventilatörden</a:t>
            </a:r>
            <a:r>
              <a:rPr lang="tr-TR" dirty="0" smtClean="0">
                <a:ea typeface="ＭＳ Ｐゴシック" pitchFamily="34" charset="-128"/>
              </a:rPr>
              <a:t> ayırma işlemleri dinamik olup bebeğin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Gebelik yaşına, 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Vücut ağırlığına, 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Mekanik </a:t>
            </a:r>
            <a:r>
              <a:rPr lang="tr-TR" dirty="0" err="1" smtClean="0">
                <a:ea typeface="Arial" pitchFamily="34" charset="0"/>
              </a:rPr>
              <a:t>ventilasyon</a:t>
            </a:r>
            <a:r>
              <a:rPr lang="tr-TR" dirty="0" smtClean="0">
                <a:ea typeface="Arial" pitchFamily="34" charset="0"/>
              </a:rPr>
              <a:t> gerektiren hastalığına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Beslenme durumuna, 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Eşlik eden diğer hastalıklara (enfeksiyon vb.), 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Akciğer gelişimine ve </a:t>
            </a:r>
          </a:p>
          <a:p>
            <a:pPr lvl="1" eaLnBrk="1" hangingPunct="1"/>
            <a:r>
              <a:rPr lang="tr-TR" dirty="0" smtClean="0">
                <a:ea typeface="Arial" pitchFamily="34" charset="0"/>
              </a:rPr>
              <a:t>Solunum çabasına göre planlanmalıdır. </a:t>
            </a:r>
          </a:p>
          <a:p>
            <a:pPr eaLnBrk="1" hangingPunct="1"/>
            <a:r>
              <a:rPr lang="tr-TR" dirty="0" err="1" smtClean="0">
                <a:ea typeface="ＭＳ Ｐゴシック" pitchFamily="34" charset="-128"/>
              </a:rPr>
              <a:t>Ventilatörden</a:t>
            </a:r>
            <a:r>
              <a:rPr lang="tr-TR" dirty="0" smtClean="0">
                <a:ea typeface="ＭＳ Ｐゴシック" pitchFamily="34" charset="-128"/>
              </a:rPr>
              <a:t> ayırma işlemleri her bebek için özel olarak planlanmalıdır.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16387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ea typeface="+mj-ea"/>
              </a:rPr>
              <a:t>AYIRMA İÇİN GEREKLİ ASGARİ  KOŞULLAR</a:t>
            </a:r>
            <a:endParaRPr lang="tr-TR" sz="2800" b="1" dirty="0">
              <a:ea typeface="+mj-ea"/>
            </a:endParaRPr>
          </a:p>
        </p:txBody>
      </p:sp>
      <p:sp>
        <p:nvSpPr>
          <p:cNvPr id="17409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tr-TR" dirty="0" smtClean="0">
                <a:ea typeface="ＭＳ Ｐゴシック" pitchFamily="34" charset="-128"/>
              </a:rPr>
              <a:t>Yaşamsal bulgular stabil</a:t>
            </a:r>
          </a:p>
          <a:p>
            <a:pPr eaLnBrk="1" hangingPunct="1"/>
            <a:r>
              <a:rPr lang="tr-TR" dirty="0" smtClean="0">
                <a:ea typeface="ＭＳ Ｐゴシック" pitchFamily="34" charset="-128"/>
              </a:rPr>
              <a:t>Solunum çabası yeterli  (</a:t>
            </a:r>
            <a:r>
              <a:rPr lang="tr-TR" dirty="0" err="1" smtClean="0">
                <a:ea typeface="ＭＳ Ｐゴシック" pitchFamily="34" charset="-128"/>
              </a:rPr>
              <a:t>sedasyon</a:t>
            </a:r>
            <a:r>
              <a:rPr lang="tr-TR" dirty="0" smtClean="0">
                <a:ea typeface="ＭＳ Ｐゴシック" pitchFamily="34" charset="-128"/>
              </a:rPr>
              <a:t>  stop)</a:t>
            </a:r>
          </a:p>
          <a:p>
            <a:r>
              <a:rPr lang="tr-TR" dirty="0" smtClean="0">
                <a:ea typeface="ＭＳ Ｐゴシック" pitchFamily="34" charset="-128"/>
              </a:rPr>
              <a:t>Solunum sıkıntısının- altta yatan hastalığın düzelmesi</a:t>
            </a:r>
          </a:p>
          <a:p>
            <a:pPr>
              <a:buNone/>
            </a:pPr>
            <a:r>
              <a:rPr lang="tr-TR" dirty="0" smtClean="0">
                <a:ea typeface="ＭＳ Ｐゴシック" pitchFamily="34" charset="-128"/>
              </a:rPr>
              <a:t>Solunum iş yükü azalmış</a:t>
            </a:r>
          </a:p>
          <a:p>
            <a:pPr>
              <a:buNone/>
            </a:pPr>
            <a:r>
              <a:rPr lang="tr-TR" dirty="0" smtClean="0">
                <a:ea typeface="ＭＳ Ｐゴシック" pitchFamily="34" charset="-128"/>
              </a:rPr>
              <a:t>FiO</a:t>
            </a:r>
            <a:r>
              <a:rPr lang="tr-TR" baseline="-25000" dirty="0" smtClean="0">
                <a:ea typeface="ＭＳ Ｐゴシック" pitchFamily="34" charset="-128"/>
              </a:rPr>
              <a:t>2</a:t>
            </a:r>
            <a:r>
              <a:rPr lang="tr-TR" dirty="0" smtClean="0">
                <a:ea typeface="ＭＳ Ｐゴシック" pitchFamily="34" charset="-128"/>
              </a:rPr>
              <a:t> /TV gereksinimi azalmış</a:t>
            </a:r>
          </a:p>
          <a:p>
            <a:pPr>
              <a:buNone/>
            </a:pPr>
            <a:r>
              <a:rPr lang="tr-TR" dirty="0" smtClean="0">
                <a:ea typeface="ＭＳ Ｐゴシック" pitchFamily="34" charset="-128"/>
              </a:rPr>
              <a:t>Kan gazlarının normal </a:t>
            </a:r>
          </a:p>
          <a:p>
            <a:pPr eaLnBrk="1" hangingPunct="1"/>
            <a:endParaRPr lang="tr-TR" dirty="0" smtClean="0">
              <a:ea typeface="ＭＳ Ｐゴシック" pitchFamily="34" charset="-128"/>
            </a:endParaRPr>
          </a:p>
          <a:p>
            <a:pPr eaLnBrk="1" hangingPunct="1"/>
            <a:r>
              <a:rPr lang="tr-TR" dirty="0" smtClean="0">
                <a:ea typeface="ＭＳ Ｐゴシック" pitchFamily="34" charset="-128"/>
              </a:rPr>
              <a:t>Sıvı elektrolit dengesinin iyi olması,</a:t>
            </a:r>
          </a:p>
          <a:p>
            <a:pPr eaLnBrk="1" hangingPunct="1"/>
            <a:r>
              <a:rPr lang="tr-TR" dirty="0" smtClean="0">
                <a:ea typeface="ＭＳ Ｐゴシック" pitchFamily="34" charset="-128"/>
              </a:rPr>
              <a:t>Asit-baz dengesinin iyi olması</a:t>
            </a:r>
          </a:p>
          <a:p>
            <a:pPr eaLnBrk="1" hangingPunct="1"/>
            <a:r>
              <a:rPr lang="tr-TR" dirty="0" err="1" smtClean="0">
                <a:ea typeface="ＭＳ Ｐゴシック" pitchFamily="34" charset="-128"/>
              </a:rPr>
              <a:t>Hematokrit</a:t>
            </a:r>
            <a:endParaRPr lang="tr-TR" dirty="0" smtClean="0">
              <a:ea typeface="ＭＳ Ｐゴシック" pitchFamily="34" charset="-128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17411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BİZ NASIL YAPIYORUZ 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TV: 6      4 ml/kg </a:t>
            </a:r>
          </a:p>
          <a:p>
            <a:r>
              <a:rPr lang="tr-TR" sz="2800" dirty="0" smtClean="0"/>
              <a:t>FiO2         %21-30</a:t>
            </a:r>
          </a:p>
          <a:p>
            <a:r>
              <a:rPr lang="tr-TR" sz="2800" dirty="0" smtClean="0"/>
              <a:t>VG       SIMV (Hız/PIP/PEEP/FiO2)</a:t>
            </a:r>
          </a:p>
          <a:p>
            <a:r>
              <a:rPr lang="tr-TR" sz="2800" dirty="0" smtClean="0"/>
              <a:t>Kafein </a:t>
            </a:r>
          </a:p>
          <a:p>
            <a:r>
              <a:rPr lang="tr-TR" sz="2800" dirty="0" err="1" smtClean="0"/>
              <a:t>Steroid</a:t>
            </a:r>
            <a:r>
              <a:rPr lang="tr-TR" sz="2800" dirty="0" smtClean="0"/>
              <a:t>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NIV</a:t>
            </a:r>
          </a:p>
          <a:p>
            <a:r>
              <a:rPr lang="tr-TR" sz="2800" dirty="0" smtClean="0"/>
              <a:t>Post </a:t>
            </a:r>
            <a:r>
              <a:rPr lang="tr-TR" sz="2800" dirty="0" err="1" smtClean="0"/>
              <a:t>ekstubasyon</a:t>
            </a:r>
            <a:r>
              <a:rPr lang="tr-TR" sz="2800" dirty="0" smtClean="0"/>
              <a:t> bakım(FT, anti ödem ?)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1691680" y="184482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1763688" y="2348880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1403648" y="2852936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dirty="0" err="1" smtClean="0"/>
              <a:t>Ventilasyon</a:t>
            </a:r>
            <a:r>
              <a:rPr lang="tr-TR" dirty="0" smtClean="0"/>
              <a:t>, gaz akımının oluşması ile gerçekleşmektedir.</a:t>
            </a:r>
          </a:p>
          <a:p>
            <a:r>
              <a:rPr lang="tr-TR" dirty="0" smtClean="0"/>
              <a:t>Gaz akımını başlatan esas güç ise basınç farkıdır. </a:t>
            </a:r>
          </a:p>
          <a:p>
            <a:r>
              <a:rPr lang="tr-TR" dirty="0" smtClean="0"/>
              <a:t>Bu basınç farkı </a:t>
            </a:r>
            <a:r>
              <a:rPr lang="tr-TR" dirty="0" err="1" smtClean="0"/>
              <a:t>spontan</a:t>
            </a:r>
            <a:r>
              <a:rPr lang="tr-TR" dirty="0" smtClean="0"/>
              <a:t> solunum sırasında solunum kaslarının kasılması ile </a:t>
            </a:r>
            <a:r>
              <a:rPr lang="tr-TR" sz="2800" dirty="0" smtClean="0"/>
              <a:t>negatif basınç</a:t>
            </a:r>
            <a:r>
              <a:rPr lang="tr-TR" dirty="0" smtClean="0"/>
              <a:t>, pozitif basınçlı </a:t>
            </a:r>
            <a:r>
              <a:rPr lang="tr-TR" dirty="0" err="1" smtClean="0"/>
              <a:t>ventilasyonda</a:t>
            </a:r>
            <a:r>
              <a:rPr lang="tr-TR" dirty="0" smtClean="0"/>
              <a:t>(PPV) ise mekanik </a:t>
            </a:r>
            <a:r>
              <a:rPr lang="tr-TR" dirty="0" err="1" smtClean="0"/>
              <a:t>ventilatörle</a:t>
            </a:r>
            <a:r>
              <a:rPr lang="tr-TR" dirty="0" smtClean="0"/>
              <a:t> sağlanmaktadır.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051720" y="69269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Solunum Fizyolojisi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50</a:t>
            </a:fld>
            <a:endParaRPr lang="tr-TR"/>
          </a:p>
        </p:txBody>
      </p:sp>
      <p:graphicFrame>
        <p:nvGraphicFramePr>
          <p:cNvPr id="5" name="Diagram 2"/>
          <p:cNvGraphicFramePr/>
          <p:nvPr>
            <p:extLst>
              <p:ext uri="{D42A27DB-BD31-4B8C-83A1-F6EECF244321}">
                <p14:modId xmlns:p14="http://schemas.microsoft.com/office/powerpoint/2010/main" val="1686641212"/>
              </p:ext>
            </p:extLst>
          </p:nvPr>
        </p:nvGraphicFramePr>
        <p:xfrm>
          <a:off x="500034" y="357166"/>
          <a:ext cx="7620000" cy="608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Dikdörtgen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MV DE HASTA BAKIMI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Solunum Yolu  /</a:t>
            </a:r>
            <a:r>
              <a:rPr lang="tr-TR" sz="2800" dirty="0" err="1" smtClean="0"/>
              <a:t>Aspirasyon</a:t>
            </a:r>
            <a:endParaRPr lang="tr-TR" sz="2800" dirty="0" smtClean="0"/>
          </a:p>
          <a:p>
            <a:r>
              <a:rPr lang="tr-TR" sz="2800" dirty="0" smtClean="0"/>
              <a:t>Ağrı </a:t>
            </a:r>
            <a:r>
              <a:rPr lang="tr-TR" sz="2800" dirty="0" err="1" smtClean="0"/>
              <a:t>kontrolu</a:t>
            </a:r>
            <a:r>
              <a:rPr lang="tr-TR" sz="2800" dirty="0" smtClean="0"/>
              <a:t> /</a:t>
            </a:r>
            <a:r>
              <a:rPr lang="tr-TR" sz="2800" dirty="0" err="1" smtClean="0"/>
              <a:t>sedasyon</a:t>
            </a:r>
            <a:r>
              <a:rPr lang="tr-TR" sz="2800" dirty="0" smtClean="0"/>
              <a:t>/hasta konforu</a:t>
            </a:r>
          </a:p>
          <a:p>
            <a:r>
              <a:rPr lang="tr-TR" sz="2800" dirty="0" smtClean="0"/>
              <a:t>Genel bakım</a:t>
            </a:r>
          </a:p>
          <a:p>
            <a:r>
              <a:rPr lang="tr-TR" sz="2800" dirty="0" smtClean="0"/>
              <a:t>Isı /sıvı-elektrolit/beslenme/ antibiyotik</a:t>
            </a:r>
          </a:p>
          <a:p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tr-TR" sz="2800" b="1" dirty="0" smtClean="0">
                <a:latin typeface="+mn-lt"/>
                <a:ea typeface="+mj-ea"/>
                <a:cs typeface="Arial" charset="0"/>
              </a:rPr>
              <a:t>HAVA YOLU GÜVENLİĞİ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  <a:buFont typeface="Wingdings 3" pitchFamily="18" charset="2"/>
              <a:buChar char=""/>
            </a:pPr>
            <a:r>
              <a:rPr lang="tr-TR" sz="2700" dirty="0" err="1" smtClean="0">
                <a:ea typeface="ＭＳ Ｐゴシック" pitchFamily="34" charset="-128"/>
              </a:rPr>
              <a:t>Trakeal</a:t>
            </a:r>
            <a:r>
              <a:rPr lang="tr-TR" sz="2700" dirty="0" smtClean="0">
                <a:ea typeface="ＭＳ Ｐゴシック" pitchFamily="34" charset="-128"/>
              </a:rPr>
              <a:t> tüpün kaza ile yerinden çıkması: </a:t>
            </a:r>
          </a:p>
          <a:p>
            <a:pPr lvl="1">
              <a:buClr>
                <a:schemeClr val="accent1"/>
              </a:buClr>
              <a:buFont typeface="Verdana" pitchFamily="34" charset="0"/>
              <a:buChar char="◦"/>
            </a:pPr>
            <a:r>
              <a:rPr lang="tr-TR" sz="2300" dirty="0" smtClean="0">
                <a:ea typeface="Arial" pitchFamily="34" charset="0"/>
              </a:rPr>
              <a:t>Akut </a:t>
            </a:r>
            <a:r>
              <a:rPr lang="tr-TR" sz="2300" dirty="0" err="1" smtClean="0">
                <a:ea typeface="Arial" pitchFamily="34" charset="0"/>
              </a:rPr>
              <a:t>hipoksi</a:t>
            </a:r>
            <a:r>
              <a:rPr lang="tr-TR" sz="2300" dirty="0" smtClean="0">
                <a:ea typeface="Arial" pitchFamily="34" charset="0"/>
              </a:rPr>
              <a:t> </a:t>
            </a:r>
          </a:p>
          <a:p>
            <a:pPr lvl="1">
              <a:buClr>
                <a:schemeClr val="accent1"/>
              </a:buClr>
              <a:buFont typeface="Verdana" pitchFamily="34" charset="0"/>
              <a:buChar char="◦"/>
            </a:pPr>
            <a:r>
              <a:rPr lang="tr-TR" sz="2300" dirty="0" err="1" smtClean="0">
                <a:ea typeface="Arial" pitchFamily="34" charset="0"/>
              </a:rPr>
              <a:t>Bradikardi</a:t>
            </a:r>
            <a:endParaRPr lang="tr-TR" sz="2300" dirty="0" smtClean="0">
              <a:ea typeface="Arial" pitchFamily="34" charset="0"/>
            </a:endParaRPr>
          </a:p>
          <a:p>
            <a:pPr lvl="1">
              <a:buClr>
                <a:schemeClr val="accent1"/>
              </a:buClr>
              <a:buFont typeface="Verdana" pitchFamily="34" charset="0"/>
              <a:buChar char="◦"/>
            </a:pPr>
            <a:r>
              <a:rPr lang="tr-TR" sz="2300" dirty="0" err="1" smtClean="0">
                <a:ea typeface="Arial" pitchFamily="34" charset="0"/>
              </a:rPr>
              <a:t>Trakea</a:t>
            </a:r>
            <a:r>
              <a:rPr lang="tr-TR" sz="2300" dirty="0" smtClean="0">
                <a:ea typeface="Arial" pitchFamily="34" charset="0"/>
              </a:rPr>
              <a:t> ve </a:t>
            </a:r>
            <a:r>
              <a:rPr lang="tr-TR" sz="2300" dirty="0" err="1" smtClean="0">
                <a:ea typeface="Arial" pitchFamily="34" charset="0"/>
              </a:rPr>
              <a:t>larinkste</a:t>
            </a:r>
            <a:r>
              <a:rPr lang="tr-TR" sz="2300" dirty="0" smtClean="0">
                <a:ea typeface="Arial" pitchFamily="34" charset="0"/>
              </a:rPr>
              <a:t> </a:t>
            </a:r>
            <a:r>
              <a:rPr lang="tr-TR" sz="2300" dirty="0" err="1" smtClean="0">
                <a:ea typeface="Arial" pitchFamily="34" charset="0"/>
              </a:rPr>
              <a:t>hasarlanmaya</a:t>
            </a:r>
            <a:r>
              <a:rPr lang="tr-TR" sz="2300" dirty="0" smtClean="0">
                <a:ea typeface="Arial" pitchFamily="34" charset="0"/>
              </a:rPr>
              <a:t> neden olabilir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sz="2700" dirty="0" smtClean="0">
                <a:ea typeface="ＭＳ Ｐゴシック" pitchFamily="34" charset="-128"/>
              </a:rPr>
              <a:t>Hava yolu güvenliğinin sağlanmasında en önemli yöntem sürekli ve yakın takiptir. 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sz="2700" dirty="0" err="1" smtClean="0">
                <a:ea typeface="ＭＳ Ｐゴシック" pitchFamily="34" charset="-128"/>
              </a:rPr>
              <a:t>Trakeal</a:t>
            </a:r>
            <a:r>
              <a:rPr lang="tr-TR" sz="2700" dirty="0" smtClean="0">
                <a:ea typeface="ＭＳ Ｐゴシック" pitchFamily="34" charset="-128"/>
              </a:rPr>
              <a:t> tüpün üst dudak hizasında kaç santimetrede tespit edildiği yazılmalı,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sz="2700" dirty="0" smtClean="0">
                <a:ea typeface="ＭＳ Ｐゴシック" pitchFamily="34" charset="-128"/>
              </a:rPr>
              <a:t>Tüpün durumu saatlik olarak takip edilmelidir.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8915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tr-TR" sz="2800" b="1" dirty="0" smtClean="0">
                <a:latin typeface="+mn-lt"/>
                <a:ea typeface="+mj-ea"/>
                <a:cs typeface="Arial" charset="0"/>
              </a:rPr>
              <a:t>TRAKEAL ASPİRASYON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SzPct val="68000"/>
              <a:buFont typeface="Wingdings 3" pitchFamily="18" charset="2"/>
              <a:buChar char=""/>
            </a:pPr>
            <a:r>
              <a:rPr lang="tr-TR" dirty="0" err="1" smtClean="0">
                <a:ea typeface="ＭＳ Ｐゴシック" pitchFamily="34" charset="-128"/>
              </a:rPr>
              <a:t>Trakeal</a:t>
            </a:r>
            <a:r>
              <a:rPr lang="tr-TR" dirty="0" smtClean="0">
                <a:ea typeface="ＭＳ Ｐゴシック" pitchFamily="34" charset="-128"/>
              </a:rPr>
              <a:t> </a:t>
            </a:r>
            <a:r>
              <a:rPr lang="tr-TR" dirty="0" err="1" smtClean="0">
                <a:ea typeface="ＭＳ Ｐゴシック" pitchFamily="34" charset="-128"/>
              </a:rPr>
              <a:t>aspirasyon</a:t>
            </a:r>
            <a:r>
              <a:rPr lang="tr-TR" dirty="0" smtClean="0">
                <a:ea typeface="ＭＳ Ｐゴシック" pitchFamily="34" charset="-128"/>
              </a:rPr>
              <a:t>;</a:t>
            </a:r>
          </a:p>
          <a:p>
            <a:pPr lvl="1">
              <a:buClr>
                <a:schemeClr val="accent1"/>
              </a:buClr>
              <a:buFont typeface="Verdana" pitchFamily="34" charset="0"/>
              <a:buChar char="◦"/>
            </a:pPr>
            <a:r>
              <a:rPr lang="tr-TR" dirty="0" smtClean="0">
                <a:ea typeface="Arial" pitchFamily="34" charset="0"/>
              </a:rPr>
              <a:t>Hava yollarındaki salgıların temizlenmesi </a:t>
            </a:r>
          </a:p>
          <a:p>
            <a:pPr lvl="1">
              <a:buClr>
                <a:schemeClr val="accent1"/>
              </a:buClr>
              <a:buFont typeface="Verdana" pitchFamily="34" charset="0"/>
              <a:buChar char="◦"/>
            </a:pPr>
            <a:r>
              <a:rPr lang="tr-TR" dirty="0" smtClean="0">
                <a:ea typeface="Arial" pitchFamily="34" charset="0"/>
              </a:rPr>
              <a:t>Hava yolu açıklığının korunması</a:t>
            </a:r>
          </a:p>
          <a:p>
            <a:pPr lvl="1">
              <a:buClr>
                <a:schemeClr val="accent1"/>
              </a:buClr>
              <a:buFont typeface="Verdana" pitchFamily="34" charset="0"/>
              <a:buChar char="◦"/>
            </a:pPr>
            <a:r>
              <a:rPr lang="tr-TR" dirty="0" smtClean="0">
                <a:ea typeface="Arial" pitchFamily="34" charset="0"/>
              </a:rPr>
              <a:t>Hava yolundaki salgılardan kültür alınması amacıyla yapılır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dirty="0" smtClean="0">
                <a:ea typeface="ＭＳ Ｐゴシック" pitchFamily="34" charset="-128"/>
              </a:rPr>
              <a:t>İç çapı 3, 3.5 ve 4 mm olan </a:t>
            </a:r>
            <a:r>
              <a:rPr lang="tr-TR" dirty="0" err="1" smtClean="0">
                <a:ea typeface="ＭＳ Ｐゴシック" pitchFamily="34" charset="-128"/>
              </a:rPr>
              <a:t>trakeal</a:t>
            </a:r>
            <a:r>
              <a:rPr lang="tr-TR" dirty="0" smtClean="0">
                <a:ea typeface="ＭＳ Ｐゴシック" pitchFamily="34" charset="-128"/>
              </a:rPr>
              <a:t> tüpler için sırasıyla 5, 6 ve 8 Fr </a:t>
            </a:r>
            <a:r>
              <a:rPr lang="tr-TR" dirty="0" err="1" smtClean="0">
                <a:ea typeface="ＭＳ Ｐゴシック" pitchFamily="34" charset="-128"/>
              </a:rPr>
              <a:t>aspirasyon</a:t>
            </a:r>
            <a:r>
              <a:rPr lang="tr-TR" dirty="0" smtClean="0">
                <a:ea typeface="ＭＳ Ｐゴシック" pitchFamily="34" charset="-128"/>
              </a:rPr>
              <a:t> </a:t>
            </a:r>
            <a:r>
              <a:rPr lang="tr-TR" dirty="0" err="1" smtClean="0">
                <a:ea typeface="ＭＳ Ｐゴシック" pitchFamily="34" charset="-128"/>
              </a:rPr>
              <a:t>kateteri</a:t>
            </a:r>
            <a:r>
              <a:rPr lang="tr-TR" dirty="0" smtClean="0">
                <a:ea typeface="ＭＳ Ｐゴシック" pitchFamily="34" charset="-128"/>
              </a:rPr>
              <a:t> kullanılmalıdır.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dirty="0" smtClean="0">
                <a:ea typeface="ＭＳ Ｐゴシック" pitchFamily="34" charset="-128"/>
              </a:rPr>
              <a:t>Uygulanacak negatif basınç 40-80 </a:t>
            </a:r>
            <a:r>
              <a:rPr lang="tr-TR" dirty="0" err="1" smtClean="0">
                <a:ea typeface="ＭＳ Ｐゴシック" pitchFamily="34" charset="-128"/>
              </a:rPr>
              <a:t>mmHg</a:t>
            </a:r>
            <a:r>
              <a:rPr lang="tr-TR" dirty="0" smtClean="0">
                <a:ea typeface="ＭＳ Ｐゴシック" pitchFamily="34" charset="-128"/>
              </a:rPr>
              <a:t> olmalı, 100 </a:t>
            </a:r>
            <a:r>
              <a:rPr lang="tr-TR" dirty="0" err="1" smtClean="0">
                <a:ea typeface="ＭＳ Ｐゴシック" pitchFamily="34" charset="-128"/>
              </a:rPr>
              <a:t>mmHg</a:t>
            </a:r>
            <a:r>
              <a:rPr lang="ja-JP" altLang="tr-TR" dirty="0" smtClean="0">
                <a:ea typeface="ＭＳ Ｐゴシック" pitchFamily="34" charset="-128"/>
              </a:rPr>
              <a:t>’</a:t>
            </a:r>
            <a:r>
              <a:rPr lang="tr-TR" altLang="ja-JP" dirty="0" err="1" smtClean="0">
                <a:ea typeface="ＭＳ Ｐゴシック" pitchFamily="34" charset="-128"/>
              </a:rPr>
              <a:t>yi</a:t>
            </a:r>
            <a:r>
              <a:rPr lang="tr-TR" altLang="ja-JP" dirty="0" smtClean="0">
                <a:ea typeface="ＭＳ Ｐゴシック" pitchFamily="34" charset="-128"/>
              </a:rPr>
              <a:t> geçmemelidir. 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dirty="0" err="1" smtClean="0">
                <a:ea typeface="ＭＳ Ｐゴシック" pitchFamily="34" charset="-128"/>
              </a:rPr>
              <a:t>Aspirasyon</a:t>
            </a:r>
            <a:r>
              <a:rPr lang="tr-TR" dirty="0" smtClean="0">
                <a:ea typeface="ＭＳ Ｐゴシック" pitchFamily="34" charset="-128"/>
              </a:rPr>
              <a:t> işlemi gerektikçe yapılmalı, 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dirty="0" smtClean="0">
                <a:ea typeface="ＭＳ Ｐゴシック" pitchFamily="34" charset="-128"/>
              </a:rPr>
              <a:t>Kalp hızı ve oksijen </a:t>
            </a:r>
            <a:r>
              <a:rPr lang="tr-TR" dirty="0" err="1" smtClean="0">
                <a:ea typeface="ＭＳ Ｐゴシック" pitchFamily="34" charset="-128"/>
              </a:rPr>
              <a:t>satürasyonu</a:t>
            </a:r>
            <a:r>
              <a:rPr lang="tr-TR" dirty="0" smtClean="0">
                <a:ea typeface="ＭＳ Ｐゴシック" pitchFamily="34" charset="-128"/>
              </a:rPr>
              <a:t> sürekli olarak izlenmelidir.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9939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  <a:buFont typeface="Wingdings 3" pitchFamily="18" charset="2"/>
              <a:buChar char=""/>
            </a:pPr>
            <a:r>
              <a:rPr lang="tr-TR" sz="2700" smtClean="0">
                <a:ea typeface="ＭＳ Ｐゴシック" pitchFamily="34" charset="-128"/>
              </a:rPr>
              <a:t>Kateterin ucu tüpün alt ucundan daha ileri geçmemelidir.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sz="2700" smtClean="0">
                <a:ea typeface="ＭＳ Ｐゴシック" pitchFamily="34" charset="-128"/>
              </a:rPr>
              <a:t>Aspirasyon işlemi 10 saniyeyi aşmamalıdır. 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sz="2700" smtClean="0">
                <a:ea typeface="ＭＳ Ｐゴシック" pitchFamily="34" charset="-128"/>
              </a:rPr>
              <a:t>Hava yolunda koyu yapışkan salgılar varsa aspirasyon öncesinde 0.2-0.5 ml serum fizyolojik trakeal tüp içine verildikten sonra bebek 3-5 kez solutulmalı ve ardından aspirasyon yapılmalıdır. </a:t>
            </a:r>
          </a:p>
          <a:p>
            <a:pPr>
              <a:buSzPct val="68000"/>
              <a:buFont typeface="Wingdings 3" pitchFamily="18" charset="2"/>
              <a:buChar char=""/>
            </a:pPr>
            <a:r>
              <a:rPr lang="tr-TR" sz="2800" smtClean="0">
                <a:ea typeface="ＭＳ Ｐゴシック" pitchFamily="34" charset="-128"/>
              </a:rPr>
              <a:t>Trakeal aspirasyon kapalı yöntemle yapılmalıdır.</a:t>
            </a:r>
            <a:endParaRPr lang="en-US" sz="2700" smtClean="0">
              <a:ea typeface="ＭＳ Ｐゴシック" pitchFamily="34" charset="-128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40963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6" name="6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55</a:t>
            </a:fld>
            <a:endParaRPr lang="tr-TR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0" y="62071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j-ea"/>
                <a:cs typeface="Arial" charset="0"/>
              </a:rPr>
              <a:t>YENİDOĞANLARDA MEKANİK VENTİLASYONUN NEDEN OLDUĞU İSTENMEYEN DURUMLAR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95536" y="1916832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Havayolu hasarı</a:t>
            </a:r>
          </a:p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Hava kaçakları</a:t>
            </a:r>
          </a:p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Trakeal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tüp ile ilgili sorunlar</a:t>
            </a:r>
          </a:p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Dolaşım sistemi ile ilgili sorunlar</a:t>
            </a:r>
          </a:p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Bronkopulmoner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displazi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Oksijenin zararlı etkileri</a:t>
            </a:r>
          </a:p>
          <a:p>
            <a:pPr marL="62388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sz="2800" dirty="0" err="1" smtClean="0">
                <a:ea typeface="ＭＳ Ｐゴシック" pitchFamily="34" charset="-128"/>
              </a:rPr>
              <a:t>Ventilasyon</a:t>
            </a:r>
            <a:r>
              <a:rPr lang="tr-TR" sz="2800" dirty="0" smtClean="0">
                <a:ea typeface="ＭＳ Ｐゴシック" pitchFamily="34" charset="-128"/>
              </a:rPr>
              <a:t> ilişkili </a:t>
            </a:r>
            <a:r>
              <a:rPr lang="tr-TR" sz="2800" dirty="0" err="1" smtClean="0">
                <a:ea typeface="ＭＳ Ｐゴシック" pitchFamily="34" charset="-128"/>
              </a:rPr>
              <a:t>Pnomoni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56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Aynı Yanın Köşesi Yuvarlatılmış Dikdörtgen"/>
          <p:cNvSpPr/>
          <p:nvPr/>
        </p:nvSpPr>
        <p:spPr>
          <a:xfrm>
            <a:off x="251520" y="1052736"/>
            <a:ext cx="2946779" cy="2790225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"/>
          <p:cNvGrpSpPr/>
          <p:nvPr/>
        </p:nvGrpSpPr>
        <p:grpSpPr>
          <a:xfrm>
            <a:off x="473093" y="3842961"/>
            <a:ext cx="2396348" cy="769194"/>
            <a:chOff x="5548" y="2914012"/>
            <a:chExt cx="2396348" cy="769194"/>
          </a:xfrm>
          <a:solidFill>
            <a:schemeClr val="accent2"/>
          </a:solidFill>
        </p:grpSpPr>
        <p:sp>
          <p:nvSpPr>
            <p:cNvPr id="8" name="7 Dikdörtgen"/>
            <p:cNvSpPr/>
            <p:nvPr/>
          </p:nvSpPr>
          <p:spPr>
            <a:xfrm>
              <a:off x="5548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Dikdörtgen"/>
            <p:cNvSpPr/>
            <p:nvPr/>
          </p:nvSpPr>
          <p:spPr>
            <a:xfrm>
              <a:off x="5548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Öykü/FM</a:t>
              </a:r>
              <a:endParaRPr lang="tr-TR" sz="2000" kern="1200" dirty="0"/>
            </a:p>
          </p:txBody>
        </p:sp>
      </p:grpSp>
      <p:sp>
        <p:nvSpPr>
          <p:cNvPr id="10" name="9 Oval"/>
          <p:cNvSpPr/>
          <p:nvPr/>
        </p:nvSpPr>
        <p:spPr>
          <a:xfrm>
            <a:off x="2228451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Aynı Yanın Köşesi Yuvarlatılmış Dikdörtgen"/>
          <p:cNvSpPr/>
          <p:nvPr/>
        </p:nvSpPr>
        <p:spPr>
          <a:xfrm>
            <a:off x="3203848" y="1052736"/>
            <a:ext cx="2808312" cy="280831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11 Grup"/>
          <p:cNvGrpSpPr/>
          <p:nvPr/>
        </p:nvGrpSpPr>
        <p:grpSpPr>
          <a:xfrm>
            <a:off x="3274961" y="3842961"/>
            <a:ext cx="2396348" cy="769194"/>
            <a:chOff x="2807416" y="2914012"/>
            <a:chExt cx="2396348" cy="769194"/>
          </a:xfrm>
          <a:solidFill>
            <a:schemeClr val="accent2"/>
          </a:solidFill>
        </p:grpSpPr>
        <p:sp>
          <p:nvSpPr>
            <p:cNvPr id="13" name="12 Dikdörtgen"/>
            <p:cNvSpPr/>
            <p:nvPr/>
          </p:nvSpPr>
          <p:spPr>
            <a:xfrm>
              <a:off x="2807416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Dikdörtgen"/>
            <p:cNvSpPr/>
            <p:nvPr/>
          </p:nvSpPr>
          <p:spPr>
            <a:xfrm>
              <a:off x="2807416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Tetkik/Yönetim</a:t>
              </a:r>
              <a:endParaRPr lang="tr-TR" sz="2000" kern="1200" dirty="0"/>
            </a:p>
          </p:txBody>
        </p:sp>
      </p:grpSp>
      <p:sp>
        <p:nvSpPr>
          <p:cNvPr id="15" name="14 Oval"/>
          <p:cNvSpPr/>
          <p:nvPr/>
        </p:nvSpPr>
        <p:spPr>
          <a:xfrm>
            <a:off x="5030319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Aynı Yanın Köşesi Yuvarlatılmış Dikdörtgen"/>
          <p:cNvSpPr/>
          <p:nvPr/>
        </p:nvSpPr>
        <p:spPr>
          <a:xfrm>
            <a:off x="6084168" y="764704"/>
            <a:ext cx="2664296" cy="3096344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16 Grup"/>
          <p:cNvGrpSpPr/>
          <p:nvPr/>
        </p:nvGrpSpPr>
        <p:grpSpPr>
          <a:xfrm>
            <a:off x="6156176" y="3861048"/>
            <a:ext cx="2448272" cy="769194"/>
            <a:chOff x="5609283" y="2842004"/>
            <a:chExt cx="2327881" cy="841202"/>
          </a:xfrm>
          <a:solidFill>
            <a:schemeClr val="accent2"/>
          </a:solidFill>
        </p:grpSpPr>
        <p:sp>
          <p:nvSpPr>
            <p:cNvPr id="18" name="17 Dikdörtgen"/>
            <p:cNvSpPr/>
            <p:nvPr/>
          </p:nvSpPr>
          <p:spPr>
            <a:xfrm>
              <a:off x="5609283" y="2842004"/>
              <a:ext cx="2327881" cy="841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Dikdörtgen"/>
            <p:cNvSpPr/>
            <p:nvPr/>
          </p:nvSpPr>
          <p:spPr>
            <a:xfrm>
              <a:off x="5609283" y="2842004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Tedavi/CX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</a:t>
              </a:r>
              <a:endParaRPr lang="tr-TR" sz="2000" kern="1200" dirty="0"/>
            </a:p>
          </p:txBody>
        </p:sp>
      </p:grpSp>
      <p:sp>
        <p:nvSpPr>
          <p:cNvPr id="20" name="19 Oval"/>
          <p:cNvSpPr/>
          <p:nvPr/>
        </p:nvSpPr>
        <p:spPr>
          <a:xfrm>
            <a:off x="7832186" y="3965141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Metin kutusu"/>
          <p:cNvSpPr txBox="1"/>
          <p:nvPr/>
        </p:nvSpPr>
        <p:spPr>
          <a:xfrm>
            <a:off x="428596" y="1071546"/>
            <a:ext cx="264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27,4 haftalık,  </a:t>
            </a:r>
            <a:r>
              <a:rPr lang="tr-TR" sz="1600" dirty="0" err="1" smtClean="0"/>
              <a:t>NST’de</a:t>
            </a:r>
            <a:r>
              <a:rPr lang="tr-TR" sz="1600" dirty="0" smtClean="0"/>
              <a:t> bozulma nedeniyle acil C/S, 5/7 APGAR ile 1020 gr doğan erkek bebek</a:t>
            </a:r>
          </a:p>
          <a:p>
            <a:r>
              <a:rPr lang="tr-TR" sz="1600" dirty="0" smtClean="0"/>
              <a:t>ANS: yok, </a:t>
            </a:r>
          </a:p>
          <a:p>
            <a:r>
              <a:rPr lang="tr-TR" sz="1600" dirty="0" smtClean="0"/>
              <a:t>Doğum salonunda  </a:t>
            </a:r>
            <a:r>
              <a:rPr lang="tr-TR" sz="1600" dirty="0" err="1" smtClean="0"/>
              <a:t>proflaktik</a:t>
            </a:r>
            <a:r>
              <a:rPr lang="tr-TR" sz="1600" dirty="0" smtClean="0"/>
              <a:t> CPAP uygulandı. CPAP ile üniteye nakledildi. PN 1. saatinde O2 ihtiyacı  &gt;%50  oldu, </a:t>
            </a:r>
            <a:r>
              <a:rPr lang="tr-TR" sz="1600" dirty="0" err="1" smtClean="0"/>
              <a:t>retraksiyonu</a:t>
            </a:r>
            <a:r>
              <a:rPr lang="tr-TR" sz="1600" dirty="0" smtClean="0"/>
              <a:t> /</a:t>
            </a:r>
            <a:r>
              <a:rPr lang="tr-TR" sz="1600" dirty="0" err="1" smtClean="0"/>
              <a:t>Takipnede</a:t>
            </a:r>
            <a:r>
              <a:rPr lang="tr-TR" sz="1600" dirty="0" smtClean="0"/>
              <a:t> artma</a:t>
            </a:r>
            <a:endParaRPr lang="tr-TR" sz="1400" dirty="0" smtClean="0"/>
          </a:p>
        </p:txBody>
      </p:sp>
      <p:sp>
        <p:nvSpPr>
          <p:cNvPr id="22" name="21 Metin kutusu"/>
          <p:cNvSpPr txBox="1"/>
          <p:nvPr/>
        </p:nvSpPr>
        <p:spPr>
          <a:xfrm>
            <a:off x="3286116" y="1071546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Spo2:</a:t>
            </a:r>
            <a:r>
              <a:rPr lang="tr-TR" sz="1600" dirty="0" smtClean="0"/>
              <a:t>%90  (fi02:%55 iken)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GAZI:</a:t>
            </a:r>
            <a:r>
              <a:rPr lang="tr-TR" sz="1600" dirty="0" err="1" smtClean="0"/>
              <a:t>Ph</a:t>
            </a:r>
            <a:r>
              <a:rPr lang="tr-TR" sz="1600" dirty="0" smtClean="0"/>
              <a:t>:7.19 pCO2:58 pO2:30 HC03:15 BE:-6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Tam Kan Sayımı: </a:t>
            </a:r>
            <a:r>
              <a:rPr lang="tr-TR" sz="1600" dirty="0" err="1" smtClean="0"/>
              <a:t>wbc</a:t>
            </a:r>
            <a:r>
              <a:rPr lang="tr-TR" sz="1600" dirty="0" smtClean="0"/>
              <a:t>: 23.000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PY: </a:t>
            </a:r>
            <a:r>
              <a:rPr lang="tr-TR" sz="1600" dirty="0" smtClean="0"/>
              <a:t>I/T:0,09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Kültür </a:t>
            </a:r>
            <a:r>
              <a:rPr lang="tr-TR" sz="1600" dirty="0" smtClean="0"/>
              <a:t>üremesi yok.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6084168" y="836712"/>
            <a:ext cx="2664296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NCPAP 5/30</a:t>
            </a:r>
            <a:r>
              <a:rPr lang="tr-TR" sz="1600" dirty="0" smtClean="0">
                <a:sym typeface="Wingdings" pitchFamily="2" charset="2"/>
              </a:rPr>
              <a:t>7/</a:t>
            </a:r>
            <a:r>
              <a:rPr lang="tr-TR" sz="1600" dirty="0" smtClean="0"/>
              <a:t>55</a:t>
            </a:r>
          </a:p>
          <a:p>
            <a:r>
              <a:rPr lang="tr-TR" sz="1600" dirty="0" smtClean="0"/>
              <a:t> </a:t>
            </a:r>
            <a:r>
              <a:rPr lang="tr-TR" sz="1600" dirty="0" err="1" smtClean="0"/>
              <a:t>İnSurE</a:t>
            </a:r>
            <a:r>
              <a:rPr lang="tr-TR" sz="1600" dirty="0" smtClean="0"/>
              <a:t> </a:t>
            </a:r>
            <a:r>
              <a:rPr lang="tr-TR" sz="1600" dirty="0" smtClean="0">
                <a:sym typeface="Wingdings" pitchFamily="2" charset="2"/>
              </a:rPr>
              <a:t> O2 ihtiyacı &gt; %40, </a:t>
            </a:r>
            <a:r>
              <a:rPr lang="tr-TR" sz="1600" dirty="0" err="1" smtClean="0">
                <a:sym typeface="Wingdings" pitchFamily="2" charset="2"/>
              </a:rPr>
              <a:t>retraksiyon</a:t>
            </a:r>
            <a:r>
              <a:rPr lang="tr-TR" sz="1600" dirty="0" smtClean="0">
                <a:sym typeface="Wingdings" pitchFamily="2" charset="2"/>
              </a:rPr>
              <a:t> ve </a:t>
            </a:r>
            <a:r>
              <a:rPr lang="tr-TR" sz="1600" dirty="0" err="1" smtClean="0">
                <a:sym typeface="Wingdings" pitchFamily="2" charset="2"/>
              </a:rPr>
              <a:t>takipne</a:t>
            </a:r>
            <a:r>
              <a:rPr lang="tr-TR" sz="1600" dirty="0" smtClean="0">
                <a:sym typeface="Wingdings" pitchFamily="2" charset="2"/>
              </a:rPr>
              <a:t> devam</a:t>
            </a:r>
          </a:p>
          <a:p>
            <a:r>
              <a:rPr lang="tr-TR" sz="1600" dirty="0" err="1" smtClean="0">
                <a:sym typeface="Wingdings" pitchFamily="2" charset="2"/>
              </a:rPr>
              <a:t>Entubasyon</a:t>
            </a:r>
            <a:r>
              <a:rPr lang="tr-TR" sz="1600" dirty="0" smtClean="0">
                <a:sym typeface="Wingdings" pitchFamily="2" charset="2"/>
              </a:rPr>
              <a:t>-PTV  izlem</a:t>
            </a:r>
            <a:endParaRPr lang="tr-TR" sz="1600" dirty="0" smtClean="0"/>
          </a:p>
          <a:p>
            <a:r>
              <a:rPr lang="tr-TR" sz="1600" dirty="0" smtClean="0"/>
              <a:t>70cc/kg/gün </a:t>
            </a:r>
            <a:r>
              <a:rPr lang="tr-TR" sz="1600" dirty="0" err="1" smtClean="0"/>
              <a:t>tpn</a:t>
            </a:r>
            <a:r>
              <a:rPr lang="tr-TR" sz="1600" dirty="0" smtClean="0"/>
              <a:t>(3/2), Kafein, </a:t>
            </a:r>
            <a:r>
              <a:rPr lang="tr-TR" sz="1600" dirty="0" err="1" smtClean="0"/>
              <a:t>flukonazol</a:t>
            </a:r>
            <a:r>
              <a:rPr lang="tr-TR" sz="1600" dirty="0" smtClean="0"/>
              <a:t> </a:t>
            </a:r>
            <a:r>
              <a:rPr lang="tr-TR" sz="1600" dirty="0" err="1" smtClean="0"/>
              <a:t>proflaksisi</a:t>
            </a:r>
            <a:r>
              <a:rPr lang="tr-TR" sz="1600" dirty="0" smtClean="0"/>
              <a:t>,</a:t>
            </a:r>
          </a:p>
          <a:p>
            <a:r>
              <a:rPr lang="tr-TR" sz="1600" dirty="0" smtClean="0"/>
              <a:t>PN: 3. gün PTV-SIMV</a:t>
            </a:r>
          </a:p>
          <a:p>
            <a:r>
              <a:rPr lang="tr-TR" sz="1600" dirty="0" smtClean="0"/>
              <a:t>PN:4.gün SIMV-NCPAP</a:t>
            </a:r>
          </a:p>
          <a:p>
            <a:r>
              <a:rPr lang="tr-TR" sz="1600" dirty="0" smtClean="0"/>
              <a:t>PN:5.gün KİO2</a:t>
            </a:r>
          </a:p>
          <a:p>
            <a:r>
              <a:rPr lang="tr-TR" sz="1600" dirty="0" smtClean="0"/>
              <a:t>PN:7. gün ECHO:</a:t>
            </a:r>
            <a:r>
              <a:rPr lang="tr-TR" sz="1600" dirty="0" err="1" smtClean="0"/>
              <a:t>Ductus</a:t>
            </a:r>
            <a:r>
              <a:rPr lang="tr-TR" sz="1600" dirty="0" smtClean="0"/>
              <a:t> kapalı</a:t>
            </a:r>
          </a:p>
          <a:p>
            <a:r>
              <a:rPr lang="tr-TR" sz="1600" dirty="0" smtClean="0"/>
              <a:t>PN: 28. gün ROP:Yok</a:t>
            </a:r>
          </a:p>
          <a:p>
            <a:r>
              <a:rPr lang="tr-TR" sz="1600" dirty="0" smtClean="0"/>
              <a:t>PN: 43. günde  taburcu.</a:t>
            </a:r>
          </a:p>
          <a:p>
            <a:endParaRPr lang="tr-TR" sz="16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dirty="0"/>
          </a:p>
        </p:txBody>
      </p:sp>
      <p:pic>
        <p:nvPicPr>
          <p:cNvPr id="24" name="Picture 8" descr="973235-976034-1205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2880320" cy="15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57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009564" y="-221438"/>
            <a:ext cx="7901014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Aynı Yanın Köşesi Yuvarlatılmış Dikdörtgen"/>
          <p:cNvSpPr/>
          <p:nvPr/>
        </p:nvSpPr>
        <p:spPr>
          <a:xfrm>
            <a:off x="475298" y="556660"/>
            <a:ext cx="2946779" cy="2790225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"/>
          <p:cNvGrpSpPr/>
          <p:nvPr/>
        </p:nvGrpSpPr>
        <p:grpSpPr>
          <a:xfrm>
            <a:off x="696871" y="3346885"/>
            <a:ext cx="2396348" cy="769194"/>
            <a:chOff x="5548" y="2914012"/>
            <a:chExt cx="2396348" cy="769194"/>
          </a:xfrm>
          <a:solidFill>
            <a:schemeClr val="accent2"/>
          </a:solidFill>
        </p:grpSpPr>
        <p:sp>
          <p:nvSpPr>
            <p:cNvPr id="8" name="7 Dikdörtgen"/>
            <p:cNvSpPr/>
            <p:nvPr/>
          </p:nvSpPr>
          <p:spPr>
            <a:xfrm>
              <a:off x="5548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Dikdörtgen"/>
            <p:cNvSpPr/>
            <p:nvPr/>
          </p:nvSpPr>
          <p:spPr>
            <a:xfrm>
              <a:off x="5548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Öykü/FM</a:t>
              </a:r>
              <a:endParaRPr lang="tr-TR" sz="2000" kern="1200" dirty="0"/>
            </a:p>
          </p:txBody>
        </p:sp>
      </p:grpSp>
      <p:sp>
        <p:nvSpPr>
          <p:cNvPr id="10" name="9 Oval"/>
          <p:cNvSpPr/>
          <p:nvPr/>
        </p:nvSpPr>
        <p:spPr>
          <a:xfrm>
            <a:off x="2452229" y="3469065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Aynı Yanın Köşesi Yuvarlatılmış Dikdörtgen"/>
          <p:cNvSpPr/>
          <p:nvPr/>
        </p:nvSpPr>
        <p:spPr>
          <a:xfrm>
            <a:off x="3427626" y="556660"/>
            <a:ext cx="2808312" cy="280831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11 Grup"/>
          <p:cNvGrpSpPr/>
          <p:nvPr/>
        </p:nvGrpSpPr>
        <p:grpSpPr>
          <a:xfrm>
            <a:off x="3498739" y="3346885"/>
            <a:ext cx="2396348" cy="769194"/>
            <a:chOff x="2807416" y="2914012"/>
            <a:chExt cx="2396348" cy="769194"/>
          </a:xfrm>
          <a:solidFill>
            <a:schemeClr val="accent2"/>
          </a:solidFill>
        </p:grpSpPr>
        <p:sp>
          <p:nvSpPr>
            <p:cNvPr id="13" name="12 Dikdörtgen"/>
            <p:cNvSpPr/>
            <p:nvPr/>
          </p:nvSpPr>
          <p:spPr>
            <a:xfrm>
              <a:off x="2807416" y="2914012"/>
              <a:ext cx="2396348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Dikdörtgen"/>
            <p:cNvSpPr/>
            <p:nvPr/>
          </p:nvSpPr>
          <p:spPr>
            <a:xfrm>
              <a:off x="2807416" y="2914012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Tetkik/Yönetim</a:t>
              </a:r>
              <a:endParaRPr lang="tr-TR" sz="2000" kern="1200" dirty="0"/>
            </a:p>
          </p:txBody>
        </p:sp>
      </p:grpSp>
      <p:sp>
        <p:nvSpPr>
          <p:cNvPr id="15" name="14 Oval"/>
          <p:cNvSpPr/>
          <p:nvPr/>
        </p:nvSpPr>
        <p:spPr>
          <a:xfrm>
            <a:off x="5254097" y="3469065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Aynı Yanın Köşesi Yuvarlatılmış Dikdörtgen"/>
          <p:cNvSpPr/>
          <p:nvPr/>
        </p:nvSpPr>
        <p:spPr>
          <a:xfrm>
            <a:off x="6235938" y="556660"/>
            <a:ext cx="2736304" cy="2808312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16 Grup"/>
          <p:cNvGrpSpPr/>
          <p:nvPr/>
        </p:nvGrpSpPr>
        <p:grpSpPr>
          <a:xfrm>
            <a:off x="6379954" y="3364972"/>
            <a:ext cx="2448272" cy="769194"/>
            <a:chOff x="5609283" y="2842004"/>
            <a:chExt cx="2327881" cy="841202"/>
          </a:xfrm>
          <a:solidFill>
            <a:schemeClr val="accent2"/>
          </a:solidFill>
        </p:grpSpPr>
        <p:sp>
          <p:nvSpPr>
            <p:cNvPr id="18" name="17 Dikdörtgen"/>
            <p:cNvSpPr/>
            <p:nvPr/>
          </p:nvSpPr>
          <p:spPr>
            <a:xfrm>
              <a:off x="5609283" y="2842004"/>
              <a:ext cx="2327881" cy="841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Dikdörtgen"/>
            <p:cNvSpPr/>
            <p:nvPr/>
          </p:nvSpPr>
          <p:spPr>
            <a:xfrm>
              <a:off x="5609283" y="2842004"/>
              <a:ext cx="1687569" cy="7691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Tedavi/CX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</a:t>
              </a:r>
              <a:endParaRPr lang="tr-TR" sz="2000" kern="1200" dirty="0"/>
            </a:p>
          </p:txBody>
        </p:sp>
      </p:grpSp>
      <p:sp>
        <p:nvSpPr>
          <p:cNvPr id="20" name="19 Oval"/>
          <p:cNvSpPr/>
          <p:nvPr/>
        </p:nvSpPr>
        <p:spPr>
          <a:xfrm>
            <a:off x="8055964" y="3469065"/>
            <a:ext cx="838721" cy="838721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Metin kutusu"/>
          <p:cNvSpPr txBox="1"/>
          <p:nvPr/>
        </p:nvSpPr>
        <p:spPr>
          <a:xfrm>
            <a:off x="652374" y="575470"/>
            <a:ext cx="2487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Antenatal</a:t>
            </a:r>
            <a:r>
              <a:rPr lang="tr-TR" sz="1600" dirty="0" smtClean="0"/>
              <a:t>  takipsiz 40,3 haftalık, G1P1 3740 gr, </a:t>
            </a:r>
          </a:p>
          <a:p>
            <a:r>
              <a:rPr lang="tr-TR" sz="1600" dirty="0" smtClean="0"/>
              <a:t> 4/6 APGAR ile uzamış doğum eylemi nedeniyle forseps ile doğurtulan </a:t>
            </a:r>
            <a:r>
              <a:rPr lang="tr-TR" sz="1600" dirty="0" err="1" smtClean="0"/>
              <a:t>mekonyumlu</a:t>
            </a:r>
            <a:r>
              <a:rPr lang="tr-TR" sz="1600" dirty="0" smtClean="0"/>
              <a:t>  </a:t>
            </a:r>
            <a:r>
              <a:rPr lang="tr-TR" sz="1600" dirty="0" err="1" smtClean="0"/>
              <a:t>deprese</a:t>
            </a:r>
            <a:r>
              <a:rPr lang="tr-TR" sz="1600" dirty="0" smtClean="0"/>
              <a:t> doğan kız bebek .</a:t>
            </a:r>
          </a:p>
          <a:p>
            <a:r>
              <a:rPr lang="tr-TR" sz="1600" dirty="0" smtClean="0"/>
              <a:t>Doğum sonrası </a:t>
            </a:r>
            <a:r>
              <a:rPr lang="tr-TR" sz="1600" dirty="0" err="1" smtClean="0"/>
              <a:t>entübe</a:t>
            </a:r>
            <a:r>
              <a:rPr lang="tr-TR" sz="1600" dirty="0" smtClean="0">
                <a:sym typeface="Wingdings" pitchFamily="2" charset="2"/>
              </a:rPr>
              <a:t></a:t>
            </a:r>
            <a:r>
              <a:rPr lang="tr-TR" sz="1600" dirty="0" smtClean="0"/>
              <a:t> </a:t>
            </a:r>
            <a:r>
              <a:rPr lang="tr-TR" sz="1600" dirty="0" err="1" smtClean="0"/>
              <a:t>trakeal</a:t>
            </a:r>
            <a:r>
              <a:rPr lang="tr-TR" sz="1600" dirty="0" smtClean="0"/>
              <a:t> </a:t>
            </a:r>
            <a:r>
              <a:rPr lang="tr-TR" sz="1600" dirty="0" err="1" smtClean="0"/>
              <a:t>aspirasyon</a:t>
            </a:r>
            <a:r>
              <a:rPr lang="tr-TR" sz="1600" dirty="0" smtClean="0">
                <a:sym typeface="Wingdings" pitchFamily="2" charset="2"/>
              </a:rPr>
              <a:t>MV ile  </a:t>
            </a:r>
            <a:r>
              <a:rPr lang="tr-TR" sz="1600" dirty="0" err="1" smtClean="0">
                <a:sym typeface="Wingdings" pitchFamily="2" charset="2"/>
              </a:rPr>
              <a:t>YYBÜ’ne</a:t>
            </a:r>
            <a:r>
              <a:rPr lang="tr-TR" sz="1600" dirty="0" smtClean="0">
                <a:sym typeface="Wingdings" pitchFamily="2" charset="2"/>
              </a:rPr>
              <a:t> nakil</a:t>
            </a:r>
            <a:endParaRPr lang="tr-TR" sz="1600" dirty="0" smtClean="0"/>
          </a:p>
          <a:p>
            <a:endParaRPr lang="tr-TR" sz="2000" dirty="0" smtClean="0"/>
          </a:p>
        </p:txBody>
      </p:sp>
      <p:sp>
        <p:nvSpPr>
          <p:cNvPr id="22" name="21 Metin kutusu"/>
          <p:cNvSpPr txBox="1"/>
          <p:nvPr/>
        </p:nvSpPr>
        <p:spPr>
          <a:xfrm>
            <a:off x="3509894" y="57547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Spo2:</a:t>
            </a:r>
            <a:r>
              <a:rPr lang="tr-TR" sz="1600" dirty="0" smtClean="0"/>
              <a:t>%84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GAZI:</a:t>
            </a:r>
            <a:r>
              <a:rPr lang="tr-TR" sz="1600" dirty="0" err="1" smtClean="0"/>
              <a:t>Ph</a:t>
            </a:r>
            <a:r>
              <a:rPr lang="tr-TR" sz="1600" dirty="0" smtClean="0"/>
              <a:t>:7.07 pCO2:65 pO2:27 HC03:11 BE:-13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Tam Kan Sayımı: </a:t>
            </a:r>
            <a:r>
              <a:rPr lang="tr-TR" sz="1600" dirty="0" err="1" smtClean="0"/>
              <a:t>wbc</a:t>
            </a:r>
            <a:r>
              <a:rPr lang="tr-TR" sz="1600" dirty="0" smtClean="0"/>
              <a:t>: 25.000 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PY: </a:t>
            </a:r>
            <a:r>
              <a:rPr lang="tr-TR" sz="1600" dirty="0" smtClean="0"/>
              <a:t>I/T:0,17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Kan Kültür </a:t>
            </a:r>
            <a:r>
              <a:rPr lang="tr-TR" sz="1600" dirty="0" smtClean="0"/>
              <a:t>üremesi yok.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6379954" y="556660"/>
            <a:ext cx="2664296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PTV MV</a:t>
            </a:r>
            <a:r>
              <a:rPr lang="tr-TR" sz="1600" dirty="0" smtClean="0">
                <a:sym typeface="Wingdings" pitchFamily="2" charset="2"/>
              </a:rPr>
              <a:t> </a:t>
            </a:r>
            <a:r>
              <a:rPr lang="tr-TR" sz="1600" dirty="0" err="1" smtClean="0">
                <a:sym typeface="Wingdings" pitchFamily="2" charset="2"/>
              </a:rPr>
              <a:t>Toraks</a:t>
            </a:r>
            <a:r>
              <a:rPr lang="tr-TR" sz="1600" dirty="0" smtClean="0">
                <a:sym typeface="Wingdings" pitchFamily="2" charset="2"/>
              </a:rPr>
              <a:t> TüpüHFO</a:t>
            </a:r>
            <a:r>
              <a:rPr lang="tr-TR" sz="1600" dirty="0" err="1" smtClean="0">
                <a:sym typeface="Wingdings" pitchFamily="2" charset="2"/>
              </a:rPr>
              <a:t>Surfaktan</a:t>
            </a:r>
            <a:r>
              <a:rPr lang="tr-TR" sz="1600" dirty="0" smtClean="0">
                <a:sym typeface="Wingdings" pitchFamily="2" charset="2"/>
              </a:rPr>
              <a:t>NO</a:t>
            </a:r>
            <a:endParaRPr lang="tr-TR" sz="1600" dirty="0" smtClean="0"/>
          </a:p>
          <a:p>
            <a:r>
              <a:rPr lang="tr-TR" sz="1600" dirty="0" smtClean="0"/>
              <a:t>50cc/kg elektrolitsiz sıvı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PN 3. gün den sonra </a:t>
            </a:r>
            <a:r>
              <a:rPr lang="tr-TR" sz="1600" dirty="0" smtClean="0"/>
              <a:t>NO</a:t>
            </a:r>
            <a:r>
              <a:rPr lang="tr-TR" sz="1600" dirty="0" smtClean="0">
                <a:sym typeface="Wingdings" pitchFamily="2" charset="2"/>
              </a:rPr>
              <a:t>HFOPTVSIMV</a:t>
            </a:r>
          </a:p>
          <a:p>
            <a:r>
              <a:rPr lang="tr-TR" sz="1600" dirty="0" smtClean="0">
                <a:sym typeface="Wingdings" pitchFamily="2" charset="2"/>
              </a:rPr>
              <a:t>NIPPVNCPAPHİO2</a:t>
            </a:r>
          </a:p>
          <a:p>
            <a:r>
              <a:rPr lang="tr-TR" sz="1600" dirty="0" smtClean="0">
                <a:sym typeface="Wingdings" pitchFamily="2" charset="2"/>
              </a:rPr>
              <a:t></a:t>
            </a:r>
            <a:r>
              <a:rPr lang="tr-TR" sz="1600" dirty="0" err="1" smtClean="0">
                <a:sym typeface="Wingdings" pitchFamily="2" charset="2"/>
              </a:rPr>
              <a:t>Torax</a:t>
            </a:r>
            <a:r>
              <a:rPr lang="tr-TR" sz="1600" dirty="0" smtClean="0">
                <a:sym typeface="Wingdings" pitchFamily="2" charset="2"/>
              </a:rPr>
              <a:t> tüpü çekildi.</a:t>
            </a:r>
            <a:endParaRPr lang="tr-TR" sz="1600" dirty="0" smtClean="0"/>
          </a:p>
          <a:p>
            <a:r>
              <a:rPr lang="tr-TR" sz="1600" dirty="0" err="1" smtClean="0"/>
              <a:t>Pn</a:t>
            </a:r>
            <a:r>
              <a:rPr lang="tr-TR" sz="1600" dirty="0" smtClean="0"/>
              <a:t>: 9. gün taburcu edildi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09120"/>
            <a:ext cx="2347506" cy="20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58</a:t>
            </a:fld>
            <a:endParaRPr lang="tr-TR"/>
          </a:p>
        </p:txBody>
      </p:sp>
      <p:pic>
        <p:nvPicPr>
          <p:cNvPr id="6" name="Picture 5" descr="yağmur bektaş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2615848" cy="195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IMG_2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1678"/>
            <a:ext cx="1785950" cy="27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MG_20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86058"/>
            <a:ext cx="1857388" cy="24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sarıkaya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000240"/>
            <a:ext cx="2000264" cy="265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Uygulanan hava yolu basıncı (</a:t>
            </a:r>
            <a:r>
              <a:rPr lang="tr-TR" sz="2800" dirty="0" err="1" smtClean="0"/>
              <a:t>Paw</a:t>
            </a:r>
            <a:r>
              <a:rPr lang="tr-TR" sz="2800" dirty="0" smtClean="0"/>
              <a:t>), </a:t>
            </a:r>
            <a:r>
              <a:rPr lang="tr-TR" sz="2800" dirty="0" err="1" smtClean="0"/>
              <a:t>alveolar</a:t>
            </a:r>
            <a:r>
              <a:rPr lang="tr-TR" sz="2800" dirty="0" smtClean="0"/>
              <a:t> (</a:t>
            </a:r>
            <a:r>
              <a:rPr lang="tr-TR" sz="2800" dirty="0" err="1" smtClean="0"/>
              <a:t>Palv</a:t>
            </a:r>
            <a:r>
              <a:rPr lang="tr-TR" sz="2800" dirty="0" smtClean="0"/>
              <a:t>) , </a:t>
            </a:r>
            <a:r>
              <a:rPr lang="tr-TR" sz="2800" dirty="0" err="1" smtClean="0"/>
              <a:t>intraplevral</a:t>
            </a:r>
            <a:r>
              <a:rPr lang="tr-TR" sz="2800" dirty="0" smtClean="0"/>
              <a:t> (</a:t>
            </a:r>
            <a:r>
              <a:rPr lang="tr-TR" sz="2800" dirty="0" err="1" smtClean="0"/>
              <a:t>Pip</a:t>
            </a:r>
            <a:r>
              <a:rPr lang="tr-TR" sz="2800" dirty="0" smtClean="0"/>
              <a:t>) ve atmosferik (</a:t>
            </a:r>
            <a:r>
              <a:rPr lang="tr-TR" sz="2800" dirty="0" err="1" smtClean="0"/>
              <a:t>Patm</a:t>
            </a:r>
            <a:r>
              <a:rPr lang="tr-TR" sz="2800" dirty="0" smtClean="0"/>
              <a:t>) basınçtan daha yüksek olduğu için gaz akımı başlamakta ve </a:t>
            </a:r>
            <a:r>
              <a:rPr lang="tr-TR" sz="2800" dirty="0" err="1" smtClean="0"/>
              <a:t>inspirasyon</a:t>
            </a:r>
            <a:r>
              <a:rPr lang="tr-TR" sz="2800" dirty="0" smtClean="0"/>
              <a:t> gerçekleşmektedir.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Pozitif basınçlı </a:t>
            </a:r>
            <a:r>
              <a:rPr lang="tr-TR" sz="2800" dirty="0" err="1" smtClean="0"/>
              <a:t>ventilasyon</a:t>
            </a:r>
            <a:r>
              <a:rPr lang="tr-TR" sz="2800" dirty="0" smtClean="0"/>
              <a:t> sırasında akciğerlerin </a:t>
            </a:r>
            <a:r>
              <a:rPr lang="tr-TR" sz="2800" dirty="0" err="1" smtClean="0"/>
              <a:t>ekshalasyonu</a:t>
            </a:r>
            <a:r>
              <a:rPr lang="tr-TR" sz="2800" dirty="0" smtClean="0"/>
              <a:t>, </a:t>
            </a:r>
            <a:r>
              <a:rPr lang="tr-TR" sz="2800" dirty="0" err="1" smtClean="0"/>
              <a:t>spontan</a:t>
            </a:r>
            <a:r>
              <a:rPr lang="tr-TR" sz="2800" dirty="0" smtClean="0"/>
              <a:t> solunumda olduğu gibi pasif olarak gerçekleşmektedir. </a:t>
            </a: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r>
              <a:rPr lang="tr-TR" sz="3000" dirty="0" err="1" smtClean="0"/>
              <a:t>PPV’de</a:t>
            </a:r>
            <a:r>
              <a:rPr lang="tr-TR" sz="3000" dirty="0" smtClean="0"/>
              <a:t>  </a:t>
            </a:r>
            <a:r>
              <a:rPr lang="tr-TR" sz="3000" dirty="0" err="1" smtClean="0"/>
              <a:t>ventilasyonda</a:t>
            </a:r>
            <a:r>
              <a:rPr lang="tr-TR" sz="3000" dirty="0" smtClean="0"/>
              <a:t> basınç kaynağı olarak sıkıştırılmış hava ve oksijen </a:t>
            </a:r>
            <a:r>
              <a:rPr lang="tr-TR" sz="3000" dirty="0" err="1" smtClean="0"/>
              <a:t>ventilatöre</a:t>
            </a:r>
            <a:r>
              <a:rPr lang="tr-TR" sz="3000" dirty="0" smtClean="0"/>
              <a:t> girer</a:t>
            </a:r>
          </a:p>
          <a:p>
            <a:r>
              <a:rPr lang="tr-TR" sz="3000" dirty="0" err="1" smtClean="0"/>
              <a:t>Ventilatör</a:t>
            </a:r>
            <a:r>
              <a:rPr lang="tr-TR" sz="3000" dirty="0" smtClean="0"/>
              <a:t> döngüsünün </a:t>
            </a:r>
            <a:r>
              <a:rPr lang="tr-TR" sz="3000" dirty="0" err="1" smtClean="0"/>
              <a:t>ekspiratuvar</a:t>
            </a:r>
            <a:r>
              <a:rPr lang="tr-TR" sz="3000" dirty="0" smtClean="0"/>
              <a:t> ucundaki bir akım </a:t>
            </a:r>
            <a:r>
              <a:rPr lang="tr-TR" sz="3000" dirty="0" err="1" smtClean="0"/>
              <a:t>rezistörü</a:t>
            </a:r>
            <a:r>
              <a:rPr lang="tr-TR" sz="3000" dirty="0" smtClean="0"/>
              <a:t> PEEP oluşmasını sağlarken, gaz </a:t>
            </a:r>
            <a:r>
              <a:rPr lang="tr-TR" sz="3000" dirty="0" err="1" smtClean="0"/>
              <a:t>ventilatör</a:t>
            </a:r>
            <a:r>
              <a:rPr lang="tr-TR" sz="3000" dirty="0" smtClean="0"/>
              <a:t> dolaşımında devamlı olarak akmaktadır.</a:t>
            </a:r>
          </a:p>
          <a:p>
            <a:r>
              <a:rPr lang="tr-TR" sz="3000" dirty="0" smtClean="0"/>
              <a:t> </a:t>
            </a:r>
            <a:r>
              <a:rPr lang="tr-TR" sz="3000" dirty="0" err="1" smtClean="0"/>
              <a:t>İnspirasyon</a:t>
            </a:r>
            <a:r>
              <a:rPr lang="tr-TR" sz="3000" dirty="0" smtClean="0"/>
              <a:t> sırasında </a:t>
            </a:r>
            <a:r>
              <a:rPr lang="tr-TR" sz="3000" dirty="0" err="1" smtClean="0"/>
              <a:t>ekspiratuvar</a:t>
            </a:r>
            <a:r>
              <a:rPr lang="tr-TR" sz="3000" dirty="0" smtClean="0"/>
              <a:t> kapak kapanır ve önceden ayarlanmış bir zaman (IT: </a:t>
            </a:r>
            <a:r>
              <a:rPr lang="tr-TR" sz="3000" dirty="0" err="1" smtClean="0"/>
              <a:t>inspiratory</a:t>
            </a:r>
            <a:r>
              <a:rPr lang="tr-TR" sz="3000" dirty="0" smtClean="0"/>
              <a:t> time) süresince basınç oluşturur. </a:t>
            </a:r>
          </a:p>
          <a:p>
            <a:r>
              <a:rPr lang="tr-TR" sz="3000" dirty="0" smtClean="0"/>
              <a:t>Belirlenen basınca ulaşma hızı sistem akımı tarafından belirlenmektedir.</a:t>
            </a:r>
            <a:r>
              <a:rPr lang="tr-TR" dirty="0" smtClean="0"/>
              <a:t> 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Pozitif basınçla solutma sırasında, belli bir zamanda akciğerlere giren </a:t>
            </a:r>
            <a:r>
              <a:rPr lang="tr-TR" sz="2800" i="1" dirty="0" smtClean="0">
                <a:solidFill>
                  <a:srgbClr val="FF0000"/>
                </a:solidFill>
              </a:rPr>
              <a:t>gaz hacmi </a:t>
            </a:r>
            <a:r>
              <a:rPr lang="tr-TR" sz="2800" i="1" dirty="0" err="1" smtClean="0">
                <a:solidFill>
                  <a:srgbClr val="FF0000"/>
                </a:solidFill>
              </a:rPr>
              <a:t>inspirasyon</a:t>
            </a:r>
            <a:r>
              <a:rPr lang="tr-TR" sz="2800" i="1" dirty="0" smtClean="0">
                <a:solidFill>
                  <a:srgbClr val="FF0000"/>
                </a:solidFill>
              </a:rPr>
              <a:t> tepe basıncı </a:t>
            </a:r>
            <a:r>
              <a:rPr lang="tr-TR" sz="2800" dirty="0" smtClean="0"/>
              <a:t>(PIP: </a:t>
            </a:r>
            <a:r>
              <a:rPr lang="tr-TR" sz="2800" dirty="0" err="1" smtClean="0"/>
              <a:t>Peak</a:t>
            </a:r>
            <a:r>
              <a:rPr lang="tr-TR" sz="2800" dirty="0" smtClean="0"/>
              <a:t> </a:t>
            </a:r>
            <a:r>
              <a:rPr lang="tr-TR" sz="2800" dirty="0" err="1" smtClean="0"/>
              <a:t>inspiratory</a:t>
            </a:r>
            <a:r>
              <a:rPr lang="tr-TR" sz="2800" dirty="0" smtClean="0"/>
              <a:t> </a:t>
            </a:r>
            <a:r>
              <a:rPr lang="tr-TR" sz="2800" dirty="0" err="1" smtClean="0"/>
              <a:t>pressure</a:t>
            </a:r>
            <a:r>
              <a:rPr lang="tr-TR" sz="2800" dirty="0" smtClean="0"/>
              <a:t>), </a:t>
            </a:r>
            <a:r>
              <a:rPr lang="tr-TR" sz="2800" i="1" dirty="0" err="1" smtClean="0">
                <a:solidFill>
                  <a:srgbClr val="FF0000"/>
                </a:solidFill>
              </a:rPr>
              <a:t>inspirasyon</a:t>
            </a:r>
            <a:r>
              <a:rPr lang="tr-TR" sz="2800" i="1" dirty="0" smtClean="0">
                <a:solidFill>
                  <a:srgbClr val="FF0000"/>
                </a:solidFill>
              </a:rPr>
              <a:t> zamanı </a:t>
            </a:r>
            <a:r>
              <a:rPr lang="tr-TR" sz="2800" dirty="0" smtClean="0"/>
              <a:t>(IT), </a:t>
            </a:r>
            <a:r>
              <a:rPr lang="tr-TR" sz="2800" dirty="0" err="1" smtClean="0"/>
              <a:t>kompliyans</a:t>
            </a:r>
            <a:r>
              <a:rPr lang="tr-TR" sz="2800" dirty="0" smtClean="0"/>
              <a:t> (C) ve </a:t>
            </a:r>
            <a:r>
              <a:rPr lang="tr-TR" sz="2800" i="1" dirty="0" smtClean="0">
                <a:solidFill>
                  <a:srgbClr val="FF0000"/>
                </a:solidFill>
              </a:rPr>
              <a:t>direnç</a:t>
            </a:r>
            <a:r>
              <a:rPr lang="tr-TR" sz="2800" dirty="0" smtClean="0"/>
              <a:t> (R) tarafından belirlenmektedir. 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i="1" dirty="0" err="1" smtClean="0">
                <a:solidFill>
                  <a:srgbClr val="FF0000"/>
                </a:solidFill>
              </a:rPr>
              <a:t>Kompliyans</a:t>
            </a:r>
            <a:r>
              <a:rPr lang="tr-TR" sz="2800" dirty="0" smtClean="0"/>
              <a:t> akciğerlerdeki hacim değişimi ( ∆ V) ile bu hacmi sağlamak için gerekli basınç değişimi ( ∆ P) arasındaki ilişkiyi tanımlayan genel bir terimdir.</a:t>
            </a:r>
          </a:p>
          <a:p>
            <a:pPr>
              <a:buNone/>
            </a:pPr>
            <a:r>
              <a:rPr lang="tr-TR" sz="2800" dirty="0" smtClean="0"/>
              <a:t>       </a:t>
            </a:r>
            <a:r>
              <a:rPr lang="tr-TR" sz="2800" dirty="0" smtClean="0">
                <a:solidFill>
                  <a:srgbClr val="FF0000"/>
                </a:solidFill>
              </a:rPr>
              <a:t>(C= V / P)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Gaz molekülleri ve havayolu duvarları arasındaki sürtünmeye bağlı oluşan </a:t>
            </a:r>
            <a:r>
              <a:rPr lang="tr-TR" sz="2800" i="1" dirty="0" smtClean="0">
                <a:solidFill>
                  <a:srgbClr val="FF0000"/>
                </a:solidFill>
              </a:rPr>
              <a:t>havayolu direnci</a:t>
            </a:r>
            <a:r>
              <a:rPr lang="tr-TR" sz="2800" dirty="0" smtClean="0"/>
              <a:t> ile akciğer ve göğüs duvarı dokuları arasındaki sürtünmeye bağlı oluşan </a:t>
            </a:r>
            <a:r>
              <a:rPr lang="tr-TR" sz="2800" i="1" dirty="0" err="1" smtClean="0">
                <a:solidFill>
                  <a:srgbClr val="FF0000"/>
                </a:solidFill>
              </a:rPr>
              <a:t>visköz</a:t>
            </a:r>
            <a:r>
              <a:rPr lang="tr-TR" sz="2800" i="1" dirty="0" smtClean="0">
                <a:solidFill>
                  <a:srgbClr val="FF0000"/>
                </a:solidFill>
              </a:rPr>
              <a:t> direnç</a:t>
            </a:r>
            <a:r>
              <a:rPr lang="tr-TR" sz="2800" dirty="0" smtClean="0"/>
              <a:t>, </a:t>
            </a:r>
            <a:r>
              <a:rPr lang="tr-TR" sz="2800" i="1" dirty="0" smtClean="0">
                <a:solidFill>
                  <a:srgbClr val="FF0000"/>
                </a:solidFill>
              </a:rPr>
              <a:t>toplam sürtünme direncini </a:t>
            </a:r>
            <a:r>
              <a:rPr lang="tr-TR" sz="2800" dirty="0" smtClean="0"/>
              <a:t>oluşturur.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 Havayolu direnci toplam sürtünme direncinin %80' ini oluştururken bunun %50'si burundan kaynaklanır.</a:t>
            </a:r>
            <a:endParaRPr lang="tr-TR" sz="28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9.11.2016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Yenidoğanın Mekanik Ventilasyon Tedavisi Prof.Dr.Begüm Atasay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512-2C6B-48AF-BF77-9F92FBD30316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3192</Words>
  <Application>Microsoft Office PowerPoint</Application>
  <PresentationFormat>Ekran Gösterisi (4:3)</PresentationFormat>
  <Paragraphs>526</Paragraphs>
  <Slides>58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7" baseType="lpstr">
      <vt:lpstr>ＭＳ Ｐゴシック</vt:lpstr>
      <vt:lpstr>Arial</vt:lpstr>
      <vt:lpstr>Calibri</vt:lpstr>
      <vt:lpstr>Times New Roman</vt:lpstr>
      <vt:lpstr>Verdana</vt:lpstr>
      <vt:lpstr>Wingdings</vt:lpstr>
      <vt:lpstr>Wingdings 3</vt:lpstr>
      <vt:lpstr>Ofis Teması</vt:lpstr>
      <vt:lpstr>Microsoft PowerPoint Slaydı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SENKRONİZE ARALIKLI ZORUNLU VENTİLASYON (SIMV)</vt:lpstr>
      <vt:lpstr>SENKRONİZE ARALIKLI ZORUNLU VENTİLASYON (SIMV)</vt:lpstr>
      <vt:lpstr>SENKRONİZE ARALIKLI ZORUNLU VENTİLASYON (SIMV)</vt:lpstr>
      <vt:lpstr>DESTEKLEYİCİ / KONTROLLÜ SOLUTMA (PTV,A/C)</vt:lpstr>
      <vt:lpstr>PTV</vt:lpstr>
      <vt:lpstr>HİBRİT YÖNTEMLERLE YAPILAN MEKANİK VENTİLASYON </vt:lpstr>
      <vt:lpstr>HACİM GARANTİLİ (VG) VENTİLASYON</vt:lpstr>
      <vt:lpstr>HACİM GARANTİLİ (VG) VENTİLASYON</vt:lpstr>
      <vt:lpstr>HACİM GARANTİLİ (VG) VENTİLASYON</vt:lpstr>
      <vt:lpstr>HACİM GARANTİLİ (VG) VENTİLASYON</vt:lpstr>
      <vt:lpstr>Pozitif Basınçlı Ventilasyon Endikasyonları Respiratuar yetmezlik varsa ve NIV ile düzeltilememişse invaziv mekanik ventilasyon uygulanır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AYIRMA İÇİN GEREKLİ ASGARİ  KOŞULLAR</vt:lpstr>
      <vt:lpstr>BİZ NASIL YAPIYORUZ ?</vt:lpstr>
      <vt:lpstr>PowerPoint Sunusu</vt:lpstr>
      <vt:lpstr>MV DE HASTA BAKIMI</vt:lpstr>
      <vt:lpstr>HAVA YOLU GÜVENLİĞİ</vt:lpstr>
      <vt:lpstr>TRAKEAL ASPİRASYON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38</cp:revision>
  <dcterms:created xsi:type="dcterms:W3CDTF">2016-11-01T11:42:32Z</dcterms:created>
  <dcterms:modified xsi:type="dcterms:W3CDTF">2016-12-12T12:25:55Z</dcterms:modified>
</cp:coreProperties>
</file>