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
  </p:notesMasterIdLst>
  <p:sldIdLst>
    <p:sldId id="258" r:id="rId2"/>
    <p:sldId id="263" r:id="rId3"/>
    <p:sldId id="269" r:id="rId4"/>
    <p:sldId id="267" r:id="rId5"/>
    <p:sldId id="275" r:id="rId6"/>
    <p:sldId id="278" r:id="rId7"/>
    <p:sldId id="264" r:id="rId8"/>
    <p:sldId id="273" r:id="rId9"/>
    <p:sldId id="268" r:id="rId10"/>
    <p:sldId id="274"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4"/>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8EC27-CE18-49DB-868D-DB92DD4FD79E}" type="datetimeFigureOut">
              <a:rPr lang="en-US" smtClean="0"/>
              <a:t>3/5/2018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D6E1E9-1166-47EF-950D-E6A4196EF9AF}" type="slidenum">
              <a:rPr lang="en-US" smtClean="0"/>
              <a:t>‹#›</a:t>
            </a:fld>
            <a:endParaRPr lang="en-US"/>
          </a:p>
        </p:txBody>
      </p:sp>
    </p:spTree>
    <p:extLst>
      <p:ext uri="{BB962C8B-B14F-4D97-AF65-F5344CB8AC3E}">
        <p14:creationId xmlns:p14="http://schemas.microsoft.com/office/powerpoint/2010/main" val="38252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Land and Sea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Ordovician Period lasted about 45 million years, taking place between 490 million</a:t>
            </a:r>
            <a:r>
              <a:rPr lang="en-US" sz="1200" b="0" i="0" kern="1200" baseline="0" dirty="0" smtClean="0">
                <a:solidFill>
                  <a:schemeClr val="tx1"/>
                </a:solidFill>
                <a:effectLst/>
                <a:latin typeface="+mn-lt"/>
                <a:ea typeface="+mn-ea"/>
                <a:cs typeface="+mn-cs"/>
              </a:rPr>
              <a:t> to 443 million years ago.</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During this period,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ancient oceans separated the barren continents of </a:t>
            </a:r>
            <a:r>
              <a:rPr lang="en-US" sz="1200" kern="1200" dirty="0" err="1" smtClean="0">
                <a:solidFill>
                  <a:schemeClr val="tx1"/>
                </a:solidFill>
                <a:latin typeface="+mn-lt"/>
                <a:ea typeface="+mn-ea"/>
                <a:cs typeface="+mn-cs"/>
              </a:rPr>
              <a:t>Laurentia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Baltica</a:t>
            </a:r>
            <a:r>
              <a:rPr lang="en-US" sz="1200" kern="1200" dirty="0" smtClean="0">
                <a:solidFill>
                  <a:schemeClr val="tx1"/>
                </a:solidFill>
                <a:latin typeface="+mn-lt"/>
                <a:ea typeface="+mn-ea"/>
                <a:cs typeface="+mn-cs"/>
              </a:rPr>
              <a:t>, Siberia and </a:t>
            </a:r>
            <a:r>
              <a:rPr lang="en-US" sz="1200" kern="1200" dirty="0" err="1" smtClean="0">
                <a:solidFill>
                  <a:schemeClr val="tx1"/>
                </a:solidFill>
                <a:latin typeface="+mn-lt"/>
                <a:ea typeface="+mn-ea"/>
                <a:cs typeface="+mn-cs"/>
              </a:rPr>
              <a:t>Gondwana</a:t>
            </a:r>
            <a:r>
              <a:rPr lang="en-US" sz="1200" kern="1200" dirty="0" smtClean="0">
                <a:solidFill>
                  <a:schemeClr val="tx1"/>
                </a:solidFill>
                <a:latin typeface="+mn-lt"/>
                <a:ea typeface="+mn-ea"/>
                <a:cs typeface="+mn-cs"/>
              </a:rPr>
              <a:t>. </a:t>
            </a:r>
            <a:r>
              <a:rPr lang="en-US" sz="1200" b="0" i="0" kern="1200" dirty="0" smtClean="0">
                <a:solidFill>
                  <a:schemeClr val="tx1"/>
                </a:solidFill>
                <a:effectLst/>
                <a:latin typeface="+mn-lt"/>
                <a:ea typeface="+mn-ea"/>
                <a:cs typeface="+mn-cs"/>
              </a:rPr>
              <a:t>The area north of the tropics was almost entirely ocean, and most of the world's land was collected into the southern supercontinent </a:t>
            </a:r>
            <a:r>
              <a:rPr lang="en-US" sz="1200" b="0" i="0" kern="1200" dirty="0" err="1" smtClean="0">
                <a:solidFill>
                  <a:schemeClr val="tx1"/>
                </a:solidFill>
                <a:effectLst/>
                <a:latin typeface="+mn-lt"/>
                <a:ea typeface="+mn-ea"/>
                <a:cs typeface="+mn-cs"/>
              </a:rPr>
              <a:t>Gondwana</a:t>
            </a:r>
            <a:r>
              <a:rPr lang="en-US" sz="1200" b="0" i="0" kern="1200" dirty="0" smtClean="0">
                <a:solidFill>
                  <a:schemeClr val="tx1"/>
                </a:solidFill>
                <a:effectLst/>
                <a:latin typeface="+mn-lt"/>
                <a:ea typeface="+mn-ea"/>
                <a:cs typeface="+mn-cs"/>
              </a:rPr>
              <a:t>. Throughout the Ordovician, </a:t>
            </a:r>
            <a:r>
              <a:rPr lang="en-US" sz="1200" b="0" i="0" kern="1200" dirty="0" err="1" smtClean="0">
                <a:solidFill>
                  <a:schemeClr val="tx1"/>
                </a:solidFill>
                <a:effectLst/>
                <a:latin typeface="+mn-lt"/>
                <a:ea typeface="+mn-ea"/>
                <a:cs typeface="+mn-cs"/>
              </a:rPr>
              <a:t>Gondwana</a:t>
            </a:r>
            <a:r>
              <a:rPr lang="en-US" sz="1200" b="0" i="0" kern="1200" dirty="0" smtClean="0">
                <a:solidFill>
                  <a:schemeClr val="tx1"/>
                </a:solidFill>
                <a:effectLst/>
                <a:latin typeface="+mn-lt"/>
                <a:ea typeface="+mn-ea"/>
                <a:cs typeface="+mn-cs"/>
              </a:rPr>
              <a:t> shifted towards the South Pole and much of it was submerged underwater.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BD6E1E9-1166-47EF-950D-E6A4196EF9AF}" type="slidenum">
              <a:rPr lang="en-US" smtClean="0"/>
              <a:t>1</a:t>
            </a:fld>
            <a:endParaRPr lang="en-US"/>
          </a:p>
        </p:txBody>
      </p:sp>
    </p:spTree>
    <p:extLst>
      <p:ext uri="{BB962C8B-B14F-4D97-AF65-F5344CB8AC3E}">
        <p14:creationId xmlns:p14="http://schemas.microsoft.com/office/powerpoint/2010/main" val="421467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Climate</a:t>
            </a:r>
          </a:p>
          <a:p>
            <a:r>
              <a:rPr lang="en-US" dirty="0" smtClean="0"/>
              <a:t>Widespread </a:t>
            </a:r>
            <a:r>
              <a:rPr lang="en-US" dirty="0"/>
              <a:t>volcanic activity drove Co2 levels 14 to 16 times higher than they are today. These high levels of carbon dioxide contributed to the greenhouse effect that caused temperatures from the equator to the poles to remain warm.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BD6E1E9-1166-47EF-950D-E6A4196EF9AF}" type="slidenum">
              <a:rPr lang="en-US" smtClean="0"/>
              <a:t>2</a:t>
            </a:fld>
            <a:endParaRPr lang="en-US"/>
          </a:p>
        </p:txBody>
      </p:sp>
    </p:spTree>
    <p:extLst>
      <p:ext uri="{BB962C8B-B14F-4D97-AF65-F5344CB8AC3E}">
        <p14:creationId xmlns:p14="http://schemas.microsoft.com/office/powerpoint/2010/main" val="400993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From the Lower to Middle Ordovician, the Earth experienced a mild tropical climate — the weather was warm and the atmosphere contained a lot of moisture. A</a:t>
            </a:r>
            <a:r>
              <a:rPr lang="en-US" dirty="0" smtClean="0"/>
              <a:t>bove</a:t>
            </a:r>
            <a:r>
              <a:rPr lang="en-US" baseline="0" dirty="0" smtClean="0"/>
              <a:t> sea level, on the barren continents, there was no life. Below sea level, however, the rich ocean environment supported a growing biological ecosystem.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9BD6E1E9-1166-47EF-950D-E6A4196EF9AF}" type="slidenum">
              <a:rPr lang="en-US" smtClean="0"/>
              <a:t>3</a:t>
            </a:fld>
            <a:endParaRPr lang="en-US"/>
          </a:p>
        </p:txBody>
      </p:sp>
    </p:spTree>
    <p:extLst>
      <p:ext uri="{BB962C8B-B14F-4D97-AF65-F5344CB8AC3E}">
        <p14:creationId xmlns:p14="http://schemas.microsoft.com/office/powerpoint/2010/main" val="352316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Specific Characteristics of Living</a:t>
            </a:r>
            <a:r>
              <a:rPr lang="en-US" sz="1200" b="1" i="0" kern="1200" baseline="0" dirty="0" smtClean="0">
                <a:solidFill>
                  <a:schemeClr val="tx1"/>
                </a:solidFill>
                <a:effectLst/>
                <a:latin typeface="+mn-lt"/>
                <a:ea typeface="+mn-ea"/>
                <a:cs typeface="+mn-cs"/>
              </a:rPr>
              <a:t> Things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Mollusks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During the Ordovician a major radiation of mollusks also occurred, with thousands of species of mollusks appearing in the fossil record of that time. Mollusks of the time included shelled </a:t>
            </a:r>
            <a:r>
              <a:rPr lang="en-US" sz="1200" b="0" i="0" u="none" strike="noStrike" kern="1200" dirty="0" smtClean="0">
                <a:solidFill>
                  <a:schemeClr val="tx1"/>
                </a:solidFill>
                <a:effectLst/>
                <a:latin typeface="+mn-lt"/>
                <a:ea typeface="+mn-ea"/>
                <a:cs typeface="+mn-cs"/>
              </a:rPr>
              <a:t>bivalves, snails, </a:t>
            </a:r>
            <a:r>
              <a:rPr lang="en-US" sz="1200" b="0" i="0" kern="1200" dirty="0" smtClean="0">
                <a:solidFill>
                  <a:schemeClr val="tx1"/>
                </a:solidFill>
                <a:effectLst/>
                <a:latin typeface="+mn-lt"/>
                <a:ea typeface="+mn-ea"/>
                <a:cs typeface="+mn-cs"/>
              </a:rPr>
              <a:t>squids</a:t>
            </a:r>
            <a:r>
              <a:rPr lang="en-US" sz="1200" b="0" i="0" kern="1200" baseline="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rPr>
              <a:t>nautiloids</a:t>
            </a:r>
            <a:r>
              <a:rPr lang="en-US" sz="1200" b="0" i="0" u="none" strike="noStrike"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Some mollusks</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developed buoyancy which</a:t>
            </a:r>
            <a:r>
              <a:rPr lang="en-US" sz="1200" b="0" i="0" kern="1200" baseline="0" dirty="0" smtClean="0">
                <a:solidFill>
                  <a:schemeClr val="tx1"/>
                </a:solidFill>
                <a:effectLst/>
                <a:latin typeface="+mn-lt"/>
                <a:ea typeface="+mn-ea"/>
                <a:cs typeface="+mn-cs"/>
              </a:rPr>
              <a:t> enabled them to</a:t>
            </a:r>
            <a:r>
              <a:rPr lang="en-US" sz="1200" b="0" i="0" kern="1200" dirty="0" smtClean="0">
                <a:solidFill>
                  <a:schemeClr val="tx1"/>
                </a:solidFill>
                <a:effectLst/>
                <a:latin typeface="+mn-lt"/>
                <a:ea typeface="+mn-ea"/>
                <a:cs typeface="+mn-cs"/>
              </a:rPr>
              <a:t> float. </a:t>
            </a: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D6E1E9-1166-47EF-950D-E6A4196EF9AF}" type="slidenum">
              <a:rPr lang="en-US" smtClean="0"/>
              <a:t>4</a:t>
            </a:fld>
            <a:endParaRPr lang="en-US"/>
          </a:p>
        </p:txBody>
      </p:sp>
    </p:spTree>
    <p:extLst>
      <p:ext uri="{BB962C8B-B14F-4D97-AF65-F5344CB8AC3E}">
        <p14:creationId xmlns:p14="http://schemas.microsoft.com/office/powerpoint/2010/main" val="23954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p:txBody>
          <a:bodyPr/>
          <a:lstStyle/>
          <a:p>
            <a:pPr eaLnBrk="1" hangingPunct="1">
              <a:spcBef>
                <a:spcPct val="0"/>
              </a:spcBef>
            </a:pPr>
            <a:r>
              <a:rPr lang="en-US" altLang="tr-TR" smtClean="0"/>
              <a:t>The “Big Five” originated from the Raup and Sepkoski (1982) </a:t>
            </a:r>
            <a:r>
              <a:rPr lang="en-US" altLang="tr-TR" i="1" smtClean="0"/>
              <a:t>Science</a:t>
            </a:r>
            <a:r>
              <a:rPr lang="en-US" altLang="tr-TR" smtClean="0"/>
              <a:t> paper.  Here, they plotted number of extinctions in marine invertebrate families per million years.  5 specific points (a-e) stand out over the background extinction of 2-4.6 families per million years.</a:t>
            </a:r>
          </a:p>
        </p:txBody>
      </p:sp>
      <p:sp>
        <p:nvSpPr>
          <p:cNvPr id="65540" name="Slide Number Placeholder 3"/>
          <p:cNvSpPr>
            <a:spLocks noGrp="1"/>
          </p:cNvSpPr>
          <p:nvPr>
            <p:ph type="sldNum" sz="quarter" idx="5"/>
          </p:nvPr>
        </p:nvSpPr>
        <p:spPr>
          <a:noFill/>
        </p:spPr>
        <p:txBody>
          <a:bodyPr/>
          <a:lstStyle>
            <a:lvl1pPr defTabSz="957263" eaLnBrk="0" hangingPunct="0">
              <a:defRPr>
                <a:solidFill>
                  <a:schemeClr val="tx1"/>
                </a:solidFill>
                <a:latin typeface="Arial" panose="020B0604020202020204" pitchFamily="34" charset="0"/>
              </a:defRPr>
            </a:lvl1pPr>
            <a:lvl2pPr marL="777875" indent="-298450" defTabSz="957263" eaLnBrk="0" hangingPunct="0">
              <a:defRPr>
                <a:solidFill>
                  <a:schemeClr val="tx1"/>
                </a:solidFill>
                <a:latin typeface="Arial" panose="020B0604020202020204" pitchFamily="34" charset="0"/>
              </a:defRPr>
            </a:lvl2pPr>
            <a:lvl3pPr marL="1196975" indent="-239713" defTabSz="957263" eaLnBrk="0" hangingPunct="0">
              <a:defRPr>
                <a:solidFill>
                  <a:schemeClr val="tx1"/>
                </a:solidFill>
                <a:latin typeface="Arial" panose="020B0604020202020204" pitchFamily="34" charset="0"/>
              </a:defRPr>
            </a:lvl3pPr>
            <a:lvl4pPr marL="1674813" indent="-238125" defTabSz="957263" eaLnBrk="0" hangingPunct="0">
              <a:defRPr>
                <a:solidFill>
                  <a:schemeClr val="tx1"/>
                </a:solidFill>
                <a:latin typeface="Arial" panose="020B0604020202020204" pitchFamily="34" charset="0"/>
              </a:defRPr>
            </a:lvl4pPr>
            <a:lvl5pPr marL="2154238" indent="-239713" defTabSz="957263" eaLnBrk="0" hangingPunct="0">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5543AB-1080-4100-B4CA-739E8B74238B}" type="slidenum">
              <a:rPr lang="en-US" altLang="tr-TR"/>
              <a:pPr eaLnBrk="1" hangingPunct="1"/>
              <a:t>5</a:t>
            </a:fld>
            <a:endParaRPr lang="en-US" altLang="tr-TR"/>
          </a:p>
        </p:txBody>
      </p:sp>
    </p:spTree>
    <p:extLst>
      <p:ext uri="{BB962C8B-B14F-4D97-AF65-F5344CB8AC3E}">
        <p14:creationId xmlns:p14="http://schemas.microsoft.com/office/powerpoint/2010/main" val="291884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p:txBody>
          <a:bodyPr/>
          <a:lstStyle/>
          <a:p>
            <a:pPr eaLnBrk="1" hangingPunct="1">
              <a:spcBef>
                <a:spcPct val="0"/>
              </a:spcBef>
            </a:pPr>
            <a:r>
              <a:rPr lang="en-US" altLang="tr-TR" smtClean="0"/>
              <a:t>Other smaller extinctions have been recognized, as shown here from Sepkoski (1986).</a:t>
            </a:r>
          </a:p>
        </p:txBody>
      </p:sp>
      <p:sp>
        <p:nvSpPr>
          <p:cNvPr id="67588" name="Slide Number Placeholder 3"/>
          <p:cNvSpPr>
            <a:spLocks noGrp="1"/>
          </p:cNvSpPr>
          <p:nvPr>
            <p:ph type="sldNum" sz="quarter" idx="5"/>
          </p:nvPr>
        </p:nvSpPr>
        <p:spPr>
          <a:noFill/>
        </p:spPr>
        <p:txBody>
          <a:bodyPr/>
          <a:lstStyle>
            <a:lvl1pPr defTabSz="957263" eaLnBrk="0" hangingPunct="0">
              <a:defRPr>
                <a:solidFill>
                  <a:schemeClr val="tx1"/>
                </a:solidFill>
                <a:latin typeface="Arial" panose="020B0604020202020204" pitchFamily="34" charset="0"/>
              </a:defRPr>
            </a:lvl1pPr>
            <a:lvl2pPr marL="777875" indent="-298450" defTabSz="957263" eaLnBrk="0" hangingPunct="0">
              <a:defRPr>
                <a:solidFill>
                  <a:schemeClr val="tx1"/>
                </a:solidFill>
                <a:latin typeface="Arial" panose="020B0604020202020204" pitchFamily="34" charset="0"/>
              </a:defRPr>
            </a:lvl2pPr>
            <a:lvl3pPr marL="1196975" indent="-239713" defTabSz="957263" eaLnBrk="0" hangingPunct="0">
              <a:defRPr>
                <a:solidFill>
                  <a:schemeClr val="tx1"/>
                </a:solidFill>
                <a:latin typeface="Arial" panose="020B0604020202020204" pitchFamily="34" charset="0"/>
              </a:defRPr>
            </a:lvl3pPr>
            <a:lvl4pPr marL="1674813" indent="-238125" defTabSz="957263" eaLnBrk="0" hangingPunct="0">
              <a:defRPr>
                <a:solidFill>
                  <a:schemeClr val="tx1"/>
                </a:solidFill>
                <a:latin typeface="Arial" panose="020B0604020202020204" pitchFamily="34" charset="0"/>
              </a:defRPr>
            </a:lvl4pPr>
            <a:lvl5pPr marL="2154238" indent="-239713" defTabSz="957263" eaLnBrk="0" hangingPunct="0">
              <a:defRPr>
                <a:solidFill>
                  <a:schemeClr val="tx1"/>
                </a:solidFill>
                <a:latin typeface="Arial" panose="020B0604020202020204" pitchFamily="34" charset="0"/>
              </a:defRPr>
            </a:lvl5pPr>
            <a:lvl6pPr marL="2611438" indent="-239713" defTabSz="957263" eaLnBrk="0" fontAlgn="base" hangingPunct="0">
              <a:spcBef>
                <a:spcPct val="0"/>
              </a:spcBef>
              <a:spcAft>
                <a:spcPct val="0"/>
              </a:spcAft>
              <a:defRPr>
                <a:solidFill>
                  <a:schemeClr val="tx1"/>
                </a:solidFill>
                <a:latin typeface="Arial" panose="020B0604020202020204" pitchFamily="34" charset="0"/>
              </a:defRPr>
            </a:lvl6pPr>
            <a:lvl7pPr marL="3068638" indent="-239713" defTabSz="957263" eaLnBrk="0" fontAlgn="base" hangingPunct="0">
              <a:spcBef>
                <a:spcPct val="0"/>
              </a:spcBef>
              <a:spcAft>
                <a:spcPct val="0"/>
              </a:spcAft>
              <a:defRPr>
                <a:solidFill>
                  <a:schemeClr val="tx1"/>
                </a:solidFill>
                <a:latin typeface="Arial" panose="020B0604020202020204" pitchFamily="34" charset="0"/>
              </a:defRPr>
            </a:lvl7pPr>
            <a:lvl8pPr marL="3525838" indent="-239713" defTabSz="957263" eaLnBrk="0" fontAlgn="base" hangingPunct="0">
              <a:spcBef>
                <a:spcPct val="0"/>
              </a:spcBef>
              <a:spcAft>
                <a:spcPct val="0"/>
              </a:spcAft>
              <a:defRPr>
                <a:solidFill>
                  <a:schemeClr val="tx1"/>
                </a:solidFill>
                <a:latin typeface="Arial" panose="020B0604020202020204" pitchFamily="34" charset="0"/>
              </a:defRPr>
            </a:lvl8pPr>
            <a:lvl9pPr marL="3983038" indent="-239713" defTabSz="9572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588D3B-0493-43E8-8355-90B263813B22}" type="slidenum">
              <a:rPr lang="en-US" altLang="tr-TR"/>
              <a:pPr eaLnBrk="1" hangingPunct="1"/>
              <a:t>6</a:t>
            </a:fld>
            <a:endParaRPr lang="en-US" altLang="tr-TR"/>
          </a:p>
        </p:txBody>
      </p:sp>
    </p:spTree>
    <p:extLst>
      <p:ext uri="{BB962C8B-B14F-4D97-AF65-F5344CB8AC3E}">
        <p14:creationId xmlns:p14="http://schemas.microsoft.com/office/powerpoint/2010/main" val="387138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Glaciation</a:t>
            </a:r>
            <a:r>
              <a:rPr lang="en-US" sz="1200" b="1" i="0" kern="1200" baseline="0" dirty="0" smtClean="0">
                <a:solidFill>
                  <a:schemeClr val="tx1"/>
                </a:solidFill>
                <a:effectLst/>
                <a:latin typeface="+mn-lt"/>
                <a:ea typeface="+mn-ea"/>
                <a:cs typeface="+mn-cs"/>
              </a:rPr>
              <a:t> leads to Mass Extinction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freezing</a:t>
            </a:r>
            <a:r>
              <a:rPr lang="en-US" sz="1200" b="0" i="0" kern="1200" baseline="0" dirty="0" smtClean="0">
                <a:solidFill>
                  <a:schemeClr val="tx1"/>
                </a:solidFill>
                <a:effectLst/>
                <a:latin typeface="+mn-lt"/>
                <a:ea typeface="+mn-ea"/>
                <a:cs typeface="+mn-cs"/>
              </a:rPr>
              <a:t> conditions that seized the planet toward the end of the Ordovician halted the colonization of life on land. </a:t>
            </a:r>
            <a:r>
              <a:rPr lang="en-US" sz="1200" b="0" i="0" kern="1200" dirty="0" smtClean="0">
                <a:solidFill>
                  <a:schemeClr val="tx1"/>
                </a:solidFill>
                <a:effectLst/>
                <a:latin typeface="+mn-lt"/>
                <a:ea typeface="+mn-ea"/>
                <a:cs typeface="+mn-cs"/>
              </a:rPr>
              <a:t>When the continent </a:t>
            </a:r>
            <a:r>
              <a:rPr lang="en-US" sz="1200" b="0" i="0" kern="1200" dirty="0" err="1" smtClean="0">
                <a:solidFill>
                  <a:schemeClr val="tx1"/>
                </a:solidFill>
                <a:effectLst/>
                <a:latin typeface="+mn-lt"/>
                <a:ea typeface="+mn-ea"/>
                <a:cs typeface="+mn-cs"/>
              </a:rPr>
              <a:t>Gondwana</a:t>
            </a:r>
            <a:r>
              <a:rPr lang="en-US" sz="1200" b="0" i="0" kern="1200" dirty="0" smtClean="0">
                <a:solidFill>
                  <a:schemeClr val="tx1"/>
                </a:solidFill>
                <a:effectLst/>
                <a:latin typeface="+mn-lt"/>
                <a:ea typeface="+mn-ea"/>
                <a:cs typeface="+mn-cs"/>
              </a:rPr>
              <a:t> finally settled on the South Pole during the Upper Ordovician, massive glaciers formed, causing sea levels to drop and highly populated shallow seas to drain.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Global cooling, glaciation, and falling sea levels eliminated habitats along the continental shelves. </a:t>
            </a:r>
            <a:r>
              <a:rPr lang="en-US" sz="1200" b="0" i="0" kern="1200" baseline="0" dirty="0" smtClean="0">
                <a:solidFill>
                  <a:schemeClr val="tx1"/>
                </a:solidFill>
                <a:effectLst/>
                <a:latin typeface="+mn-lt"/>
                <a:ea typeface="+mn-ea"/>
                <a:cs typeface="+mn-cs"/>
              </a:rPr>
              <a:t>This resulted in the second largest mass extinction of all time </a:t>
            </a:r>
            <a:r>
              <a:rPr lang="en-US" sz="1200" b="0" i="0" kern="1200" dirty="0" smtClean="0">
                <a:solidFill>
                  <a:schemeClr val="tx1"/>
                </a:solidFill>
                <a:effectLst/>
                <a:latin typeface="+mn-lt"/>
                <a:ea typeface="+mn-ea"/>
                <a:cs typeface="+mn-cs"/>
              </a:rPr>
              <a:t>in which 60% of all marine invertebrate genera and 25% of all families went extinct.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Scotese</a:t>
            </a:r>
            <a:r>
              <a:rPr lang="en-US" sz="1200" kern="1200" dirty="0" smtClean="0">
                <a:solidFill>
                  <a:schemeClr val="tx1"/>
                </a:solidFill>
                <a:latin typeface="+mn-lt"/>
                <a:ea typeface="+mn-ea"/>
                <a:cs typeface="+mn-cs"/>
              </a:rPr>
              <a:t>, C.R., “Ancient Oceans Separate the Continents”, </a:t>
            </a:r>
            <a:r>
              <a:rPr lang="en-US" b="0" dirty="0" smtClean="0"/>
              <a:t>Plate tectonic maps and Continental drift </a:t>
            </a:r>
            <a:r>
              <a:rPr lang="en-US" b="0" dirty="0" err="1" smtClean="0"/>
              <a:t>animations,PALEOMAP</a:t>
            </a:r>
            <a:r>
              <a:rPr lang="en-US" b="0" dirty="0" smtClean="0"/>
              <a:t> Project (www.scotese.com) November</a:t>
            </a:r>
            <a:r>
              <a:rPr lang="en-US" b="0" baseline="0" dirty="0" smtClean="0"/>
              <a:t> 23, 2013.</a:t>
            </a:r>
          </a:p>
          <a:p>
            <a:r>
              <a:rPr lang="en-US" sz="1200" b="0" i="0" kern="1200" dirty="0" smtClean="0">
                <a:solidFill>
                  <a:schemeClr val="tx1"/>
                </a:solidFill>
                <a:effectLst/>
                <a:latin typeface="+mn-lt"/>
                <a:ea typeface="+mn-ea"/>
                <a:cs typeface="+mn-cs"/>
              </a:rPr>
              <a:t>Ordovician–Silurian extinction event kills more than 60% of marine species as </a:t>
            </a:r>
            <a:r>
              <a:rPr lang="en-US" sz="1200" b="0" i="0" kern="1200" dirty="0" err="1" smtClean="0">
                <a:solidFill>
                  <a:schemeClr val="tx1"/>
                </a:solidFill>
                <a:effectLst/>
                <a:latin typeface="+mn-lt"/>
                <a:ea typeface="+mn-ea"/>
                <a:cs typeface="+mn-cs"/>
              </a:rPr>
              <a:t>Gondwana</a:t>
            </a:r>
            <a:r>
              <a:rPr lang="en-US" sz="1200" b="0" i="0" kern="1200" dirty="0" smtClean="0">
                <a:solidFill>
                  <a:schemeClr val="tx1"/>
                </a:solidFill>
                <a:effectLst/>
                <a:latin typeface="+mn-lt"/>
                <a:ea typeface="+mn-ea"/>
                <a:cs typeface="+mn-cs"/>
              </a:rPr>
              <a:t> moves into the south polar region.  Global cooling, glaciation and falling sea levels eliminate habitats along the continental shelves.</a:t>
            </a:r>
            <a:endParaRPr lang="en-US" dirty="0"/>
          </a:p>
        </p:txBody>
      </p:sp>
      <p:sp>
        <p:nvSpPr>
          <p:cNvPr id="4" name="Slide Number Placeholder 3"/>
          <p:cNvSpPr>
            <a:spLocks noGrp="1"/>
          </p:cNvSpPr>
          <p:nvPr>
            <p:ph type="sldNum" sz="quarter" idx="10"/>
          </p:nvPr>
        </p:nvSpPr>
        <p:spPr/>
        <p:txBody>
          <a:bodyPr/>
          <a:lstStyle/>
          <a:p>
            <a:fld id="{9BD6E1E9-1166-47EF-950D-E6A4196EF9AF}" type="slidenum">
              <a:rPr lang="en-US" smtClean="0"/>
              <a:t>7</a:t>
            </a:fld>
            <a:endParaRPr lang="en-US"/>
          </a:p>
        </p:txBody>
      </p:sp>
    </p:spTree>
    <p:extLst>
      <p:ext uri="{BB962C8B-B14F-4D97-AF65-F5344CB8AC3E}">
        <p14:creationId xmlns:p14="http://schemas.microsoft.com/office/powerpoint/2010/main" val="106341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D6E1E9-1166-47EF-950D-E6A4196EF9AF}" type="slidenum">
              <a:rPr lang="en-US" smtClean="0"/>
              <a:t>9</a:t>
            </a:fld>
            <a:endParaRPr lang="en-US"/>
          </a:p>
        </p:txBody>
      </p:sp>
    </p:spTree>
    <p:extLst>
      <p:ext uri="{BB962C8B-B14F-4D97-AF65-F5344CB8AC3E}">
        <p14:creationId xmlns:p14="http://schemas.microsoft.com/office/powerpoint/2010/main" val="378974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322A58-0E07-49CF-91D6-A5B4284A5BF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F26E-00D2-43D4-BA75-3CE7FC960F55}" type="slidenum">
              <a:rPr lang="en-US" smtClean="0"/>
              <a:t>‹#›</a:t>
            </a:fld>
            <a:endParaRPr lang="en-US"/>
          </a:p>
        </p:txBody>
      </p:sp>
    </p:spTree>
    <p:extLst>
      <p:ext uri="{BB962C8B-B14F-4D97-AF65-F5344CB8AC3E}">
        <p14:creationId xmlns:p14="http://schemas.microsoft.com/office/powerpoint/2010/main" val="1850537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22A58-0E07-49CF-91D6-A5B4284A5BF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F26E-00D2-43D4-BA75-3CE7FC960F55}" type="slidenum">
              <a:rPr lang="en-US" smtClean="0"/>
              <a:t>‹#›</a:t>
            </a:fld>
            <a:endParaRPr lang="en-US"/>
          </a:p>
        </p:txBody>
      </p:sp>
    </p:spTree>
    <p:extLst>
      <p:ext uri="{BB962C8B-B14F-4D97-AF65-F5344CB8AC3E}">
        <p14:creationId xmlns:p14="http://schemas.microsoft.com/office/powerpoint/2010/main" val="76495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22A58-0E07-49CF-91D6-A5B4284A5BF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F26E-00D2-43D4-BA75-3CE7FC960F55}" type="slidenum">
              <a:rPr lang="en-US" smtClean="0"/>
              <a:t>‹#›</a:t>
            </a:fld>
            <a:endParaRPr lang="en-US"/>
          </a:p>
        </p:txBody>
      </p:sp>
    </p:spTree>
    <p:extLst>
      <p:ext uri="{BB962C8B-B14F-4D97-AF65-F5344CB8AC3E}">
        <p14:creationId xmlns:p14="http://schemas.microsoft.com/office/powerpoint/2010/main" val="214954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22A58-0E07-49CF-91D6-A5B4284A5BF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F26E-00D2-43D4-BA75-3CE7FC960F55}" type="slidenum">
              <a:rPr lang="en-US" smtClean="0"/>
              <a:t>‹#›</a:t>
            </a:fld>
            <a:endParaRPr lang="en-US"/>
          </a:p>
        </p:txBody>
      </p:sp>
    </p:spTree>
    <p:extLst>
      <p:ext uri="{BB962C8B-B14F-4D97-AF65-F5344CB8AC3E}">
        <p14:creationId xmlns:p14="http://schemas.microsoft.com/office/powerpoint/2010/main" val="88902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322A58-0E07-49CF-91D6-A5B4284A5BF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F26E-00D2-43D4-BA75-3CE7FC960F55}" type="slidenum">
              <a:rPr lang="en-US" smtClean="0"/>
              <a:t>‹#›</a:t>
            </a:fld>
            <a:endParaRPr lang="en-US"/>
          </a:p>
        </p:txBody>
      </p:sp>
    </p:spTree>
    <p:extLst>
      <p:ext uri="{BB962C8B-B14F-4D97-AF65-F5344CB8AC3E}">
        <p14:creationId xmlns:p14="http://schemas.microsoft.com/office/powerpoint/2010/main" val="226913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322A58-0E07-49CF-91D6-A5B4284A5BF0}"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F26E-00D2-43D4-BA75-3CE7FC960F55}" type="slidenum">
              <a:rPr lang="en-US" smtClean="0"/>
              <a:t>‹#›</a:t>
            </a:fld>
            <a:endParaRPr lang="en-US"/>
          </a:p>
        </p:txBody>
      </p:sp>
    </p:spTree>
    <p:extLst>
      <p:ext uri="{BB962C8B-B14F-4D97-AF65-F5344CB8AC3E}">
        <p14:creationId xmlns:p14="http://schemas.microsoft.com/office/powerpoint/2010/main" val="250934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322A58-0E07-49CF-91D6-A5B4284A5BF0}"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2F26E-00D2-43D4-BA75-3CE7FC960F55}" type="slidenum">
              <a:rPr lang="en-US" smtClean="0"/>
              <a:t>‹#›</a:t>
            </a:fld>
            <a:endParaRPr lang="en-US"/>
          </a:p>
        </p:txBody>
      </p:sp>
    </p:spTree>
    <p:extLst>
      <p:ext uri="{BB962C8B-B14F-4D97-AF65-F5344CB8AC3E}">
        <p14:creationId xmlns:p14="http://schemas.microsoft.com/office/powerpoint/2010/main" val="2999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322A58-0E07-49CF-91D6-A5B4284A5BF0}"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2F26E-00D2-43D4-BA75-3CE7FC960F55}" type="slidenum">
              <a:rPr lang="en-US" smtClean="0"/>
              <a:t>‹#›</a:t>
            </a:fld>
            <a:endParaRPr lang="en-US"/>
          </a:p>
        </p:txBody>
      </p:sp>
    </p:spTree>
    <p:extLst>
      <p:ext uri="{BB962C8B-B14F-4D97-AF65-F5344CB8AC3E}">
        <p14:creationId xmlns:p14="http://schemas.microsoft.com/office/powerpoint/2010/main" val="241232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22A58-0E07-49CF-91D6-A5B4284A5BF0}"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2F26E-00D2-43D4-BA75-3CE7FC960F55}" type="slidenum">
              <a:rPr lang="en-US" smtClean="0"/>
              <a:t>‹#›</a:t>
            </a:fld>
            <a:endParaRPr lang="en-US"/>
          </a:p>
        </p:txBody>
      </p:sp>
    </p:spTree>
    <p:extLst>
      <p:ext uri="{BB962C8B-B14F-4D97-AF65-F5344CB8AC3E}">
        <p14:creationId xmlns:p14="http://schemas.microsoft.com/office/powerpoint/2010/main" val="262660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22A58-0E07-49CF-91D6-A5B4284A5BF0}"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F26E-00D2-43D4-BA75-3CE7FC960F55}" type="slidenum">
              <a:rPr lang="en-US" smtClean="0"/>
              <a:t>‹#›</a:t>
            </a:fld>
            <a:endParaRPr lang="en-US"/>
          </a:p>
        </p:txBody>
      </p:sp>
    </p:spTree>
    <p:extLst>
      <p:ext uri="{BB962C8B-B14F-4D97-AF65-F5344CB8AC3E}">
        <p14:creationId xmlns:p14="http://schemas.microsoft.com/office/powerpoint/2010/main" val="10043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22A58-0E07-49CF-91D6-A5B4284A5BF0}"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F26E-00D2-43D4-BA75-3CE7FC960F55}" type="slidenum">
              <a:rPr lang="en-US" smtClean="0"/>
              <a:t>‹#›</a:t>
            </a:fld>
            <a:endParaRPr lang="en-US"/>
          </a:p>
        </p:txBody>
      </p:sp>
    </p:spTree>
    <p:extLst>
      <p:ext uri="{BB962C8B-B14F-4D97-AF65-F5344CB8AC3E}">
        <p14:creationId xmlns:p14="http://schemas.microsoft.com/office/powerpoint/2010/main" val="20718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22A58-0E07-49CF-91D6-A5B4284A5BF0}" type="datetimeFigureOut">
              <a:rPr lang="en-US" smtClean="0"/>
              <a:t>3/5/2018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2F26E-00D2-43D4-BA75-3CE7FC960F55}" type="slidenum">
              <a:rPr lang="en-US" smtClean="0"/>
              <a:t>‹#›</a:t>
            </a:fld>
            <a:endParaRPr lang="en-US"/>
          </a:p>
        </p:txBody>
      </p:sp>
    </p:spTree>
    <p:extLst>
      <p:ext uri="{BB962C8B-B14F-4D97-AF65-F5344CB8AC3E}">
        <p14:creationId xmlns:p14="http://schemas.microsoft.com/office/powerpoint/2010/main" val="21175544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5734"/>
            <a:ext cx="9144000" cy="5638800"/>
          </a:xfrm>
          <a:prstGeom prst="rect">
            <a:avLst/>
          </a:prstGeom>
        </p:spPr>
      </p:pic>
      <p:sp>
        <p:nvSpPr>
          <p:cNvPr id="3" name="TextBox 2"/>
          <p:cNvSpPr txBox="1"/>
          <p:nvPr/>
        </p:nvSpPr>
        <p:spPr>
          <a:xfrm>
            <a:off x="2043387" y="-237624"/>
            <a:ext cx="4625112" cy="1661993"/>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50000"/>
              </a:lnSpc>
            </a:pPr>
            <a:r>
              <a:rPr lang="tr-T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rPr>
              <a:t>ORDOVİSİYEN DÖNEMİ</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ndParaRPr>
          </a:p>
          <a:p>
            <a:pPr algn="ctr">
              <a:lnSpc>
                <a:spcPct val="150000"/>
              </a:lnSpc>
            </a:pPr>
            <a:r>
              <a:rPr lang="en-US" sz="3200" b="1" dirty="0" smtClean="0">
                <a:ln>
                  <a:prstDash val="solid"/>
                </a:ln>
                <a:effectLst>
                  <a:outerShdw blurRad="88000" dist="50800" dir="5040000" algn="tl">
                    <a:schemeClr val="accent4">
                      <a:tint val="80000"/>
                      <a:satMod val="250000"/>
                      <a:alpha val="45000"/>
                    </a:schemeClr>
                  </a:outerShdw>
                </a:effectLst>
              </a:rPr>
              <a:t>490 to 443 Mya</a:t>
            </a:r>
            <a:endParaRPr lang="en-US" sz="3200" b="1" dirty="0">
              <a:ln>
                <a:prstDash val="solid"/>
              </a:ln>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562653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24000" y="838200"/>
            <a:ext cx="5791200" cy="5624031"/>
          </a:xfrm>
          <a:prstGeom prst="rect">
            <a:avLst/>
          </a:prstGeom>
        </p:spPr>
      </p:pic>
      <p:sp>
        <p:nvSpPr>
          <p:cNvPr id="3" name="Dikdörtgen 2"/>
          <p:cNvSpPr/>
          <p:nvPr/>
        </p:nvSpPr>
        <p:spPr>
          <a:xfrm>
            <a:off x="1295400" y="101025"/>
            <a:ext cx="7038530" cy="584775"/>
          </a:xfrm>
          <a:prstGeom prst="rect">
            <a:avLst/>
          </a:prstGeom>
        </p:spPr>
        <p:txBody>
          <a:bodyPr wrap="none">
            <a:spAutoFit/>
          </a:bodyPr>
          <a:lstStyle/>
          <a:p>
            <a:r>
              <a:rPr lang="tr-TR" sz="3200" dirty="0"/>
              <a:t>Büyük Erken </a:t>
            </a:r>
            <a:r>
              <a:rPr lang="tr-TR" sz="3200" dirty="0" err="1"/>
              <a:t>Paleozoyik</a:t>
            </a:r>
            <a:r>
              <a:rPr lang="tr-TR" sz="3200" dirty="0"/>
              <a:t> olayların bir </a:t>
            </a:r>
            <a:r>
              <a:rPr lang="tr-TR" sz="3200" dirty="0" smtClean="0"/>
              <a:t>özeti</a:t>
            </a:r>
            <a:endParaRPr lang="tr-TR" sz="3200" dirty="0"/>
          </a:p>
        </p:txBody>
      </p:sp>
    </p:spTree>
    <p:extLst>
      <p:ext uri="{BB962C8B-B14F-4D97-AF65-F5344CB8AC3E}">
        <p14:creationId xmlns:p14="http://schemas.microsoft.com/office/powerpoint/2010/main" val="349299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KAYNAKLAR</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76200" y="1066800"/>
            <a:ext cx="8991600" cy="5791200"/>
          </a:xfrm>
        </p:spPr>
        <p:txBody>
          <a:bodyPr>
            <a:noAutofit/>
          </a:bodyPr>
          <a:lstStyle/>
          <a:p>
            <a:r>
              <a:rPr lang="en-US" sz="1800" dirty="0" err="1"/>
              <a:t>Advilson</a:t>
            </a:r>
            <a:r>
              <a:rPr lang="en-US" sz="1800" dirty="0"/>
              <a:t>, Christina, Jennifer </a:t>
            </a:r>
            <a:r>
              <a:rPr lang="en-US" sz="1800" dirty="0" err="1"/>
              <a:t>Bie</a:t>
            </a:r>
            <a:r>
              <a:rPr lang="en-US" sz="1800" dirty="0"/>
              <a:t>, and </a:t>
            </a:r>
            <a:r>
              <a:rPr lang="en-US" sz="1800" dirty="0" err="1"/>
              <a:t>Chirag</a:t>
            </a:r>
            <a:r>
              <a:rPr lang="en-US" sz="1800" dirty="0"/>
              <a:t> Patel. "The Ordovician Period." </a:t>
            </a:r>
            <a:r>
              <a:rPr lang="en-US" sz="1800" i="1" dirty="0"/>
              <a:t>The Ordovician Period</a:t>
            </a:r>
            <a:r>
              <a:rPr lang="en-US" sz="1800" dirty="0"/>
              <a:t>. University of California Museum of Paleontology. Web. 16 Nov. 2013. &lt;http://www.ucmp.berkeley.edu/ordovician/ordovician.php&gt;.</a:t>
            </a:r>
          </a:p>
          <a:p>
            <a:r>
              <a:rPr lang="en-US" sz="1800" i="1" dirty="0"/>
              <a:t>BBC News</a:t>
            </a:r>
            <a:r>
              <a:rPr lang="en-US" sz="1800" dirty="0"/>
              <a:t>. BBC, </a:t>
            </a:r>
            <a:r>
              <a:rPr lang="en-US" sz="1800" dirty="0" err="1"/>
              <a:t>n.d.</a:t>
            </a:r>
            <a:r>
              <a:rPr lang="en-US" sz="1800" dirty="0"/>
              <a:t> Web. 3 Dec. 2013. &lt;http://www.bbc.co.uk/science/seamonsters/factfiles/giantorthocone.shtml&gt;.</a:t>
            </a:r>
          </a:p>
          <a:p>
            <a:r>
              <a:rPr lang="en-US" sz="1800" dirty="0"/>
              <a:t>"Mollusks." </a:t>
            </a:r>
            <a:r>
              <a:rPr lang="en-US" sz="1800" i="1" dirty="0"/>
              <a:t>Fossil Groups -</a:t>
            </a:r>
            <a:r>
              <a:rPr lang="en-US" sz="1800" dirty="0"/>
              <a:t>. </a:t>
            </a:r>
            <a:r>
              <a:rPr lang="en-US" sz="1800" dirty="0" err="1"/>
              <a:t>N.p</a:t>
            </a:r>
            <a:r>
              <a:rPr lang="en-US" sz="1800" dirty="0"/>
              <a:t>., </a:t>
            </a:r>
            <a:r>
              <a:rPr lang="en-US" sz="1800" dirty="0" err="1"/>
              <a:t>n.d.</a:t>
            </a:r>
            <a:r>
              <a:rPr lang="en-US" sz="1800" dirty="0"/>
              <a:t> Web. 01 Dec. 2013. &lt;http://geology.er.usgs.gov/paleo/mollusks.shtml&gt;.</a:t>
            </a:r>
          </a:p>
          <a:p>
            <a:r>
              <a:rPr lang="en-US" sz="1800" dirty="0"/>
              <a:t>"Ordovician Period." </a:t>
            </a:r>
            <a:r>
              <a:rPr lang="en-US" sz="1800" i="1" dirty="0"/>
              <a:t>National Geographic</a:t>
            </a:r>
            <a:r>
              <a:rPr lang="en-US" sz="1800" dirty="0"/>
              <a:t>. </a:t>
            </a:r>
            <a:r>
              <a:rPr lang="en-US" sz="1800" dirty="0" err="1"/>
              <a:t>N.p</a:t>
            </a:r>
            <a:r>
              <a:rPr lang="en-US" sz="1800" dirty="0"/>
              <a:t>., </a:t>
            </a:r>
            <a:r>
              <a:rPr lang="en-US" sz="1800" dirty="0" err="1"/>
              <a:t>n.d.</a:t>
            </a:r>
            <a:r>
              <a:rPr lang="en-US" sz="1800" dirty="0"/>
              <a:t> Web. 03 Dec. 2013. &lt;http://science.nationalgeographic.com/science/prehistoric-world/ordovician/&gt;.</a:t>
            </a:r>
          </a:p>
          <a:p>
            <a:r>
              <a:rPr lang="en-US" sz="1800" dirty="0"/>
              <a:t>"</a:t>
            </a:r>
            <a:r>
              <a:rPr lang="en-US" sz="1800" dirty="0" err="1"/>
              <a:t>Ostracoderm</a:t>
            </a:r>
            <a:r>
              <a:rPr lang="en-US" sz="1800" dirty="0"/>
              <a:t>." </a:t>
            </a:r>
            <a:r>
              <a:rPr lang="en-US" sz="1800" i="1" dirty="0"/>
              <a:t>- New World Encyclopedia</a:t>
            </a:r>
            <a:r>
              <a:rPr lang="en-US" sz="1800" dirty="0"/>
              <a:t>. </a:t>
            </a:r>
            <a:r>
              <a:rPr lang="en-US" sz="1800" dirty="0" err="1"/>
              <a:t>N.p</a:t>
            </a:r>
            <a:r>
              <a:rPr lang="en-US" sz="1800" dirty="0"/>
              <a:t>., </a:t>
            </a:r>
            <a:r>
              <a:rPr lang="en-US" sz="1800" dirty="0" err="1"/>
              <a:t>n.d.</a:t>
            </a:r>
            <a:r>
              <a:rPr lang="en-US" sz="1800" dirty="0"/>
              <a:t> Web. 30 Nov. 2013. &lt;http://www.newworldencyclopedia.org/entry/Ostracoderm&gt;.</a:t>
            </a:r>
          </a:p>
          <a:p>
            <a:r>
              <a:rPr lang="en-US" sz="1800" dirty="0"/>
              <a:t>"</a:t>
            </a:r>
            <a:r>
              <a:rPr lang="en-US" sz="1800" dirty="0" err="1"/>
              <a:t>Paleoclimate</a:t>
            </a:r>
            <a:r>
              <a:rPr lang="en-US" sz="1800" dirty="0"/>
              <a:t>." </a:t>
            </a:r>
            <a:r>
              <a:rPr lang="en-US" sz="1800" i="1" dirty="0"/>
              <a:t>Encyclopedia Britannica Online</a:t>
            </a:r>
            <a:r>
              <a:rPr lang="en-US" sz="1800" dirty="0"/>
              <a:t>. Encyclopedia Britannica, </a:t>
            </a:r>
            <a:r>
              <a:rPr lang="en-US" sz="1800" dirty="0" err="1"/>
              <a:t>n.d.</a:t>
            </a:r>
            <a:r>
              <a:rPr lang="en-US" sz="1800" dirty="0"/>
              <a:t> Web. 23 Nov. 2013. &lt;http://www.britannica.com/EBchecked/topic/431581/Ordovician-Period/258446/Paleoclimate&gt;.</a:t>
            </a:r>
          </a:p>
          <a:p>
            <a:r>
              <a:rPr lang="en-US" sz="1800" i="1" dirty="0"/>
              <a:t>PBS</a:t>
            </a:r>
            <a:r>
              <a:rPr lang="en-US" sz="1800" dirty="0"/>
              <a:t>. PBS, </a:t>
            </a:r>
            <a:r>
              <a:rPr lang="en-US" sz="1800" dirty="0" err="1"/>
              <a:t>n.d.</a:t>
            </a:r>
            <a:r>
              <a:rPr lang="en-US" sz="1800" dirty="0"/>
              <a:t> Web. 23 Nov. 2013. &lt;http://www.pbs.org/wgbh/nova/link/hist_03.html&gt;.</a:t>
            </a:r>
          </a:p>
          <a:p>
            <a:r>
              <a:rPr lang="en-US" sz="1800" dirty="0" err="1"/>
              <a:t>Scotese</a:t>
            </a:r>
            <a:r>
              <a:rPr lang="en-US" sz="1800" dirty="0"/>
              <a:t>, C.R., “Ancient Oceans Separate the Continents”, Plate tectonic maps and Continental drift </a:t>
            </a:r>
            <a:r>
              <a:rPr lang="en-US" sz="1800" dirty="0" err="1"/>
              <a:t>animations,PALEOMAP</a:t>
            </a:r>
            <a:r>
              <a:rPr lang="en-US" sz="1800" dirty="0"/>
              <a:t> Project (www.scotese.com) November 23, 2013.</a:t>
            </a:r>
          </a:p>
          <a:p>
            <a:r>
              <a:rPr lang="en-US" sz="1800" dirty="0"/>
              <a:t>"THE ORDOVICIAN PERIOD488 TO 443 Million Years Ago." </a:t>
            </a:r>
            <a:r>
              <a:rPr lang="en-US" sz="1800" i="1" dirty="0"/>
              <a:t>History of Earth</a:t>
            </a:r>
            <a:r>
              <a:rPr lang="en-US" sz="1800" dirty="0"/>
              <a:t>. </a:t>
            </a:r>
            <a:r>
              <a:rPr lang="en-US" sz="1800" dirty="0" err="1"/>
              <a:t>N.p</a:t>
            </a:r>
            <a:r>
              <a:rPr lang="en-US" sz="1800" dirty="0"/>
              <a:t>., </a:t>
            </a:r>
            <a:r>
              <a:rPr lang="en-US" sz="1800" dirty="0" err="1"/>
              <a:t>n.d.</a:t>
            </a:r>
            <a:r>
              <a:rPr lang="en-US" sz="1800" dirty="0"/>
              <a:t> Web. 01 Dec. 2013. &lt;http://www.corzakinteractive.com/earth-life-history/412_ordovician.htm&gt;.</a:t>
            </a:r>
          </a:p>
        </p:txBody>
      </p:sp>
    </p:spTree>
    <p:extLst>
      <p:ext uri="{BB962C8B-B14F-4D97-AF65-F5344CB8AC3E}">
        <p14:creationId xmlns:p14="http://schemas.microsoft.com/office/powerpoint/2010/main" val="4075170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813375"/>
            <a:ext cx="7239000" cy="4584700"/>
          </a:xfrm>
          <a:prstGeom prst="rect">
            <a:avLst/>
          </a:prstGeom>
        </p:spPr>
      </p:pic>
      <p:sp>
        <p:nvSpPr>
          <p:cNvPr id="3" name="TextBox 2"/>
          <p:cNvSpPr txBox="1"/>
          <p:nvPr/>
        </p:nvSpPr>
        <p:spPr>
          <a:xfrm>
            <a:off x="1453018" y="228600"/>
            <a:ext cx="6314165" cy="584775"/>
          </a:xfrm>
          <a:prstGeom prst="rect">
            <a:avLst/>
          </a:prstGeom>
          <a:noFill/>
        </p:spPr>
        <p:txBody>
          <a:bodyPr wrap="none" rtlCol="0">
            <a:spAutoFit/>
          </a:bodyPr>
          <a:lstStyle/>
          <a:p>
            <a:pPr algn="ctr"/>
            <a:r>
              <a:rPr lang="tr-TR" sz="3200" dirty="0"/>
              <a:t>Ortalama Sıcaklık ve Atmosferik </a:t>
            </a:r>
            <a:r>
              <a:rPr lang="tr-TR" sz="3200" dirty="0" smtClean="0"/>
              <a:t>CO2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ndParaRPr>
          </a:p>
        </p:txBody>
      </p:sp>
      <p:sp>
        <p:nvSpPr>
          <p:cNvPr id="5" name="Dikdörtgen 4"/>
          <p:cNvSpPr/>
          <p:nvPr/>
        </p:nvSpPr>
        <p:spPr>
          <a:xfrm>
            <a:off x="304800" y="5398075"/>
            <a:ext cx="8610600" cy="1200329"/>
          </a:xfrm>
          <a:prstGeom prst="rect">
            <a:avLst/>
          </a:prstGeom>
        </p:spPr>
        <p:txBody>
          <a:bodyPr wrap="square">
            <a:spAutoFit/>
          </a:bodyPr>
          <a:lstStyle/>
          <a:p>
            <a:r>
              <a:rPr lang="tr-TR" dirty="0" err="1" smtClean="0"/>
              <a:t>Paleoiklim</a:t>
            </a:r>
            <a:r>
              <a:rPr lang="tr-TR" dirty="0"/>
              <a:t/>
            </a:r>
            <a:br>
              <a:rPr lang="tr-TR" dirty="0"/>
            </a:br>
            <a:r>
              <a:rPr lang="tr-TR" dirty="0"/>
              <a:t>Yaygın volkanik aktivite, </a:t>
            </a:r>
            <a:r>
              <a:rPr lang="tr-TR" dirty="0" smtClean="0"/>
              <a:t>CO2 </a:t>
            </a:r>
            <a:r>
              <a:rPr lang="tr-TR" dirty="0"/>
              <a:t>düzeylerini bugünkü değerlerin 14 ila 16 katına çıkardı. Bu yüksek karbondioksit seviyesi, ekvatordan kutuplara sıcaklıkların sıcak kalmasına neden olan sera etkisine katkıda </a:t>
            </a:r>
            <a:r>
              <a:rPr lang="tr-TR" dirty="0" smtClean="0"/>
              <a:t>bulunmuştur.</a:t>
            </a:r>
            <a:endParaRPr lang="tr-TR" dirty="0"/>
          </a:p>
        </p:txBody>
      </p:sp>
    </p:spTree>
    <p:extLst>
      <p:ext uri="{BB962C8B-B14F-4D97-AF65-F5344CB8AC3E}">
        <p14:creationId xmlns:p14="http://schemas.microsoft.com/office/powerpoint/2010/main" val="1334020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935349"/>
            <a:ext cx="6781800" cy="4125595"/>
          </a:xfrm>
          <a:prstGeom prst="rect">
            <a:avLst/>
          </a:prstGeom>
        </p:spPr>
      </p:pic>
      <p:sp>
        <p:nvSpPr>
          <p:cNvPr id="3" name="TextBox 2"/>
          <p:cNvSpPr txBox="1"/>
          <p:nvPr/>
        </p:nvSpPr>
        <p:spPr>
          <a:xfrm>
            <a:off x="2127203" y="228600"/>
            <a:ext cx="4622612" cy="707886"/>
          </a:xfrm>
          <a:prstGeom prst="rect">
            <a:avLst/>
          </a:prstGeom>
          <a:noFill/>
        </p:spPr>
        <p:txBody>
          <a:bodyPr wrap="none" rtlCol="0">
            <a:spAutoFit/>
          </a:bodyPr>
          <a:lstStyle/>
          <a:p>
            <a:r>
              <a:rPr lang="tr-T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ORDOVİSİYEN İKLİMİ</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Dikdörtgen 3"/>
          <p:cNvSpPr/>
          <p:nvPr/>
        </p:nvSpPr>
        <p:spPr>
          <a:xfrm>
            <a:off x="609600" y="5486400"/>
            <a:ext cx="8305800" cy="1200329"/>
          </a:xfrm>
          <a:prstGeom prst="rect">
            <a:avLst/>
          </a:prstGeom>
        </p:spPr>
        <p:txBody>
          <a:bodyPr wrap="square">
            <a:spAutoFit/>
          </a:bodyPr>
          <a:lstStyle/>
          <a:p>
            <a:pPr algn="just"/>
            <a:r>
              <a:rPr lang="tr-TR" dirty="0" smtClean="0"/>
              <a:t>Alt’ dan Orta </a:t>
            </a:r>
            <a:r>
              <a:rPr lang="tr-TR" dirty="0" err="1" smtClean="0"/>
              <a:t>Ordovisiye’ne</a:t>
            </a:r>
            <a:r>
              <a:rPr lang="tr-TR" dirty="0" smtClean="0"/>
              <a:t> kadar, </a:t>
            </a:r>
            <a:r>
              <a:rPr lang="tr-TR" dirty="0"/>
              <a:t>Dünya hafif bir tropikal iklim yaşıyordu - hava sıcaktı ve atmosfer çok fazla nem içeriyordu. Kısmen kıta üzerinde deniz seviyesinin üstünde yaşam yoktu. Bununla birlikte, deniz seviyesinin altında, zengin okyanus çevresi, artan bir biyolojik </a:t>
            </a:r>
            <a:r>
              <a:rPr lang="tr-TR" dirty="0" smtClean="0"/>
              <a:t>ekosisteme katkıda bulunmuştur.</a:t>
            </a:r>
            <a:endParaRPr lang="tr-TR" dirty="0"/>
          </a:p>
        </p:txBody>
      </p:sp>
    </p:spTree>
    <p:extLst>
      <p:ext uri="{BB962C8B-B14F-4D97-AF65-F5344CB8AC3E}">
        <p14:creationId xmlns:p14="http://schemas.microsoft.com/office/powerpoint/2010/main" val="2494727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152" y="841948"/>
            <a:ext cx="4758847" cy="304425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25646"/>
            <a:ext cx="4724400" cy="2832354"/>
          </a:xfrm>
          <a:prstGeom prst="rect">
            <a:avLst/>
          </a:prstGeom>
        </p:spPr>
      </p:pic>
      <p:sp>
        <p:nvSpPr>
          <p:cNvPr id="6" name="TextBox 5"/>
          <p:cNvSpPr txBox="1"/>
          <p:nvPr/>
        </p:nvSpPr>
        <p:spPr>
          <a:xfrm>
            <a:off x="1295400" y="77673"/>
            <a:ext cx="5566588" cy="584775"/>
          </a:xfrm>
          <a:prstGeom prst="rect">
            <a:avLst/>
          </a:prstGeom>
          <a:noFill/>
        </p:spPr>
        <p:txBody>
          <a:bodyPr wrap="none" rtlCol="0">
            <a:spAutoFit/>
          </a:bodyPr>
          <a:lstStyle/>
          <a:p>
            <a:r>
              <a:rPr lang="tr-TR"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Molluksların</a:t>
            </a:r>
            <a:r>
              <a:rPr lang="tr-T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Major </a:t>
            </a:r>
            <a:r>
              <a:rPr lang="tr-T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evrimi</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1524309" y="1905000"/>
            <a:ext cx="2434705" cy="769441"/>
          </a:xfrm>
          <a:prstGeom prst="rect">
            <a:avLst/>
          </a:prstGeom>
          <a:noFill/>
        </p:spPr>
        <p:txBody>
          <a:bodyPr wrap="none" rtlCol="0">
            <a:spAutoFit/>
          </a:bodyPr>
          <a:lstStyle/>
          <a:p>
            <a:r>
              <a:rPr lang="tr-TR" sz="4400" dirty="0"/>
              <a:t>Salyangoz</a:t>
            </a:r>
            <a:endParaRPr lang="en-US" sz="4400" dirty="0"/>
          </a:p>
        </p:txBody>
      </p:sp>
      <p:sp>
        <p:nvSpPr>
          <p:cNvPr id="9" name="TextBox 8"/>
          <p:cNvSpPr txBox="1"/>
          <p:nvPr/>
        </p:nvSpPr>
        <p:spPr>
          <a:xfrm>
            <a:off x="4953000" y="4953000"/>
            <a:ext cx="4265142" cy="1323439"/>
          </a:xfrm>
          <a:prstGeom prst="rect">
            <a:avLst/>
          </a:prstGeom>
          <a:noFill/>
        </p:spPr>
        <p:txBody>
          <a:bodyPr wrap="none" rtlCol="0">
            <a:spAutoFit/>
          </a:bodyPr>
          <a:lstStyle/>
          <a:p>
            <a:r>
              <a:rPr lang="en-US" sz="4000" dirty="0" smtClean="0"/>
              <a:t>Bivalve</a:t>
            </a:r>
            <a:r>
              <a:rPr lang="tr-TR" sz="4000" dirty="0" smtClean="0"/>
              <a:t> – çift</a:t>
            </a:r>
          </a:p>
          <a:p>
            <a:r>
              <a:rPr lang="tr-TR" sz="4000" dirty="0" smtClean="0"/>
              <a:t>Kabuklu yumuşakça</a:t>
            </a:r>
            <a:endParaRPr lang="en-US" sz="4000" dirty="0"/>
          </a:p>
        </p:txBody>
      </p:sp>
    </p:spTree>
    <p:extLst>
      <p:ext uri="{BB962C8B-B14F-4D97-AF65-F5344CB8AC3E}">
        <p14:creationId xmlns:p14="http://schemas.microsoft.com/office/powerpoint/2010/main" val="706304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tr-TR" altLang="tr-TR" smtClean="0"/>
          </a:p>
        </p:txBody>
      </p:sp>
      <p:sp>
        <p:nvSpPr>
          <p:cNvPr id="7171" name="Rectangle 3"/>
          <p:cNvSpPr>
            <a:spLocks noGrp="1" noChangeArrowheads="1"/>
          </p:cNvSpPr>
          <p:nvPr>
            <p:ph type="body" idx="1"/>
          </p:nvPr>
        </p:nvSpPr>
        <p:spPr/>
        <p:txBody>
          <a:bodyPr/>
          <a:lstStyle/>
          <a:p>
            <a:pPr eaLnBrk="1" hangingPunct="1"/>
            <a:endParaRPr lang="tr-TR" altLang="tr-TR" smtClean="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l="14861" t="23958" r="41801" b="16667"/>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504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l="34773" t="29167" r="31845" b="6250"/>
          <a:stretch>
            <a:fillRect/>
          </a:stretch>
        </p:blipFill>
        <p:spPr bwMode="auto">
          <a:xfrm>
            <a:off x="1295400" y="0"/>
            <a:ext cx="6094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135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14400"/>
            <a:ext cx="7543800" cy="4162425"/>
          </a:xfrm>
          <a:prstGeom prst="rect">
            <a:avLst/>
          </a:prstGeom>
        </p:spPr>
      </p:pic>
      <p:sp>
        <p:nvSpPr>
          <p:cNvPr id="3" name="TextBox 2"/>
          <p:cNvSpPr txBox="1"/>
          <p:nvPr/>
        </p:nvSpPr>
        <p:spPr>
          <a:xfrm>
            <a:off x="968991" y="87094"/>
            <a:ext cx="7171707" cy="646331"/>
          </a:xfrm>
          <a:prstGeom prst="rect">
            <a:avLst/>
          </a:prstGeom>
          <a:noFill/>
        </p:spPr>
        <p:txBody>
          <a:bodyPr wrap="none" rtlCol="0">
            <a:spAutoFit/>
          </a:bodyPr>
          <a:lstStyle/>
          <a:p>
            <a:r>
              <a:rPr lang="tr-TR" sz="3600" dirty="0"/>
              <a:t>Buzlaşma, Toplu </a:t>
            </a:r>
            <a:r>
              <a:rPr lang="tr-TR" sz="3600" dirty="0" err="1"/>
              <a:t>Yokolmaya</a:t>
            </a:r>
            <a:r>
              <a:rPr lang="tr-TR" sz="3600" dirty="0"/>
              <a:t> yol açıyor</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1484209" y="5257800"/>
            <a:ext cx="6511206" cy="1200329"/>
          </a:xfrm>
          <a:prstGeom prst="rect">
            <a:avLst/>
          </a:prstGeom>
          <a:noFill/>
        </p:spPr>
        <p:txBody>
          <a:bodyPr wrap="none" rtlCol="0">
            <a:spAutoFit/>
          </a:bodyPr>
          <a:lstStyle/>
          <a:p>
            <a:pPr algn="ctr"/>
            <a:r>
              <a:rPr lang="tr-TR" sz="2400" dirty="0" smtClean="0"/>
              <a:t>CO2 seviyelerine bağlı olarak </a:t>
            </a:r>
            <a:r>
              <a:rPr lang="tr-TR" sz="2400" dirty="0"/>
              <a:t>küresel sıcaklık düşer.</a:t>
            </a:r>
            <a:br>
              <a:rPr lang="tr-TR" sz="2400" dirty="0"/>
            </a:br>
            <a:r>
              <a:rPr lang="tr-TR" sz="2400" dirty="0"/>
              <a:t>Buzullar, deniz seviyesinin düşmesine neden olur.</a:t>
            </a:r>
            <a:br>
              <a:rPr lang="tr-TR" sz="2400" dirty="0"/>
            </a:br>
            <a:r>
              <a:rPr lang="tr-TR" sz="2400" dirty="0"/>
              <a:t>Çok nüfuslu sığ denizler </a:t>
            </a:r>
            <a:r>
              <a:rPr lang="tr-TR" sz="2400" dirty="0" smtClean="0"/>
              <a:t>tükenir.</a:t>
            </a:r>
            <a:endParaRPr lang="en-US" sz="2400" dirty="0"/>
          </a:p>
        </p:txBody>
      </p:sp>
    </p:spTree>
    <p:extLst>
      <p:ext uri="{BB962C8B-B14F-4D97-AF65-F5344CB8AC3E}">
        <p14:creationId xmlns:p14="http://schemas.microsoft.com/office/powerpoint/2010/main" val="3697126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4800" y="1295400"/>
            <a:ext cx="2710849" cy="4953000"/>
          </a:xfrm>
          <a:prstGeom prst="rect">
            <a:avLst/>
          </a:prstGeom>
        </p:spPr>
      </p:pic>
      <p:sp>
        <p:nvSpPr>
          <p:cNvPr id="3" name="Dikdörtgen 2"/>
          <p:cNvSpPr/>
          <p:nvPr/>
        </p:nvSpPr>
        <p:spPr>
          <a:xfrm>
            <a:off x="1684108" y="228600"/>
            <a:ext cx="6166496" cy="584775"/>
          </a:xfrm>
          <a:prstGeom prst="rect">
            <a:avLst/>
          </a:prstGeom>
        </p:spPr>
        <p:txBody>
          <a:bodyPr wrap="none">
            <a:spAutoFit/>
          </a:bodyPr>
          <a:lstStyle/>
          <a:p>
            <a:r>
              <a:rPr lang="tr-TR" sz="3200" dirty="0" err="1"/>
              <a:t>Ordovisiyen</a:t>
            </a:r>
            <a:r>
              <a:rPr lang="tr-TR" sz="3200" dirty="0"/>
              <a:t> buzullaşmasının etkileri</a:t>
            </a:r>
          </a:p>
        </p:txBody>
      </p:sp>
      <p:pic>
        <p:nvPicPr>
          <p:cNvPr id="4" name="Resim 3"/>
          <p:cNvPicPr>
            <a:picLocks noChangeAspect="1"/>
          </p:cNvPicPr>
          <p:nvPr/>
        </p:nvPicPr>
        <p:blipFill>
          <a:blip r:embed="rId3"/>
          <a:stretch>
            <a:fillRect/>
          </a:stretch>
        </p:blipFill>
        <p:spPr>
          <a:xfrm>
            <a:off x="6019800" y="1295400"/>
            <a:ext cx="2620701" cy="4953000"/>
          </a:xfrm>
          <a:prstGeom prst="rect">
            <a:avLst/>
          </a:prstGeom>
        </p:spPr>
      </p:pic>
      <p:sp>
        <p:nvSpPr>
          <p:cNvPr id="5" name="Dikdörtgen 4"/>
          <p:cNvSpPr/>
          <p:nvPr/>
        </p:nvSpPr>
        <p:spPr>
          <a:xfrm>
            <a:off x="3141691" y="1295400"/>
            <a:ext cx="2497110" cy="3693319"/>
          </a:xfrm>
          <a:prstGeom prst="rect">
            <a:avLst/>
          </a:prstGeom>
        </p:spPr>
        <p:txBody>
          <a:bodyPr wrap="square">
            <a:spAutoFit/>
          </a:bodyPr>
          <a:lstStyle/>
          <a:p>
            <a:pPr algn="just"/>
            <a:r>
              <a:rPr lang="tr-TR" dirty="0"/>
              <a:t>Geç </a:t>
            </a:r>
            <a:r>
              <a:rPr lang="tr-TR" dirty="0" err="1" smtClean="0"/>
              <a:t>Ordovisiyen</a:t>
            </a:r>
            <a:r>
              <a:rPr lang="tr-TR" dirty="0" smtClean="0"/>
              <a:t> buzullaşması</a:t>
            </a:r>
            <a:r>
              <a:rPr lang="tr-TR" dirty="0"/>
              <a:t>, </a:t>
            </a:r>
            <a:r>
              <a:rPr lang="tr-TR" dirty="0" smtClean="0"/>
              <a:t>biyosfer, atmosfer ve hidrosferi </a:t>
            </a:r>
            <a:r>
              <a:rPr lang="tr-TR" dirty="0"/>
              <a:t>etkileyen küresel bir </a:t>
            </a:r>
            <a:r>
              <a:rPr lang="tr-TR" dirty="0" smtClean="0"/>
              <a:t>olaydır. </a:t>
            </a:r>
          </a:p>
          <a:p>
            <a:pPr algn="just"/>
            <a:endParaRPr lang="tr-TR" dirty="0"/>
          </a:p>
          <a:p>
            <a:pPr algn="just"/>
            <a:r>
              <a:rPr lang="tr-TR" dirty="0"/>
              <a:t/>
            </a:r>
            <a:br>
              <a:rPr lang="tr-TR" dirty="0"/>
            </a:br>
            <a:r>
              <a:rPr lang="tr-TR" dirty="0" smtClean="0"/>
              <a:t>Buz </a:t>
            </a:r>
            <a:r>
              <a:rPr lang="tr-TR" dirty="0"/>
              <a:t>tabakası </a:t>
            </a:r>
            <a:r>
              <a:rPr lang="tr-TR" dirty="0" smtClean="0"/>
              <a:t>Batı  </a:t>
            </a:r>
            <a:r>
              <a:rPr lang="tr-TR" dirty="0" err="1" smtClean="0"/>
              <a:t>Gondwana</a:t>
            </a:r>
            <a:r>
              <a:rPr lang="tr-TR" dirty="0" smtClean="0"/>
              <a:t> merkezindedir  </a:t>
            </a:r>
            <a:r>
              <a:rPr lang="tr-TR" dirty="0"/>
              <a:t>ve</a:t>
            </a:r>
            <a:br>
              <a:rPr lang="tr-TR" dirty="0"/>
            </a:br>
            <a:r>
              <a:rPr lang="tr-TR" dirty="0" smtClean="0"/>
              <a:t>yaklaşık </a:t>
            </a:r>
            <a:r>
              <a:rPr lang="tr-TR" dirty="0"/>
              <a:t>deniz seviyesinin 50-100 m. </a:t>
            </a:r>
            <a:r>
              <a:rPr lang="tr-TR" dirty="0" smtClean="0"/>
              <a:t>düşmesine </a:t>
            </a:r>
            <a:r>
              <a:rPr lang="tr-TR" dirty="0"/>
              <a:t>neden oldu. </a:t>
            </a:r>
          </a:p>
        </p:txBody>
      </p:sp>
    </p:spTree>
    <p:extLst>
      <p:ext uri="{BB962C8B-B14F-4D97-AF65-F5344CB8AC3E}">
        <p14:creationId xmlns:p14="http://schemas.microsoft.com/office/powerpoint/2010/main" val="213222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04800"/>
            <a:ext cx="4100931" cy="646331"/>
          </a:xfrm>
          <a:prstGeom prst="rect">
            <a:avLst/>
          </a:prstGeom>
          <a:noFill/>
        </p:spPr>
        <p:txBody>
          <a:bodyPr wrap="none" rtlCol="0">
            <a:spAutoFit/>
          </a:bodyPr>
          <a:lstStyle/>
          <a:p>
            <a:pPr algn="ctr"/>
            <a:r>
              <a:rPr lang="tr-TR"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Ordovisiyen</a:t>
            </a:r>
            <a:r>
              <a:rPr lang="tr-T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sonu</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Dikdörtgen 3"/>
          <p:cNvSpPr/>
          <p:nvPr/>
        </p:nvSpPr>
        <p:spPr>
          <a:xfrm>
            <a:off x="562406" y="2209800"/>
            <a:ext cx="7848600" cy="3046988"/>
          </a:xfrm>
          <a:prstGeom prst="rect">
            <a:avLst/>
          </a:prstGeom>
        </p:spPr>
        <p:txBody>
          <a:bodyPr wrap="square">
            <a:spAutoFit/>
          </a:bodyPr>
          <a:lstStyle/>
          <a:p>
            <a:pPr algn="just"/>
            <a:r>
              <a:rPr lang="tr-TR" sz="2400" dirty="0" err="1"/>
              <a:t>Ordovisisyen'in</a:t>
            </a:r>
            <a:r>
              <a:rPr lang="tr-TR" sz="2400" dirty="0"/>
              <a:t> </a:t>
            </a:r>
            <a:r>
              <a:rPr lang="tr-TR" sz="2400" dirty="0" smtClean="0"/>
              <a:t>sonunda, </a:t>
            </a:r>
            <a:r>
              <a:rPr lang="tr-TR" sz="2400" dirty="0"/>
              <a:t>buzun </a:t>
            </a:r>
            <a:r>
              <a:rPr lang="tr-TR" sz="2400" dirty="0" smtClean="0"/>
              <a:t>güneydeki </a:t>
            </a:r>
            <a:r>
              <a:rPr lang="tr-TR" sz="2400" dirty="0" err="1"/>
              <a:t>Gondwana</a:t>
            </a:r>
            <a:r>
              <a:rPr lang="tr-TR" sz="2400" dirty="0"/>
              <a:t> bölgesinin çoğunu kaplamasıyla birlikte Dünya'nın en soğuk zamanlarından </a:t>
            </a:r>
            <a:r>
              <a:rPr lang="tr-TR" sz="2400" dirty="0" smtClean="0"/>
              <a:t>birini yaşadı. </a:t>
            </a:r>
          </a:p>
          <a:p>
            <a:pPr algn="just"/>
            <a:endParaRPr lang="tr-TR" sz="2400" dirty="0"/>
          </a:p>
          <a:p>
            <a:pPr algn="just"/>
            <a:r>
              <a:rPr lang="tr-TR" sz="2400" dirty="0" smtClean="0"/>
              <a:t>Kitlesel </a:t>
            </a:r>
            <a:r>
              <a:rPr lang="tr-TR" sz="2400" dirty="0" err="1"/>
              <a:t>yokoluş</a:t>
            </a:r>
            <a:r>
              <a:rPr lang="tr-TR" sz="2400" dirty="0"/>
              <a:t> sırasında hiçbir büyük grup tamamen kaybolmadı. Yiyecek bulabilen, </a:t>
            </a:r>
            <a:r>
              <a:rPr lang="tr-TR" sz="2400" dirty="0" smtClean="0"/>
              <a:t>yırtıcı hayvanlardan korunabilen ve </a:t>
            </a:r>
            <a:r>
              <a:rPr lang="tr-TR" sz="2400" dirty="0"/>
              <a:t>yeni ortamda üreyen popülasyonlar ayakta kalmış ve bir sonraki döneme devam etmiştir.</a:t>
            </a:r>
          </a:p>
        </p:txBody>
      </p:sp>
    </p:spTree>
    <p:extLst>
      <p:ext uri="{BB962C8B-B14F-4D97-AF65-F5344CB8AC3E}">
        <p14:creationId xmlns:p14="http://schemas.microsoft.com/office/powerpoint/2010/main" val="3791245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1071</TotalTime>
  <Words>586</Words>
  <Application>Microsoft Office PowerPoint</Application>
  <PresentationFormat>Ekran Gösterisi (4:3)</PresentationFormat>
  <Paragraphs>58</Paragraphs>
  <Slides>11</Slides>
  <Notes>8</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vt:i4>
      </vt:variant>
    </vt:vector>
  </HeadingPairs>
  <TitlesOfParts>
    <vt:vector size="14" baseType="lpstr">
      <vt:lpstr>Arial</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KAYNAKLAR</vt:lpstr>
    </vt:vector>
  </TitlesOfParts>
  <Company>Community College of Philadelphia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CCP</dc:creator>
  <cp:lastModifiedBy>A</cp:lastModifiedBy>
  <cp:revision>78</cp:revision>
  <dcterms:created xsi:type="dcterms:W3CDTF">2013-11-23T18:59:12Z</dcterms:created>
  <dcterms:modified xsi:type="dcterms:W3CDTF">2018-03-05T19:50:36Z</dcterms:modified>
</cp:coreProperties>
</file>