
<file path=[Content_Types].xml><?xml version="1.0" encoding="utf-8"?>
<Types xmlns="http://schemas.openxmlformats.org/package/2006/content-types">
  <Default Extension="png" ContentType="image/png"/>
  <Default Extension="mpeg" ContentType="video/mpe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13"/>
  </p:notesMasterIdLst>
  <p:handoutMasterIdLst>
    <p:handoutMasterId r:id="rId14"/>
  </p:handoutMasterIdLst>
  <p:sldIdLst>
    <p:sldId id="848" r:id="rId2"/>
    <p:sldId id="849" r:id="rId3"/>
    <p:sldId id="835" r:id="rId4"/>
    <p:sldId id="812" r:id="rId5"/>
    <p:sldId id="813" r:id="rId6"/>
    <p:sldId id="850" r:id="rId7"/>
    <p:sldId id="814" r:id="rId8"/>
    <p:sldId id="838" r:id="rId9"/>
    <p:sldId id="839" r:id="rId10"/>
    <p:sldId id="837" r:id="rId11"/>
    <p:sldId id="816" r:id="rId12"/>
  </p:sldIdLst>
  <p:sldSz cx="12192000" cy="6858000"/>
  <p:notesSz cx="7099300" cy="10234613"/>
  <p:custDataLst>
    <p:tags r:id="rId1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E3C8"/>
    <a:srgbClr val="008000"/>
    <a:srgbClr val="CCECFF"/>
    <a:srgbClr val="3333FF"/>
    <a:srgbClr val="FFFF00"/>
    <a:srgbClr val="FF3300"/>
    <a:srgbClr val="CC00CC"/>
    <a:srgbClr val="FFCC00"/>
    <a:srgbClr val="FF99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3" autoAdjust="0"/>
    <p:restoredTop sz="94618" autoAdjust="0"/>
  </p:normalViewPr>
  <p:slideViewPr>
    <p:cSldViewPr>
      <p:cViewPr varScale="1">
        <p:scale>
          <a:sx n="105" d="100"/>
          <a:sy n="105" d="100"/>
        </p:scale>
        <p:origin x="15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BFDBF11C-B684-4A8C-9DB2-46B18AF4E6D3}" type="slidenum">
              <a:rPr lang="en-US"/>
              <a:pPr>
                <a:defRPr/>
              </a:pPr>
              <a:t>‹#›</a:t>
            </a:fld>
            <a:endParaRPr lang="en-US"/>
          </a:p>
        </p:txBody>
      </p:sp>
    </p:spTree>
    <p:extLst>
      <p:ext uri="{BB962C8B-B14F-4D97-AF65-F5344CB8AC3E}">
        <p14:creationId xmlns:p14="http://schemas.microsoft.com/office/powerpoint/2010/main" val="2460647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E134953A-E847-4B81-A1EE-12E7BBF0FEFD}" type="slidenum">
              <a:rPr lang="en-US"/>
              <a:pPr>
                <a:defRPr/>
              </a:pPr>
              <a:t>‹#›</a:t>
            </a:fld>
            <a:endParaRPr lang="en-US"/>
          </a:p>
        </p:txBody>
      </p:sp>
    </p:spTree>
    <p:extLst>
      <p:ext uri="{BB962C8B-B14F-4D97-AF65-F5344CB8AC3E}">
        <p14:creationId xmlns:p14="http://schemas.microsoft.com/office/powerpoint/2010/main" val="654076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retain proper</a:t>
            </a:r>
            <a:r>
              <a:rPr lang="en-US" baseline="0" dirty="0" smtClean="0"/>
              <a:t> attribution, including the reference to </a:t>
            </a:r>
            <a:r>
              <a:rPr lang="en-US" baseline="0" dirty="0" err="1" smtClean="0"/>
              <a:t>ai.berkeley.edu</a:t>
            </a:r>
            <a:r>
              <a:rPr lang="en-US" baseline="0" dirty="0" smtClean="0"/>
              <a:t>.  </a:t>
            </a:r>
            <a:r>
              <a:rPr lang="en-US" baseline="0" smtClean="0"/>
              <a:t>Thanks!</a:t>
            </a:r>
            <a:endParaRPr lang="en-US" sz="1200" smtClean="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E134953A-E847-4B81-A1EE-12E7BBF0FEFD}" type="slidenum">
              <a:rPr lang="en-US" smtClean="0"/>
              <a:pPr>
                <a:defRPr/>
              </a:pPr>
              <a:t>3</a:t>
            </a:fld>
            <a:endParaRPr lang="en-US"/>
          </a:p>
        </p:txBody>
      </p:sp>
    </p:spTree>
    <p:extLst>
      <p:ext uri="{BB962C8B-B14F-4D97-AF65-F5344CB8AC3E}">
        <p14:creationId xmlns:p14="http://schemas.microsoft.com/office/powerpoint/2010/main" val="124925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138113" y="768350"/>
            <a:ext cx="6823075" cy="3838575"/>
          </a:xfrm>
          <a:ln/>
        </p:spPr>
      </p:sp>
      <p:sp>
        <p:nvSpPr>
          <p:cNvPr id="18434" name="Notes Placeholder 2"/>
          <p:cNvSpPr>
            <a:spLocks noGrp="1"/>
          </p:cNvSpPr>
          <p:nvPr>
            <p:ph type="body" idx="1"/>
          </p:nvPr>
        </p:nvSpPr>
        <p:spPr>
          <a:noFill/>
          <a:ln/>
        </p:spPr>
        <p:txBody>
          <a:bodyPr/>
          <a:lstStyle/>
          <a:p>
            <a:r>
              <a:rPr lang="en-US" smtClean="0">
                <a:ea typeface="ＭＳ Ｐゴシック" pitchFamily="34" charset="-128"/>
              </a:rPr>
              <a:t>Show robot-soccer learning to walk videos (UT Austin): </a:t>
            </a:r>
          </a:p>
          <a:p>
            <a:endParaRPr lang="en-US" smtClean="0">
              <a:ea typeface="ＭＳ Ｐゴシック" pitchFamily="34" charset="-128"/>
            </a:endParaRPr>
          </a:p>
          <a:p>
            <a:r>
              <a:rPr lang="en-US" smtClean="0">
                <a:ea typeface="ＭＳ Ｐゴシック" pitchFamily="34" charset="-128"/>
              </a:rPr>
              <a:t>? Show snake robot:</a:t>
            </a:r>
          </a:p>
          <a:p>
            <a:endParaRPr lang="en-US" smtClean="0">
              <a:ea typeface="ＭＳ Ｐゴシック" pitchFamily="34" charset="-128"/>
            </a:endParaRPr>
          </a:p>
          <a:p>
            <a:endParaRPr lang="en-US" smtClean="0">
              <a:ea typeface="ＭＳ Ｐゴシック" pitchFamily="34" charset="-128"/>
            </a:endParaRPr>
          </a:p>
        </p:txBody>
      </p:sp>
      <p:sp>
        <p:nvSpPr>
          <p:cNvPr id="18435" name="Slide Number Placeholder 3"/>
          <p:cNvSpPr>
            <a:spLocks noGrp="1"/>
          </p:cNvSpPr>
          <p:nvPr>
            <p:ph type="sldNum" sz="quarter" idx="5"/>
          </p:nvPr>
        </p:nvSpPr>
        <p:spPr>
          <a:noFill/>
        </p:spPr>
        <p:txBody>
          <a:bodyPr/>
          <a:lstStyle/>
          <a:p>
            <a:fld id="{5AA0BDA5-4DBB-452F-A4B9-087719DC60F0}" type="slidenum">
              <a:rPr lang="en-US"/>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138113" y="768350"/>
            <a:ext cx="6823075" cy="3838575"/>
          </a:xfrm>
          <a:ln/>
        </p:spPr>
      </p:sp>
      <p:sp>
        <p:nvSpPr>
          <p:cNvPr id="18434" name="Notes Placeholder 2"/>
          <p:cNvSpPr>
            <a:spLocks noGrp="1"/>
          </p:cNvSpPr>
          <p:nvPr>
            <p:ph type="body" idx="1"/>
          </p:nvPr>
        </p:nvSpPr>
        <p:spPr>
          <a:noFill/>
          <a:ln/>
        </p:spPr>
        <p:txBody>
          <a:bodyPr/>
          <a:lstStyle/>
          <a:p>
            <a:r>
              <a:rPr lang="en-US" smtClean="0">
                <a:ea typeface="ＭＳ Ｐゴシック" pitchFamily="34" charset="-128"/>
              </a:rPr>
              <a:t>Show robot-soccer learning to walk videos (UT Austin): </a:t>
            </a:r>
          </a:p>
          <a:p>
            <a:endParaRPr lang="en-US" smtClean="0">
              <a:ea typeface="ＭＳ Ｐゴシック" pitchFamily="34" charset="-128"/>
            </a:endParaRPr>
          </a:p>
          <a:p>
            <a:r>
              <a:rPr lang="en-US" smtClean="0">
                <a:ea typeface="ＭＳ Ｐゴシック" pitchFamily="34" charset="-128"/>
              </a:rPr>
              <a:t>? Show snake robot:</a:t>
            </a:r>
          </a:p>
          <a:p>
            <a:endParaRPr lang="en-US" smtClean="0">
              <a:ea typeface="ＭＳ Ｐゴシック" pitchFamily="34" charset="-128"/>
            </a:endParaRPr>
          </a:p>
          <a:p>
            <a:endParaRPr lang="en-US" smtClean="0">
              <a:ea typeface="ＭＳ Ｐゴシック" pitchFamily="34" charset="-128"/>
            </a:endParaRPr>
          </a:p>
        </p:txBody>
      </p:sp>
      <p:sp>
        <p:nvSpPr>
          <p:cNvPr id="18435" name="Slide Number Placeholder 3"/>
          <p:cNvSpPr>
            <a:spLocks noGrp="1"/>
          </p:cNvSpPr>
          <p:nvPr>
            <p:ph type="sldNum" sz="quarter" idx="5"/>
          </p:nvPr>
        </p:nvSpPr>
        <p:spPr>
          <a:noFill/>
        </p:spPr>
        <p:txBody>
          <a:bodyPr/>
          <a:lstStyle/>
          <a:p>
            <a:fld id="{5AA0BDA5-4DBB-452F-A4B9-087719DC60F0}" type="slidenum">
              <a:rPr lang="en-US"/>
              <a:pPr/>
              <a:t>6</a:t>
            </a:fld>
            <a:endParaRPr lang="en-US"/>
          </a:p>
        </p:txBody>
      </p:sp>
    </p:spTree>
    <p:extLst>
      <p:ext uri="{BB962C8B-B14F-4D97-AF65-F5344CB8AC3E}">
        <p14:creationId xmlns:p14="http://schemas.microsoft.com/office/powerpoint/2010/main" val="330228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xfrm>
            <a:off x="138113" y="768350"/>
            <a:ext cx="6823075" cy="3838575"/>
          </a:xfrm>
          <a:ln/>
        </p:spPr>
      </p:sp>
      <p:sp>
        <p:nvSpPr>
          <p:cNvPr id="20482" name="Notes Placeholder 2"/>
          <p:cNvSpPr>
            <a:spLocks noGrp="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944583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54014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744783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0865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324898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5704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8003598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461658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4033561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01591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9732537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920472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629911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26005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1615018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805157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658260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ai.berkele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eg"/><Relationship Id="rId1" Type="http://schemas.microsoft.com/office/2007/relationships/media" Target="../media/media3.m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eg"/><Relationship Id="rId1" Type="http://schemas.microsoft.com/office/2007/relationships/media" Target="../media/media2.m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ctrTitle"/>
          </p:nvPr>
        </p:nvSpPr>
        <p:spPr>
          <a:xfrm>
            <a:off x="2133600" y="1066800"/>
            <a:ext cx="7924800" cy="1600200"/>
          </a:xfrm>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r>
              <a:rPr lang="en-US" altLang="en-US" sz="32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Yapay</a:t>
            </a:r>
            <a:r>
              <a:rPr lang="en-US" altLang="en-US" sz="32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Zeka</a:t>
            </a:r>
            <a:r>
              <a:rPr lang="tr-TR" altLang="en-US" sz="32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br>
              <a:rPr lang="tr-TR" altLang="en-US" sz="32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32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802600715151 </a:t>
            </a:r>
            <a:r>
              <a:rPr lang="tr-TR" altLang="en-US" dirty="0" smtClean="0">
                <a:ea typeface="ＭＳ Ｐゴシック" panose="020B0600070205080204" pitchFamily="34" charset="-128"/>
              </a:rPr>
              <a:t/>
            </a:r>
            <a:br>
              <a:rPr lang="tr-TR" altLang="en-US" dirty="0" smtClean="0">
                <a:ea typeface="ＭＳ Ｐゴシック" panose="020B0600070205080204" pitchFamily="34" charset="-128"/>
              </a:rPr>
            </a:br>
            <a:endParaRPr lang="en-US" altLang="en-US" dirty="0" smtClean="0">
              <a:ea typeface="ＭＳ Ｐゴシック" panose="020B0600070205080204" pitchFamily="34" charset="-128"/>
            </a:endParaRPr>
          </a:p>
        </p:txBody>
      </p:sp>
      <p:sp>
        <p:nvSpPr>
          <p:cNvPr id="3075" name="Rectangle 3"/>
          <p:cNvSpPr>
            <a:spLocks noGrp="1" noChangeArrowheads="1"/>
          </p:cNvSpPr>
          <p:nvPr>
            <p:ph type="subTitle" idx="1"/>
          </p:nvPr>
        </p:nvSpPr>
        <p:spPr>
          <a:xfrm>
            <a:off x="2895600" y="3505200"/>
            <a:ext cx="4572000" cy="762000"/>
          </a:xfrm>
        </p:spPr>
        <p:txBody>
          <a:bodyPr rtlCol="0">
            <a:normAutofit/>
          </a:bodyPr>
          <a:lstStyle/>
          <a:p>
            <a:pPr>
              <a:defRPr/>
            </a:pPr>
            <a:r>
              <a:rPr lang="tr-TR" altLang="en-US" b="1" dirty="0" smtClean="0"/>
              <a:t>Doç. Dr. Mehmet Serdar GÜZEL</a:t>
            </a:r>
            <a:endParaRPr lang="en-US" altLang="en-US" b="1" dirty="0" smtClean="0"/>
          </a:p>
        </p:txBody>
      </p:sp>
      <p:sp>
        <p:nvSpPr>
          <p:cNvPr id="6148" name="Text Box 9"/>
          <p:cNvSpPr txBox="1">
            <a:spLocks noChangeArrowheads="1"/>
          </p:cNvSpPr>
          <p:nvPr/>
        </p:nvSpPr>
        <p:spPr bwMode="auto">
          <a:xfrm>
            <a:off x="1628029" y="4546600"/>
            <a:ext cx="8365623" cy="8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0000"/>
              </a:spcBef>
              <a:buClr>
                <a:schemeClr val="accent2"/>
              </a:buClr>
              <a:buSzTx/>
              <a:buFontTx/>
              <a:buNone/>
            </a:pP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Slides</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are</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mainly</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adapted</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from</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the</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following</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course</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page</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20000"/>
              </a:spcBef>
              <a:buClr>
                <a:schemeClr val="accent2"/>
              </a:buClr>
              <a:buSzTx/>
              <a:buFontTx/>
              <a:buNone/>
            </a:pPr>
            <a:r>
              <a:rPr 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t>
            </a:r>
            <a:r>
              <a:rPr 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hlinkClick r:id="rId2"/>
              </a:rPr>
              <a:t>http://ai.berkeley.edu</a:t>
            </a:r>
            <a:r>
              <a:rPr 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created by Dan Klein and Pieter </a:t>
            </a:r>
            <a:r>
              <a:rPr 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Abbeel</a:t>
            </a:r>
            <a:r>
              <a:rPr 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for CS188</a:t>
            </a:r>
            <a:endPar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1"/>
          <p:cNvSpPr>
            <a:spLocks noChangeArrowheads="1"/>
          </p:cNvSpPr>
          <p:nvPr/>
        </p:nvSpPr>
        <p:spPr bwMode="auto">
          <a:xfrm>
            <a:off x="406401" y="3190732"/>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hangingPunct="0"/>
            <a:r>
              <a:rPr lang="en-US" altLang="en-US" sz="2400">
                <a:latin typeface="Arial" panose="020B0604020202020204" pitchFamily="34" charset="0"/>
              </a:rPr>
              <a:t/>
            </a:r>
            <a:br>
              <a:rPr lang="en-US" altLang="en-US" sz="2400">
                <a:latin typeface="Arial" panose="020B0604020202020204" pitchFamily="34" charset="0"/>
              </a:rPr>
            </a:br>
            <a:endParaRPr lang="en-US" altLang="en-US" sz="2400">
              <a:latin typeface="Arial" panose="020B0604020202020204" pitchFamily="34" charset="0"/>
            </a:endParaRPr>
          </a:p>
        </p:txBody>
      </p:sp>
      <p:sp>
        <p:nvSpPr>
          <p:cNvPr id="5" name="Rectangle 2"/>
          <p:cNvSpPr>
            <a:spLocks noChangeArrowheads="1"/>
          </p:cNvSpPr>
          <p:nvPr/>
        </p:nvSpPr>
        <p:spPr bwMode="auto">
          <a:xfrm>
            <a:off x="406401" y="3190732"/>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hangingPunct="0"/>
            <a:r>
              <a:rPr lang="en-US" altLang="en-US" sz="2400">
                <a:latin typeface="Arial" panose="020B0604020202020204" pitchFamily="34" charset="0"/>
              </a:rPr>
              <a:t/>
            </a:r>
            <a:br>
              <a:rPr lang="en-US" altLang="en-US" sz="2400">
                <a:latin typeface="Arial" panose="020B0604020202020204" pitchFamily="34" charset="0"/>
              </a:rPr>
            </a:br>
            <a:endParaRPr lang="en-US" altLang="en-US" sz="2400">
              <a:latin typeface="Arial" panose="020B0604020202020204" pitchFamily="34" charset="0"/>
            </a:endParaRPr>
          </a:p>
        </p:txBody>
      </p:sp>
    </p:spTree>
    <p:extLst>
      <p:ext uri="{BB962C8B-B14F-4D97-AF65-F5344CB8AC3E}">
        <p14:creationId xmlns:p14="http://schemas.microsoft.com/office/powerpoint/2010/main" val="137275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to Walk</a:t>
            </a:r>
            <a:endParaRPr lang="en-US" dirty="0"/>
          </a:p>
        </p:txBody>
      </p:sp>
      <p:pic>
        <p:nvPicPr>
          <p:cNvPr id="5" name="AIBO WALK -- finished.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66064" y="1371600"/>
            <a:ext cx="6706536" cy="4572638"/>
          </a:xfrm>
          <a:prstGeom prst="rect">
            <a:avLst/>
          </a:prstGeom>
        </p:spPr>
      </p:pic>
      <p:sp>
        <p:nvSpPr>
          <p:cNvPr id="6" name="TextBox 5"/>
          <p:cNvSpPr txBox="1"/>
          <p:nvPr/>
        </p:nvSpPr>
        <p:spPr>
          <a:xfrm>
            <a:off x="0" y="6172200"/>
            <a:ext cx="12192000" cy="523220"/>
          </a:xfrm>
          <a:prstGeom prst="rect">
            <a:avLst/>
          </a:prstGeom>
          <a:noFill/>
        </p:spPr>
        <p:txBody>
          <a:bodyPr wrap="square" rtlCol="0">
            <a:spAutoFit/>
          </a:bodyPr>
          <a:lstStyle/>
          <a:p>
            <a:pPr algn="ctr"/>
            <a:r>
              <a:rPr lang="en-US" sz="2800" dirty="0" smtClean="0">
                <a:latin typeface="Calibri" pitchFamily="34" charset="0"/>
                <a:cs typeface="Calibri" pitchFamily="34" charset="0"/>
              </a:rPr>
              <a:t>Finished</a:t>
            </a:r>
            <a:endParaRPr lang="en-US" sz="2800" dirty="0">
              <a:latin typeface="Calibri" pitchFamily="34" charset="0"/>
              <a:cs typeface="Calibri" pitchFamily="34" charset="0"/>
            </a:endParaRPr>
          </a:p>
        </p:txBody>
      </p:sp>
      <p:sp>
        <p:nvSpPr>
          <p:cNvPr id="3" name="TextBox 2"/>
          <p:cNvSpPr txBox="1"/>
          <p:nvPr/>
        </p:nvSpPr>
        <p:spPr>
          <a:xfrm>
            <a:off x="9218191" y="6488668"/>
            <a:ext cx="3050009" cy="369332"/>
          </a:xfrm>
          <a:prstGeom prst="rect">
            <a:avLst/>
          </a:prstGeom>
          <a:noFill/>
        </p:spPr>
        <p:txBody>
          <a:bodyPr wrap="none" rtlCol="0">
            <a:spAutoFit/>
          </a:bodyPr>
          <a:lstStyle/>
          <a:p>
            <a:r>
              <a:rPr lang="en-US" dirty="0">
                <a:solidFill>
                  <a:srgbClr val="FF0000"/>
                </a:solidFill>
                <a:latin typeface="Calibri"/>
                <a:cs typeface="Calibri"/>
              </a:rPr>
              <a:t>[</a:t>
            </a:r>
            <a:r>
              <a:rPr lang="en-US" dirty="0" smtClean="0">
                <a:solidFill>
                  <a:srgbClr val="FF0000"/>
                </a:solidFill>
                <a:latin typeface="Calibri"/>
                <a:cs typeface="Calibri"/>
              </a:rPr>
              <a:t>Video: AIBO WALK – finished]</a:t>
            </a:r>
            <a:endParaRPr lang="en-US" dirty="0">
              <a:solidFill>
                <a:srgbClr val="FF0000"/>
              </a:solidFill>
              <a:latin typeface="Calibri"/>
              <a:cs typeface="Calibri"/>
            </a:endParaRPr>
          </a:p>
        </p:txBody>
      </p:sp>
      <p:sp>
        <p:nvSpPr>
          <p:cNvPr id="7" name="TextBox 12"/>
          <p:cNvSpPr txBox="1">
            <a:spLocks noChangeArrowheads="1"/>
          </p:cNvSpPr>
          <p:nvPr/>
        </p:nvSpPr>
        <p:spPr bwMode="auto">
          <a:xfrm>
            <a:off x="0" y="6457890"/>
            <a:ext cx="2810948" cy="369332"/>
          </a:xfrm>
          <a:prstGeom prst="rect">
            <a:avLst/>
          </a:prstGeom>
          <a:noFill/>
          <a:ln w="9525">
            <a:noFill/>
            <a:miter lim="800000"/>
            <a:headEnd/>
            <a:tailEnd/>
          </a:ln>
        </p:spPr>
        <p:txBody>
          <a:bodyPr wrap="none">
            <a:spAutoFit/>
          </a:bodyPr>
          <a:lstStyle/>
          <a:p>
            <a:r>
              <a:rPr lang="en-US" dirty="0">
                <a:latin typeface="Calibri" pitchFamily="34" charset="0"/>
              </a:rPr>
              <a:t>[Kohl and Stone, ICRA 2004]</a:t>
            </a:r>
          </a:p>
        </p:txBody>
      </p:sp>
    </p:spTree>
    <p:extLst>
      <p:ext uri="{BB962C8B-B14F-4D97-AF65-F5344CB8AC3E}">
        <p14:creationId xmlns:p14="http://schemas.microsoft.com/office/powerpoint/2010/main" val="41873084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smtClean="0">
                <a:ea typeface="ＭＳ Ｐゴシック" pitchFamily="34" charset="-128"/>
              </a:rPr>
              <a:t>Example: Toddler Robot</a:t>
            </a:r>
          </a:p>
        </p:txBody>
      </p:sp>
      <p:pic>
        <p:nvPicPr>
          <p:cNvPr id="3" name="toddler_cu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89188" y="2160588"/>
            <a:ext cx="5173662" cy="3879850"/>
          </a:xfrm>
        </p:spPr>
      </p:pic>
      <p:sp>
        <p:nvSpPr>
          <p:cNvPr id="22532" name="TextBox 12"/>
          <p:cNvSpPr txBox="1">
            <a:spLocks noChangeArrowheads="1"/>
          </p:cNvSpPr>
          <p:nvPr/>
        </p:nvSpPr>
        <p:spPr bwMode="auto">
          <a:xfrm>
            <a:off x="0" y="6488668"/>
            <a:ext cx="3349315" cy="369332"/>
          </a:xfrm>
          <a:prstGeom prst="rect">
            <a:avLst/>
          </a:prstGeom>
          <a:noFill/>
          <a:ln w="9525">
            <a:noFill/>
            <a:miter lim="800000"/>
            <a:headEnd/>
            <a:tailEnd/>
          </a:ln>
        </p:spPr>
        <p:txBody>
          <a:bodyPr wrap="none">
            <a:spAutoFit/>
          </a:bodyPr>
          <a:lstStyle/>
          <a:p>
            <a:r>
              <a:rPr lang="en-US" dirty="0" smtClean="0">
                <a:latin typeface="Calibri" pitchFamily="34" charset="0"/>
              </a:rPr>
              <a:t>[</a:t>
            </a:r>
            <a:r>
              <a:rPr lang="en-US" dirty="0" err="1" smtClean="0">
                <a:latin typeface="Calibri" pitchFamily="34" charset="0"/>
              </a:rPr>
              <a:t>Tedrake</a:t>
            </a:r>
            <a:r>
              <a:rPr lang="en-US" dirty="0">
                <a:latin typeface="Calibri" pitchFamily="34" charset="0"/>
              </a:rPr>
              <a:t>, Zhang and </a:t>
            </a:r>
            <a:r>
              <a:rPr lang="en-US" dirty="0" err="1">
                <a:latin typeface="Calibri" pitchFamily="34" charset="0"/>
              </a:rPr>
              <a:t>Seung</a:t>
            </a:r>
            <a:r>
              <a:rPr lang="en-US" dirty="0">
                <a:latin typeface="Calibri" pitchFamily="34" charset="0"/>
              </a:rPr>
              <a:t>, </a:t>
            </a:r>
            <a:r>
              <a:rPr lang="en-US" dirty="0" smtClean="0">
                <a:latin typeface="Calibri" pitchFamily="34" charset="0"/>
              </a:rPr>
              <a:t>2005]</a:t>
            </a:r>
            <a:endParaRPr lang="en-US" dirty="0">
              <a:latin typeface="Calibri" pitchFamily="34" charset="0"/>
            </a:endParaRPr>
          </a:p>
        </p:txBody>
      </p:sp>
      <p:sp>
        <p:nvSpPr>
          <p:cNvPr id="5" name="TextBox 4"/>
          <p:cNvSpPr txBox="1"/>
          <p:nvPr/>
        </p:nvSpPr>
        <p:spPr>
          <a:xfrm>
            <a:off x="9781965" y="6488668"/>
            <a:ext cx="2410035" cy="369332"/>
          </a:xfrm>
          <a:prstGeom prst="rect">
            <a:avLst/>
          </a:prstGeom>
          <a:noFill/>
        </p:spPr>
        <p:txBody>
          <a:bodyPr wrap="none" rtlCol="0">
            <a:spAutoFit/>
          </a:bodyPr>
          <a:lstStyle/>
          <a:p>
            <a:r>
              <a:rPr lang="en-US" dirty="0">
                <a:solidFill>
                  <a:srgbClr val="FF0000"/>
                </a:solidFill>
                <a:latin typeface="Calibri"/>
                <a:cs typeface="Calibri"/>
              </a:rPr>
              <a:t>[</a:t>
            </a:r>
            <a:r>
              <a:rPr lang="en-US" dirty="0" smtClean="0">
                <a:solidFill>
                  <a:srgbClr val="FF0000"/>
                </a:solidFill>
                <a:latin typeface="Calibri"/>
                <a:cs typeface="Calibri"/>
              </a:rPr>
              <a:t>Video: TODDLER – 40s]</a:t>
            </a:r>
            <a:endParaRPr lang="en-US" dirty="0">
              <a:solidFill>
                <a:srgbClr val="FF0000"/>
              </a:solidFill>
              <a:latin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altLang="en-US" smtClean="0">
                <a:ea typeface="ＭＳ Ｐゴシック" panose="020B0600070205080204" pitchFamily="34" charset="-128"/>
              </a:rPr>
              <a:t>Lecturer</a:t>
            </a:r>
            <a:endParaRPr lang="en-US" altLang="en-US" smtClean="0">
              <a:ea typeface="ＭＳ Ｐゴシック" panose="020B0600070205080204" pitchFamily="34" charset="-128"/>
            </a:endParaRPr>
          </a:p>
        </p:txBody>
      </p:sp>
      <p:sp>
        <p:nvSpPr>
          <p:cNvPr id="7171" name="Rectangle 3"/>
          <p:cNvSpPr>
            <a:spLocks noGrp="1" noChangeArrowheads="1"/>
          </p:cNvSpPr>
          <p:nvPr>
            <p:ph idx="1"/>
          </p:nvPr>
        </p:nvSpPr>
        <p:spPr>
          <a:xfrm>
            <a:off x="1981200" y="1600200"/>
            <a:ext cx="8229600" cy="5105400"/>
          </a:xfrm>
        </p:spPr>
        <p:txBody>
          <a:bodyPr/>
          <a:lstStyle/>
          <a:p>
            <a:pPr eaLnBrk="1" hangingPunct="1"/>
            <a:r>
              <a:rPr lang="en-US" altLang="en-US" smtClean="0">
                <a:ea typeface="ＭＳ Ｐゴシック" panose="020B0600070205080204" pitchFamily="34" charset="-128"/>
              </a:rPr>
              <a:t>Instructor: </a:t>
            </a:r>
            <a:r>
              <a:rPr lang="tr-TR" altLang="en-US" smtClean="0">
                <a:solidFill>
                  <a:schemeClr val="hlink"/>
                </a:solidFill>
                <a:ea typeface="ＭＳ Ｐゴシック" panose="020B0600070205080204" pitchFamily="34" charset="-128"/>
              </a:rPr>
              <a:t>Assoc. Prof Dr. Mehmet S Güzel </a:t>
            </a:r>
            <a:endParaRPr lang="en-US" altLang="en-US" smtClean="0">
              <a:solidFill>
                <a:schemeClr val="hlink"/>
              </a:solidFill>
              <a:ea typeface="ＭＳ Ｐゴシック" panose="020B0600070205080204" pitchFamily="34" charset="-128"/>
            </a:endParaRPr>
          </a:p>
          <a:p>
            <a:pPr lvl="1" eaLnBrk="1" hangingPunct="1"/>
            <a:r>
              <a:rPr lang="en-US" altLang="en-US" smtClean="0">
                <a:ea typeface="ＭＳ Ｐゴシック" panose="020B0600070205080204" pitchFamily="34" charset="-128"/>
              </a:rPr>
              <a:t>Office hours: Tuesday, </a:t>
            </a:r>
            <a:r>
              <a:rPr lang="tr-TR" altLang="en-US" smtClean="0">
                <a:ea typeface="ＭＳ Ｐゴシック" panose="020B0600070205080204" pitchFamily="34" charset="-128"/>
              </a:rPr>
              <a:t>1</a:t>
            </a:r>
            <a:r>
              <a:rPr lang="en-US" altLang="en-US" smtClean="0">
                <a:ea typeface="ＭＳ Ｐゴシック" panose="020B0600070205080204" pitchFamily="34" charset="-128"/>
              </a:rPr>
              <a:t>:30-</a:t>
            </a:r>
            <a:r>
              <a:rPr lang="tr-TR" altLang="en-US" smtClean="0">
                <a:ea typeface="ＭＳ Ｐゴシック" panose="020B0600070205080204" pitchFamily="34" charset="-128"/>
              </a:rPr>
              <a:t>2</a:t>
            </a:r>
            <a:r>
              <a:rPr lang="en-US" altLang="en-US" smtClean="0">
                <a:ea typeface="ＭＳ Ｐゴシック" panose="020B0600070205080204" pitchFamily="34" charset="-128"/>
              </a:rPr>
              <a:t>:30pm </a:t>
            </a:r>
          </a:p>
          <a:p>
            <a:pPr lvl="1" eaLnBrk="1" hangingPunct="1"/>
            <a:r>
              <a:rPr lang="en-US" altLang="en-US" smtClean="0">
                <a:ea typeface="ＭＳ Ｐゴシック" panose="020B0600070205080204" pitchFamily="34" charset="-128"/>
              </a:rPr>
              <a:t>Open door policy – don’t hesitate to stop by!</a:t>
            </a:r>
          </a:p>
          <a:p>
            <a:pPr eaLnBrk="1" hangingPunct="1"/>
            <a:r>
              <a:rPr lang="en-US" altLang="en-US" smtClean="0">
                <a:ea typeface="ＭＳ Ｐゴシック" panose="020B0600070205080204" pitchFamily="34" charset="-128"/>
              </a:rPr>
              <a:t>Watch the course website</a:t>
            </a:r>
          </a:p>
          <a:p>
            <a:pPr lvl="1" eaLnBrk="1" hangingPunct="1"/>
            <a:r>
              <a:rPr lang="en-US" altLang="en-US" smtClean="0">
                <a:ea typeface="ＭＳ Ｐゴシック" panose="020B0600070205080204" pitchFamily="34" charset="-128"/>
              </a:rPr>
              <a:t>Assignments,</a:t>
            </a:r>
            <a:r>
              <a:rPr lang="tr-TR" altLang="en-US" smtClean="0">
                <a:ea typeface="ＭＳ Ｐゴシック" panose="020B0600070205080204" pitchFamily="34" charset="-128"/>
              </a:rPr>
              <a:t> lab tutorials, </a:t>
            </a:r>
            <a:r>
              <a:rPr lang="en-US" altLang="en-US" smtClean="0">
                <a:ea typeface="ＭＳ Ｐゴシック" panose="020B0600070205080204" pitchFamily="34" charset="-128"/>
              </a:rPr>
              <a:t> lecture notes</a:t>
            </a:r>
          </a:p>
        </p:txBody>
      </p:sp>
      <p:sp>
        <p:nvSpPr>
          <p:cNvPr id="71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32" indent="-285744">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2971" indent="-228594">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160" indent="-228594">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349" indent="-228594">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537" indent="-228594"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726" indent="-228594"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8914" indent="-228594"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103" indent="-228594"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
                <a:schemeClr val="accent2"/>
              </a:buClr>
              <a:buSzTx/>
              <a:buFontTx/>
              <a:buChar char="•"/>
            </a:pPr>
            <a:r>
              <a:rPr lang="en-US" altLang="en-US" sz="1200">
                <a:solidFill>
                  <a:schemeClr val="bg2"/>
                </a:solidFill>
                <a:latin typeface="Arial" panose="020B0604020202020204" pitchFamily="34" charset="0"/>
              </a:rPr>
              <a:t>slide </a:t>
            </a:r>
            <a:fld id="{DD1FAF00-B09D-4A9B-921E-9E64A11DDA64}" type="slidenum">
              <a:rPr lang="en-US" altLang="en-US" sz="1200">
                <a:solidFill>
                  <a:schemeClr val="bg2"/>
                </a:solidFill>
                <a:latin typeface="Arial" panose="020B0604020202020204" pitchFamily="34" charset="0"/>
              </a:rPr>
              <a:pPr eaLnBrk="1" hangingPunct="1">
                <a:spcBef>
                  <a:spcPct val="20000"/>
                </a:spcBef>
                <a:buClr>
                  <a:schemeClr val="accent2"/>
                </a:buClr>
                <a:buSzTx/>
                <a:buFontTx/>
                <a:buChar char="•"/>
              </a:pPr>
              <a:t>2</a:t>
            </a:fld>
            <a:endParaRPr lang="en-US" altLang="en-US" sz="1200">
              <a:solidFill>
                <a:schemeClr val="bg2"/>
              </a:solidFill>
              <a:latin typeface="Arial" panose="020B0604020202020204" pitchFamily="34" charset="0"/>
            </a:endParaRPr>
          </a:p>
        </p:txBody>
      </p:sp>
    </p:spTree>
    <p:extLst>
      <p:ext uri="{BB962C8B-B14F-4D97-AF65-F5344CB8AC3E}">
        <p14:creationId xmlns:p14="http://schemas.microsoft.com/office/powerpoint/2010/main" val="1043182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152400"/>
            <a:ext cx="12192000" cy="1470025"/>
          </a:xfrm>
        </p:spPr>
        <p:txBody>
          <a:bodyPr/>
          <a:lstStyle/>
          <a:p>
            <a:pPr eaLnBrk="1" hangingPunct="1"/>
            <a:r>
              <a:rPr lang="en-US" dirty="0" smtClean="0"/>
              <a:t/>
            </a:r>
            <a:br>
              <a:rPr lang="en-US" dirty="0" smtClean="0"/>
            </a:br>
            <a:endParaRPr lang="en-US" sz="3600" dirty="0" smtClean="0"/>
          </a:p>
        </p:txBody>
      </p:sp>
      <p:sp>
        <p:nvSpPr>
          <p:cNvPr id="5123" name="Rectangle 6"/>
          <p:cNvSpPr>
            <a:spLocks noGrp="1" noChangeArrowheads="1"/>
          </p:cNvSpPr>
          <p:nvPr>
            <p:ph type="subTitle" idx="1"/>
          </p:nvPr>
        </p:nvSpPr>
        <p:spPr>
          <a:xfrm>
            <a:off x="0" y="990600"/>
            <a:ext cx="12192000" cy="1524000"/>
          </a:xfrm>
        </p:spPr>
        <p:txBody>
          <a:bodyPr/>
          <a:lstStyle/>
          <a:p>
            <a:pPr algn="ctr" eaLnBrk="1" hangingPunct="1"/>
            <a:r>
              <a:rPr lang="en-US" sz="3600" b="1" dirty="0" smtClean="0"/>
              <a:t>Reinforcement Learning</a:t>
            </a:r>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Reinforcement Learning</a:t>
            </a: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4497" y="1371600"/>
            <a:ext cx="7882341" cy="44227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normAutofit fontScale="90000"/>
          </a:bodyPr>
          <a:lstStyle/>
          <a:p>
            <a:pPr algn="just"/>
            <a:r>
              <a:rPr lang="en-US" dirty="0" smtClean="0">
                <a:ea typeface="ＭＳ Ｐゴシック" pitchFamily="34" charset="-128"/>
              </a:rPr>
              <a:t>Reinforcement Learning</a:t>
            </a:r>
            <a:r>
              <a:rPr lang="tr-TR" dirty="0" smtClean="0">
                <a:ea typeface="ＭＳ Ｐゴシック" pitchFamily="34" charset="-128"/>
              </a:rPr>
              <a:t/>
            </a:r>
            <a:br>
              <a:rPr lang="tr-TR" dirty="0" smtClean="0">
                <a:ea typeface="ＭＳ Ｐゴシック" pitchFamily="34" charset="-128"/>
              </a:rPr>
            </a:br>
            <a:r>
              <a:rPr lang="tr-TR" dirty="0">
                <a:ea typeface="ＭＳ Ｐゴシック" pitchFamily="34" charset="-128"/>
              </a:rPr>
              <a:t/>
            </a:r>
            <a:br>
              <a:rPr lang="tr-TR" dirty="0">
                <a:ea typeface="ＭＳ Ｐゴシック" pitchFamily="34" charset="-128"/>
              </a:rPr>
            </a:br>
            <a:r>
              <a:rPr lang="en-US" sz="2700" dirty="0">
                <a:solidFill>
                  <a:schemeClr val="tx1"/>
                </a:solidFill>
              </a:rPr>
              <a:t>Reinforcement learning is an area of machine learning concerned with how software agents ought to take actions in an environment so as to maximize some notion of cumulative reward. Reinforcement learning is one of three basic machine learning paradigms, alongside supervised learning and unsupervised learning</a:t>
            </a:r>
            <a:endParaRPr lang="en-US" sz="2700" dirty="0" smtClean="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normAutofit fontScale="90000"/>
          </a:bodyPr>
          <a:lstStyle/>
          <a:p>
            <a:pPr algn="just"/>
            <a:r>
              <a:rPr lang="en-US" dirty="0" smtClean="0">
                <a:ea typeface="ＭＳ Ｐゴシック" pitchFamily="34" charset="-128"/>
              </a:rPr>
              <a:t>Reinforcement</a:t>
            </a:r>
            <a:r>
              <a:rPr lang="tr-TR" dirty="0" smtClean="0">
                <a:ea typeface="ＭＳ Ｐゴシック" pitchFamily="34" charset="-128"/>
              </a:rPr>
              <a:t>-</a:t>
            </a:r>
            <a:r>
              <a:rPr lang="en-US" dirty="0" smtClean="0">
                <a:ea typeface="ＭＳ Ｐゴシック" pitchFamily="34" charset="-128"/>
              </a:rPr>
              <a:t>Learning</a:t>
            </a:r>
            <a:r>
              <a:rPr lang="tr-TR" dirty="0" smtClean="0">
                <a:ea typeface="ＭＳ Ｐゴシック" pitchFamily="34" charset="-128"/>
              </a:rPr>
              <a:t/>
            </a:r>
            <a:br>
              <a:rPr lang="tr-TR" dirty="0" smtClean="0">
                <a:ea typeface="ＭＳ Ｐゴシック" pitchFamily="34" charset="-128"/>
              </a:rPr>
            </a:br>
            <a:r>
              <a:rPr lang="tr-TR" dirty="0">
                <a:ea typeface="ＭＳ Ｐゴシック" pitchFamily="34" charset="-128"/>
              </a:rPr>
              <a:t/>
            </a:r>
            <a:br>
              <a:rPr lang="tr-TR" dirty="0">
                <a:ea typeface="ＭＳ Ｐゴシック" pitchFamily="34" charset="-128"/>
              </a:rPr>
            </a:br>
            <a:endParaRPr lang="en-US" sz="2700" dirty="0" smtClean="0">
              <a:solidFill>
                <a:schemeClr val="tx1"/>
              </a:solidFill>
              <a:ea typeface="ＭＳ Ｐゴシック" pitchFamily="34" charset="-128"/>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400299"/>
            <a:ext cx="6324600" cy="2439489"/>
          </a:xfrm>
          <a:prstGeom prst="rect">
            <a:avLst/>
          </a:prstGeom>
        </p:spPr>
      </p:pic>
    </p:spTree>
    <p:extLst>
      <p:ext uri="{BB962C8B-B14F-4D97-AF65-F5344CB8AC3E}">
        <p14:creationId xmlns:p14="http://schemas.microsoft.com/office/powerpoint/2010/main" val="4290879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p:txBody>
          <a:bodyPr/>
          <a:lstStyle/>
          <a:p>
            <a:r>
              <a:rPr lang="en-US" dirty="0" smtClean="0">
                <a:ea typeface="ＭＳ Ｐゴシック" pitchFamily="34" charset="-128"/>
              </a:rPr>
              <a:t>Example: Learning to Walk</a:t>
            </a:r>
          </a:p>
        </p:txBody>
      </p:sp>
      <p:sp>
        <p:nvSpPr>
          <p:cNvPr id="19458" name="TextBox 5"/>
          <p:cNvSpPr txBox="1">
            <a:spLocks noChangeArrowheads="1"/>
          </p:cNvSpPr>
          <p:nvPr/>
        </p:nvSpPr>
        <p:spPr bwMode="auto">
          <a:xfrm>
            <a:off x="304800" y="4495800"/>
            <a:ext cx="3200400" cy="461665"/>
          </a:xfrm>
          <a:prstGeom prst="rect">
            <a:avLst/>
          </a:prstGeom>
          <a:noFill/>
          <a:ln w="9525">
            <a:noFill/>
            <a:miter lim="800000"/>
            <a:headEnd/>
            <a:tailEnd/>
          </a:ln>
        </p:spPr>
        <p:txBody>
          <a:bodyPr>
            <a:spAutoFit/>
          </a:bodyPr>
          <a:lstStyle/>
          <a:p>
            <a:pPr algn="ctr"/>
            <a:r>
              <a:rPr lang="en-US" sz="2400" dirty="0" smtClean="0">
                <a:latin typeface="Calibri" pitchFamily="34" charset="0"/>
              </a:rPr>
              <a:t>Initial</a:t>
            </a:r>
            <a:endParaRPr lang="en-US" sz="2400" dirty="0">
              <a:latin typeface="Calibri" pitchFamily="34" charset="0"/>
            </a:endParaRPr>
          </a:p>
        </p:txBody>
      </p:sp>
      <p:sp>
        <p:nvSpPr>
          <p:cNvPr id="19459" name="TextBox 6"/>
          <p:cNvSpPr txBox="1">
            <a:spLocks noChangeArrowheads="1"/>
          </p:cNvSpPr>
          <p:nvPr/>
        </p:nvSpPr>
        <p:spPr bwMode="auto">
          <a:xfrm>
            <a:off x="4219407" y="4491335"/>
            <a:ext cx="3476793" cy="461665"/>
          </a:xfrm>
          <a:prstGeom prst="rect">
            <a:avLst/>
          </a:prstGeom>
          <a:noFill/>
          <a:ln w="9525">
            <a:noFill/>
            <a:miter lim="800000"/>
            <a:headEnd/>
            <a:tailEnd/>
          </a:ln>
        </p:spPr>
        <p:txBody>
          <a:bodyPr wrap="square">
            <a:spAutoFit/>
          </a:bodyPr>
          <a:lstStyle/>
          <a:p>
            <a:pPr algn="ctr"/>
            <a:r>
              <a:rPr lang="en-US" sz="2400" dirty="0" smtClean="0">
                <a:latin typeface="Calibri" pitchFamily="34" charset="0"/>
              </a:rPr>
              <a:t>A Learning Trial</a:t>
            </a:r>
            <a:endParaRPr lang="en-US" sz="2400" dirty="0">
              <a:latin typeface="Calibri" pitchFamily="34" charset="0"/>
            </a:endParaRPr>
          </a:p>
        </p:txBody>
      </p:sp>
      <p:sp>
        <p:nvSpPr>
          <p:cNvPr id="19461" name="TextBox 9"/>
          <p:cNvSpPr txBox="1">
            <a:spLocks noChangeArrowheads="1"/>
          </p:cNvSpPr>
          <p:nvPr/>
        </p:nvSpPr>
        <p:spPr bwMode="auto">
          <a:xfrm>
            <a:off x="8352530" y="4491335"/>
            <a:ext cx="3429000" cy="461665"/>
          </a:xfrm>
          <a:prstGeom prst="rect">
            <a:avLst/>
          </a:prstGeom>
          <a:noFill/>
          <a:ln w="9525">
            <a:noFill/>
            <a:miter lim="800000"/>
            <a:headEnd/>
            <a:tailEnd/>
          </a:ln>
        </p:spPr>
        <p:txBody>
          <a:bodyPr wrap="square">
            <a:spAutoFit/>
          </a:bodyPr>
          <a:lstStyle/>
          <a:p>
            <a:pPr algn="ctr"/>
            <a:r>
              <a:rPr lang="en-US" sz="2400" dirty="0">
                <a:latin typeface="Calibri" pitchFamily="34" charset="0"/>
              </a:rPr>
              <a:t>After </a:t>
            </a:r>
            <a:r>
              <a:rPr lang="en-US" sz="2400" dirty="0" smtClean="0">
                <a:latin typeface="Calibri" pitchFamily="34" charset="0"/>
              </a:rPr>
              <a:t>Learning [1K Trials]</a:t>
            </a:r>
            <a:endParaRPr lang="en-US" sz="2400" dirty="0">
              <a:latin typeface="Calibri" pitchFamily="34" charset="0"/>
            </a:endParaRPr>
          </a:p>
        </p:txBody>
      </p:sp>
      <p:sp>
        <p:nvSpPr>
          <p:cNvPr id="19464" name="TextBox 12"/>
          <p:cNvSpPr txBox="1">
            <a:spLocks noChangeArrowheads="1"/>
          </p:cNvSpPr>
          <p:nvPr/>
        </p:nvSpPr>
        <p:spPr bwMode="auto">
          <a:xfrm>
            <a:off x="0" y="6457890"/>
            <a:ext cx="2810948" cy="369332"/>
          </a:xfrm>
          <a:prstGeom prst="rect">
            <a:avLst/>
          </a:prstGeom>
          <a:noFill/>
          <a:ln w="9525">
            <a:noFill/>
            <a:miter lim="800000"/>
            <a:headEnd/>
            <a:tailEnd/>
          </a:ln>
        </p:spPr>
        <p:txBody>
          <a:bodyPr wrap="none">
            <a:spAutoFit/>
          </a:bodyPr>
          <a:lstStyle/>
          <a:p>
            <a:r>
              <a:rPr lang="en-US" dirty="0">
                <a:latin typeface="Calibri" pitchFamily="34" charset="0"/>
              </a:rPr>
              <a:t>[Kohl and Stone, ICRA 2004]</a:t>
            </a:r>
          </a:p>
        </p:txBody>
      </p:sp>
      <p:pic>
        <p:nvPicPr>
          <p:cNvPr id="13" name="AIBO WALK -- initial.mpeg" descr="/Users/pabbeel/Dropbox/work/Teaching/cs 188/CS188-lecture-materials/videos/rl/AIBO WALK -- initial.mpeg">
            <a:hlinkClick r:id="" action="ppaction://media"/>
          </p:cNvPr>
          <p:cNvPicPr>
            <a:picLocks noGrp="1" noRot="1" noChangeAspect="1"/>
          </p:cNvPicPr>
          <p:nvPr/>
        </p:nvPicPr>
        <p:blipFill>
          <a:blip r:embed="rId3" cstate="print"/>
          <a:srcRect/>
          <a:stretch>
            <a:fillRect/>
          </a:stretch>
        </p:blipFill>
        <p:spPr bwMode="auto">
          <a:xfrm>
            <a:off x="457200" y="2039936"/>
            <a:ext cx="3173539" cy="2379663"/>
          </a:xfrm>
          <a:prstGeom prst="rect">
            <a:avLst/>
          </a:prstGeom>
          <a:noFill/>
          <a:ln w="9525">
            <a:noFill/>
            <a:miter lim="800000"/>
            <a:headEnd/>
            <a:tailEnd/>
          </a:ln>
        </p:spPr>
      </p:pic>
      <p:pic>
        <p:nvPicPr>
          <p:cNvPr id="14" name="AIBO WALK -- training-1.mpeg" descr="/Users/pabbeel/Dropbox/work/Teaching/cs 188/CS188-lecture-materials/videos/rl/AIBO WALK -- training-1.mpeg">
            <a:hlinkClick r:id="" action="ppaction://media"/>
          </p:cNvPr>
          <p:cNvPicPr>
            <a:picLocks noRot="1" noChangeAspect="1"/>
          </p:cNvPicPr>
          <p:nvPr/>
        </p:nvPicPr>
        <p:blipFill>
          <a:blip r:embed="rId4" cstate="print"/>
          <a:srcRect/>
          <a:stretch>
            <a:fillRect/>
          </a:stretch>
        </p:blipFill>
        <p:spPr bwMode="auto">
          <a:xfrm>
            <a:off x="4307890" y="2039936"/>
            <a:ext cx="3489911" cy="2379664"/>
          </a:xfrm>
          <a:prstGeom prst="rect">
            <a:avLst/>
          </a:prstGeom>
          <a:noFill/>
          <a:ln w="9525">
            <a:noFill/>
            <a:miter lim="800000"/>
            <a:headEnd/>
            <a:tailEnd/>
          </a:ln>
        </p:spPr>
      </p:pic>
      <p:pic>
        <p:nvPicPr>
          <p:cNvPr id="15" name="AIBO WALK -- finished.mpeg" descr="/Users/pabbeel/Dropbox/work/Teaching/cs 188/CS188-lecture-materials/videos/rl/AIBO WALK -- finished.mpeg">
            <a:hlinkClick r:id="" action="ppaction://media"/>
          </p:cNvPr>
          <p:cNvPicPr>
            <a:picLocks noRot="1" noChangeAspect="1"/>
          </p:cNvPicPr>
          <p:nvPr/>
        </p:nvPicPr>
        <p:blipFill>
          <a:blip r:embed="rId5" cstate="print"/>
          <a:srcRect/>
          <a:stretch>
            <a:fillRect/>
          </a:stretch>
        </p:blipFill>
        <p:spPr bwMode="auto">
          <a:xfrm>
            <a:off x="8454131" y="2044089"/>
            <a:ext cx="3458470" cy="2358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to Walk</a:t>
            </a:r>
            <a:endParaRPr lang="en-US" dirty="0"/>
          </a:p>
        </p:txBody>
      </p:sp>
      <p:pic>
        <p:nvPicPr>
          <p:cNvPr id="5" name="AIBO WALK -- initial.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30425" y="2160588"/>
            <a:ext cx="5691188" cy="3879850"/>
          </a:xfrm>
        </p:spPr>
      </p:pic>
      <p:sp>
        <p:nvSpPr>
          <p:cNvPr id="4" name="TextBox 3"/>
          <p:cNvSpPr txBox="1"/>
          <p:nvPr/>
        </p:nvSpPr>
        <p:spPr>
          <a:xfrm>
            <a:off x="0" y="6172200"/>
            <a:ext cx="12192000" cy="523220"/>
          </a:xfrm>
          <a:prstGeom prst="rect">
            <a:avLst/>
          </a:prstGeom>
          <a:noFill/>
        </p:spPr>
        <p:txBody>
          <a:bodyPr wrap="square" rtlCol="0">
            <a:spAutoFit/>
          </a:bodyPr>
          <a:lstStyle/>
          <a:p>
            <a:pPr algn="ctr"/>
            <a:r>
              <a:rPr lang="en-US" sz="2800" dirty="0" smtClean="0">
                <a:latin typeface="Calibri" pitchFamily="34" charset="0"/>
                <a:cs typeface="Calibri" pitchFamily="34" charset="0"/>
              </a:rPr>
              <a:t>Initial</a:t>
            </a:r>
            <a:endParaRPr lang="en-US" sz="2800" dirty="0">
              <a:latin typeface="Calibri" pitchFamily="34" charset="0"/>
              <a:cs typeface="Calibri" pitchFamily="34" charset="0"/>
            </a:endParaRPr>
          </a:p>
        </p:txBody>
      </p:sp>
      <p:sp>
        <p:nvSpPr>
          <p:cNvPr id="6" name="TextBox 5"/>
          <p:cNvSpPr txBox="1"/>
          <p:nvPr/>
        </p:nvSpPr>
        <p:spPr>
          <a:xfrm>
            <a:off x="9218191" y="6488668"/>
            <a:ext cx="2798888" cy="369332"/>
          </a:xfrm>
          <a:prstGeom prst="rect">
            <a:avLst/>
          </a:prstGeom>
          <a:noFill/>
        </p:spPr>
        <p:txBody>
          <a:bodyPr wrap="none" rtlCol="0">
            <a:spAutoFit/>
          </a:bodyPr>
          <a:lstStyle/>
          <a:p>
            <a:r>
              <a:rPr lang="en-US" dirty="0">
                <a:solidFill>
                  <a:srgbClr val="FF0000"/>
                </a:solidFill>
                <a:latin typeface="Calibri"/>
                <a:cs typeface="Calibri"/>
              </a:rPr>
              <a:t>[</a:t>
            </a:r>
            <a:r>
              <a:rPr lang="en-US" dirty="0" smtClean="0">
                <a:solidFill>
                  <a:srgbClr val="FF0000"/>
                </a:solidFill>
                <a:latin typeface="Calibri"/>
                <a:cs typeface="Calibri"/>
              </a:rPr>
              <a:t>Video: AIBO WALK – initial]</a:t>
            </a:r>
            <a:endParaRPr lang="en-US" dirty="0">
              <a:solidFill>
                <a:srgbClr val="FF0000"/>
              </a:solidFill>
              <a:latin typeface="Calibri"/>
              <a:cs typeface="Calibri"/>
            </a:endParaRPr>
          </a:p>
        </p:txBody>
      </p:sp>
      <p:sp>
        <p:nvSpPr>
          <p:cNvPr id="7" name="TextBox 12"/>
          <p:cNvSpPr txBox="1">
            <a:spLocks noChangeArrowheads="1"/>
          </p:cNvSpPr>
          <p:nvPr/>
        </p:nvSpPr>
        <p:spPr bwMode="auto">
          <a:xfrm>
            <a:off x="0" y="6457890"/>
            <a:ext cx="2810948" cy="369332"/>
          </a:xfrm>
          <a:prstGeom prst="rect">
            <a:avLst/>
          </a:prstGeom>
          <a:noFill/>
          <a:ln w="9525">
            <a:noFill/>
            <a:miter lim="800000"/>
            <a:headEnd/>
            <a:tailEnd/>
          </a:ln>
        </p:spPr>
        <p:txBody>
          <a:bodyPr wrap="none">
            <a:spAutoFit/>
          </a:bodyPr>
          <a:lstStyle/>
          <a:p>
            <a:r>
              <a:rPr lang="en-US" dirty="0">
                <a:latin typeface="Calibri" pitchFamily="34" charset="0"/>
              </a:rPr>
              <a:t>[Kohl and Stone, ICRA 2004]</a:t>
            </a:r>
          </a:p>
        </p:txBody>
      </p:sp>
    </p:spTree>
    <p:extLst>
      <p:ext uri="{BB962C8B-B14F-4D97-AF65-F5344CB8AC3E}">
        <p14:creationId xmlns:p14="http://schemas.microsoft.com/office/powerpoint/2010/main" val="4234412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to Walk</a:t>
            </a:r>
            <a:endParaRPr lang="en-US" dirty="0"/>
          </a:p>
        </p:txBody>
      </p:sp>
      <p:sp>
        <p:nvSpPr>
          <p:cNvPr id="4" name="TextBox 3"/>
          <p:cNvSpPr txBox="1"/>
          <p:nvPr/>
        </p:nvSpPr>
        <p:spPr>
          <a:xfrm>
            <a:off x="0" y="6172200"/>
            <a:ext cx="12192000" cy="523220"/>
          </a:xfrm>
          <a:prstGeom prst="rect">
            <a:avLst/>
          </a:prstGeom>
          <a:noFill/>
        </p:spPr>
        <p:txBody>
          <a:bodyPr wrap="square" rtlCol="0">
            <a:spAutoFit/>
          </a:bodyPr>
          <a:lstStyle/>
          <a:p>
            <a:pPr algn="ctr"/>
            <a:r>
              <a:rPr lang="en-US" sz="2800" dirty="0" smtClean="0">
                <a:latin typeface="Calibri" pitchFamily="34" charset="0"/>
                <a:cs typeface="Calibri" pitchFamily="34" charset="0"/>
              </a:rPr>
              <a:t>Training</a:t>
            </a:r>
            <a:endParaRPr lang="en-US" sz="2800" dirty="0">
              <a:latin typeface="Calibri" pitchFamily="34" charset="0"/>
              <a:cs typeface="Calibri" pitchFamily="34" charset="0"/>
            </a:endParaRPr>
          </a:p>
        </p:txBody>
      </p:sp>
      <p:pic>
        <p:nvPicPr>
          <p:cNvPr id="5" name="AIBO WALK -- training-1.mpe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67000" y="1371600"/>
            <a:ext cx="6706536" cy="4572638"/>
          </a:xfrm>
          <a:prstGeom prst="rect">
            <a:avLst/>
          </a:prstGeom>
        </p:spPr>
      </p:pic>
      <p:sp>
        <p:nvSpPr>
          <p:cNvPr id="6" name="TextBox 5"/>
          <p:cNvSpPr txBox="1"/>
          <p:nvPr/>
        </p:nvSpPr>
        <p:spPr>
          <a:xfrm>
            <a:off x="9218191" y="6488668"/>
            <a:ext cx="3005037" cy="369332"/>
          </a:xfrm>
          <a:prstGeom prst="rect">
            <a:avLst/>
          </a:prstGeom>
          <a:noFill/>
        </p:spPr>
        <p:txBody>
          <a:bodyPr wrap="none" rtlCol="0">
            <a:spAutoFit/>
          </a:bodyPr>
          <a:lstStyle/>
          <a:p>
            <a:r>
              <a:rPr lang="en-US" dirty="0">
                <a:solidFill>
                  <a:srgbClr val="FF0000"/>
                </a:solidFill>
                <a:latin typeface="Calibri"/>
                <a:cs typeface="Calibri"/>
              </a:rPr>
              <a:t>[</a:t>
            </a:r>
            <a:r>
              <a:rPr lang="en-US" dirty="0" smtClean="0">
                <a:solidFill>
                  <a:srgbClr val="FF0000"/>
                </a:solidFill>
                <a:latin typeface="Calibri"/>
                <a:cs typeface="Calibri"/>
              </a:rPr>
              <a:t>Video: AIBO WALK – training]</a:t>
            </a:r>
            <a:endParaRPr lang="en-US" dirty="0">
              <a:solidFill>
                <a:srgbClr val="FF0000"/>
              </a:solidFill>
              <a:latin typeface="Calibri"/>
              <a:cs typeface="Calibri"/>
            </a:endParaRPr>
          </a:p>
        </p:txBody>
      </p:sp>
      <p:sp>
        <p:nvSpPr>
          <p:cNvPr id="7" name="TextBox 12"/>
          <p:cNvSpPr txBox="1">
            <a:spLocks noChangeArrowheads="1"/>
          </p:cNvSpPr>
          <p:nvPr/>
        </p:nvSpPr>
        <p:spPr bwMode="auto">
          <a:xfrm>
            <a:off x="0" y="6457890"/>
            <a:ext cx="2810948" cy="369332"/>
          </a:xfrm>
          <a:prstGeom prst="rect">
            <a:avLst/>
          </a:prstGeom>
          <a:noFill/>
          <a:ln w="9525">
            <a:noFill/>
            <a:miter lim="800000"/>
            <a:headEnd/>
            <a:tailEnd/>
          </a:ln>
        </p:spPr>
        <p:txBody>
          <a:bodyPr wrap="none">
            <a:spAutoFit/>
          </a:bodyPr>
          <a:lstStyle/>
          <a:p>
            <a:r>
              <a:rPr lang="en-US" dirty="0">
                <a:latin typeface="Calibri" pitchFamily="34" charset="0"/>
              </a:rPr>
              <a:t>[Kohl and Stone, ICRA 2004]</a:t>
            </a:r>
          </a:p>
        </p:txBody>
      </p:sp>
    </p:spTree>
    <p:extLst>
      <p:ext uri="{BB962C8B-B14F-4D97-AF65-F5344CB8AC3E}">
        <p14:creationId xmlns:p14="http://schemas.microsoft.com/office/powerpoint/2010/main" val="4234412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Lst>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54294</TotalTime>
  <Words>239</Words>
  <Application>Microsoft Office PowerPoint</Application>
  <PresentationFormat>Geniş ekran</PresentationFormat>
  <Paragraphs>48</Paragraphs>
  <Slides>11</Slides>
  <Notes>4</Notes>
  <HiddenSlides>0</HiddenSlides>
  <MMClips>4</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11</vt:i4>
      </vt:variant>
    </vt:vector>
  </HeadingPairs>
  <TitlesOfParts>
    <vt:vector size="19" baseType="lpstr">
      <vt:lpstr>ＭＳ Ｐゴシック</vt:lpstr>
      <vt:lpstr>Arial</vt:lpstr>
      <vt:lpstr>Calibri</vt:lpstr>
      <vt:lpstr>Tahoma</vt:lpstr>
      <vt:lpstr>Times New Roman</vt:lpstr>
      <vt:lpstr>Trebuchet MS</vt:lpstr>
      <vt:lpstr>Wingdings 3</vt:lpstr>
      <vt:lpstr>Yüzeyler</vt:lpstr>
      <vt:lpstr>Yapay Zeka  802600715151  </vt:lpstr>
      <vt:lpstr>Lecturer</vt:lpstr>
      <vt:lpstr> </vt:lpstr>
      <vt:lpstr>Reinforcement Learning</vt:lpstr>
      <vt:lpstr>Reinforcement Learning  Reinforcement learning is an area of machine learning concerned with how software agents ought to take actions in an environment so as to maximize some notion of cumulative reward. Reinforcement learning is one of three basic machine learning paradigms, alongside supervised learning and unsupervised learning</vt:lpstr>
      <vt:lpstr>Reinforcement-Learning  </vt:lpstr>
      <vt:lpstr>Example: Learning to Walk</vt:lpstr>
      <vt:lpstr>Example: Learning to Walk</vt:lpstr>
      <vt:lpstr>Example: Learning to Walk</vt:lpstr>
      <vt:lpstr>Example: Learning to Walk</vt:lpstr>
      <vt:lpstr>Example: Toddler Robot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pc</cp:lastModifiedBy>
  <cp:revision>2980</cp:revision>
  <cp:lastPrinted>2014-02-20T19:34:11Z</cp:lastPrinted>
  <dcterms:created xsi:type="dcterms:W3CDTF">2004-08-27T04:16:05Z</dcterms:created>
  <dcterms:modified xsi:type="dcterms:W3CDTF">2019-11-28T17:37:00Z</dcterms:modified>
</cp:coreProperties>
</file>