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C300893-A029-428E-8D6A-CD6FD884252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74752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300893-A029-428E-8D6A-CD6FD884252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2011573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300893-A029-428E-8D6A-CD6FD884252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909643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90356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351218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24279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29548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52983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93278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976028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6089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300893-A029-428E-8D6A-CD6FD884252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29521357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589775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48975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49188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C300893-A029-428E-8D6A-CD6FD8842528}"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1373200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C300893-A029-428E-8D6A-CD6FD884252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424301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C300893-A029-428E-8D6A-CD6FD8842528}"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2201757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C300893-A029-428E-8D6A-CD6FD8842528}"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1618738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C300893-A029-428E-8D6A-CD6FD8842528}"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949811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300893-A029-428E-8D6A-CD6FD884252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2852971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300893-A029-428E-8D6A-CD6FD8842528}"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48104C-2B3B-4A04-8555-B722F6D287C1}" type="slidenum">
              <a:rPr lang="tr-TR" smtClean="0"/>
              <a:t>‹#›</a:t>
            </a:fld>
            <a:endParaRPr lang="tr-TR"/>
          </a:p>
        </p:txBody>
      </p:sp>
    </p:spTree>
    <p:extLst>
      <p:ext uri="{BB962C8B-B14F-4D97-AF65-F5344CB8AC3E}">
        <p14:creationId xmlns:p14="http://schemas.microsoft.com/office/powerpoint/2010/main" val="311694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300893-A029-428E-8D6A-CD6FD8842528}"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8104C-2B3B-4A04-8555-B722F6D287C1}" type="slidenum">
              <a:rPr lang="tr-TR" smtClean="0"/>
              <a:t>‹#›</a:t>
            </a:fld>
            <a:endParaRPr lang="tr-TR"/>
          </a:p>
        </p:txBody>
      </p:sp>
    </p:spTree>
    <p:extLst>
      <p:ext uri="{BB962C8B-B14F-4D97-AF65-F5344CB8AC3E}">
        <p14:creationId xmlns:p14="http://schemas.microsoft.com/office/powerpoint/2010/main" val="2285992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43726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88397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Statik </a:t>
            </a:r>
            <a:r>
              <a:rPr lang="tr-TR" b="1" dirty="0" smtClean="0">
                <a:latin typeface="Times New Roman" panose="02020603050405020304" pitchFamily="18" charset="0"/>
                <a:ea typeface="Times New Roman" panose="02020603050405020304" pitchFamily="18" charset="0"/>
              </a:rPr>
              <a:t>projeler</a:t>
            </a:r>
            <a:r>
              <a:rPr lang="tr-TR" dirty="0" smtClean="0">
                <a:latin typeface="Times New Roman" panose="02020603050405020304" pitchFamily="18" charset="0"/>
                <a:ea typeface="Times New Roman" panose="02020603050405020304" pitchFamily="18" charset="0"/>
              </a:rPr>
              <a:t>; bir </a:t>
            </a:r>
            <a:r>
              <a:rPr lang="tr-TR" dirty="0">
                <a:latin typeface="Times New Roman" panose="02020603050405020304" pitchFamily="18" charset="0"/>
                <a:ea typeface="Times New Roman" panose="02020603050405020304" pitchFamily="18" charset="0"/>
              </a:rPr>
              <a:t>yapının mimari projesinin genel olarak ortaya çıktığı ön proje aşamasından sonra verilen bilgilere ve uyulması gerekli şartnamelere göre yapının temel, çatı, betonarme, çelik, ahşap, istinat duvarı gibi elemanlarına etki eden kuvvetler karşısında nasıl yapılması gerektiğinin hesaplanarak ortaya konulması ve bunların tekniğine uygun bir şekilde çizilmesi gerekir. İşte yapılan hesaplara ve bu hesaplara göre çizilen resimlere </a:t>
            </a:r>
            <a:r>
              <a:rPr lang="tr-TR" i="1" dirty="0">
                <a:latin typeface="Times New Roman" panose="02020603050405020304" pitchFamily="18" charset="0"/>
                <a:ea typeface="Times New Roman" panose="02020603050405020304" pitchFamily="18" charset="0"/>
              </a:rPr>
              <a:t>statik projeler</a:t>
            </a:r>
            <a:r>
              <a:rPr lang="tr-TR" dirty="0">
                <a:latin typeface="Times New Roman" panose="02020603050405020304" pitchFamily="18" charset="0"/>
                <a:ea typeface="Times New Roman" panose="02020603050405020304" pitchFamily="18" charset="0"/>
              </a:rPr>
              <a:t>    </a:t>
            </a:r>
            <a:r>
              <a:rPr lang="tr-TR" i="1" dirty="0">
                <a:latin typeface="Times New Roman" panose="02020603050405020304" pitchFamily="18" charset="0"/>
                <a:ea typeface="Times New Roman" panose="02020603050405020304" pitchFamily="18" charset="0"/>
              </a:rPr>
              <a:t>(mühendislik projeleri)</a:t>
            </a:r>
            <a:r>
              <a:rPr lang="tr-TR" dirty="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adı </a:t>
            </a:r>
            <a:r>
              <a:rPr lang="tr-TR" dirty="0">
                <a:latin typeface="Times New Roman" panose="02020603050405020304" pitchFamily="18" charset="0"/>
                <a:ea typeface="Times New Roman" panose="02020603050405020304" pitchFamily="18" charset="0"/>
              </a:rPr>
              <a:t>verilir.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Tesisat </a:t>
            </a:r>
            <a:r>
              <a:rPr lang="tr-TR" dirty="0" smtClean="0">
                <a:latin typeface="Times New Roman" panose="02020603050405020304" pitchFamily="18" charset="0"/>
                <a:ea typeface="Times New Roman" panose="02020603050405020304" pitchFamily="18" charset="0"/>
              </a:rPr>
              <a:t>projeleri, yapı </a:t>
            </a:r>
            <a:r>
              <a:rPr lang="tr-TR" dirty="0">
                <a:latin typeface="Times New Roman" panose="02020603050405020304" pitchFamily="18" charset="0"/>
                <a:ea typeface="Times New Roman" panose="02020603050405020304" pitchFamily="18" charset="0"/>
              </a:rPr>
              <a:t>veya tesisin kesin projesi ortaya çıktıktan sonra kullanılan </a:t>
            </a:r>
            <a:r>
              <a:rPr lang="tr-TR" dirty="0" err="1">
                <a:latin typeface="Times New Roman" panose="02020603050405020304" pitchFamily="18" charset="0"/>
                <a:ea typeface="Times New Roman" panose="02020603050405020304" pitchFamily="18" charset="0"/>
              </a:rPr>
              <a:t>tesisatlara</a:t>
            </a:r>
            <a:r>
              <a:rPr lang="tr-TR"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b="1"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689615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Tesisat </a:t>
            </a:r>
            <a:r>
              <a:rPr lang="tr-TR" b="1" dirty="0" smtClean="0">
                <a:latin typeface="Times New Roman" panose="02020603050405020304" pitchFamily="18" charset="0"/>
                <a:ea typeface="Times New Roman" panose="02020603050405020304" pitchFamily="18" charset="0"/>
              </a:rPr>
              <a:t>projeleri, y</a:t>
            </a:r>
            <a:r>
              <a:rPr lang="tr-TR" dirty="0" smtClean="0">
                <a:latin typeface="Times New Roman" panose="02020603050405020304" pitchFamily="18" charset="0"/>
                <a:ea typeface="Times New Roman" panose="02020603050405020304" pitchFamily="18" charset="0"/>
              </a:rPr>
              <a:t>apı </a:t>
            </a:r>
            <a:r>
              <a:rPr lang="tr-TR" dirty="0">
                <a:latin typeface="Times New Roman" panose="02020603050405020304" pitchFamily="18" charset="0"/>
                <a:ea typeface="Times New Roman" panose="02020603050405020304" pitchFamily="18" charset="0"/>
              </a:rPr>
              <a:t>veya tesisin kesin projesi ortaya çıktıktan sonra kullanılan </a:t>
            </a:r>
            <a:r>
              <a:rPr lang="tr-TR" dirty="0" err="1">
                <a:latin typeface="Times New Roman" panose="02020603050405020304" pitchFamily="18" charset="0"/>
                <a:ea typeface="Times New Roman" panose="02020603050405020304" pitchFamily="18" charset="0"/>
              </a:rPr>
              <a:t>tesisatlara</a:t>
            </a:r>
            <a:r>
              <a:rPr lang="tr-TR"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b="1"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sz="2000" b="1" dirty="0">
                <a:latin typeface="Times New Roman" panose="02020603050405020304" pitchFamily="18" charset="0"/>
                <a:ea typeface="Times New Roman" panose="02020603050405020304" pitchFamily="18" charset="0"/>
              </a:rPr>
              <a:t>TARIMSAL YAPI PROJELERİNİN UYGULANMASI</a:t>
            </a: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Yapı veya tesisin uygulama projesinin tamamlanmasından sonra projenin uygulanmasına yönelik olan aşama başlar. Bunlar; proje keşif bedelinin belirlenmesi, ihale dosyasının hazırlanması, projenin onaylanması ve yapı ruhsatının alınması ile inşaatı yapacak ve kontrol edecek elemanların seçilmesi aşamalarıdır.</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Proje keşif bedeli, hazırlanan projeler üzerinden çıkarılır ve </a:t>
            </a:r>
            <a:r>
              <a:rPr lang="tr-TR" b="1" i="1" dirty="0">
                <a:latin typeface="Times New Roman" panose="02020603050405020304" pitchFamily="18" charset="0"/>
                <a:ea typeface="Times New Roman" panose="02020603050405020304" pitchFamily="18" charset="0"/>
              </a:rPr>
              <a:t>birinci keşif </a:t>
            </a:r>
            <a:r>
              <a:rPr lang="tr-TR" dirty="0">
                <a:latin typeface="Times New Roman" panose="02020603050405020304" pitchFamily="18" charset="0"/>
                <a:ea typeface="Times New Roman" panose="02020603050405020304" pitchFamily="18" charset="0"/>
              </a:rPr>
              <a:t>ya da </a:t>
            </a:r>
            <a:r>
              <a:rPr lang="tr-TR" b="1" i="1" dirty="0">
                <a:latin typeface="Times New Roman" panose="02020603050405020304" pitchFamily="18" charset="0"/>
                <a:ea typeface="Times New Roman" panose="02020603050405020304" pitchFamily="18" charset="0"/>
              </a:rPr>
              <a:t>ön keşif</a:t>
            </a:r>
            <a:r>
              <a:rPr lang="tr-TR" dirty="0">
                <a:latin typeface="Times New Roman" panose="02020603050405020304" pitchFamily="18" charset="0"/>
                <a:ea typeface="Times New Roman" panose="02020603050405020304" pitchFamily="18" charset="0"/>
              </a:rPr>
              <a:t> olarak adlandırılır. </a:t>
            </a:r>
            <a:endParaRPr lang="tr-TR" dirty="0"/>
          </a:p>
        </p:txBody>
      </p:sp>
    </p:spTree>
    <p:extLst>
      <p:ext uri="{BB962C8B-B14F-4D97-AF65-F5344CB8AC3E}">
        <p14:creationId xmlns:p14="http://schemas.microsoft.com/office/powerpoint/2010/main" val="2731736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lnSpcReduction="10000"/>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Bir yapı veya tesise ilişkin projeler hazırlandıktan ve hazırlanan bu projenin proje yılında geçerli olan birim fiyatlara göre ön keşfi yapıldıktan sonra projenin hangi yolla yaptırılacağının belirlenmesi gerekir. Bir yapının inşaatı </a:t>
            </a:r>
            <a:r>
              <a:rPr lang="tr-TR" b="1" i="1" dirty="0">
                <a:solidFill>
                  <a:srgbClr val="000000"/>
                </a:solidFill>
                <a:latin typeface="Times New Roman" panose="02020603050405020304" pitchFamily="18" charset="0"/>
                <a:ea typeface="Times New Roman" panose="02020603050405020304" pitchFamily="18" charset="0"/>
              </a:rPr>
              <a:t>ihale usulü</a:t>
            </a:r>
            <a:r>
              <a:rPr lang="tr-TR" dirty="0">
                <a:solidFill>
                  <a:srgbClr val="000000"/>
                </a:solidFill>
                <a:latin typeface="Times New Roman" panose="02020603050405020304" pitchFamily="18" charset="0"/>
                <a:ea typeface="Times New Roman" panose="02020603050405020304" pitchFamily="18" charset="0"/>
              </a:rPr>
              <a:t> ve </a:t>
            </a:r>
            <a:r>
              <a:rPr lang="tr-TR" b="1" i="1" dirty="0">
                <a:solidFill>
                  <a:srgbClr val="000000"/>
                </a:solidFill>
                <a:latin typeface="Times New Roman" panose="02020603050405020304" pitchFamily="18" charset="0"/>
                <a:ea typeface="Times New Roman" panose="02020603050405020304" pitchFamily="18" charset="0"/>
              </a:rPr>
              <a:t>emanet usulü</a:t>
            </a:r>
            <a:r>
              <a:rPr lang="tr-TR" dirty="0">
                <a:solidFill>
                  <a:srgbClr val="000000"/>
                </a:solidFill>
                <a:latin typeface="Times New Roman" panose="02020603050405020304" pitchFamily="18" charset="0"/>
                <a:ea typeface="Times New Roman" panose="02020603050405020304" pitchFamily="18" charset="0"/>
              </a:rPr>
              <a:t> olmak üzere genellikle iki şekilde </a:t>
            </a:r>
            <a:r>
              <a:rPr lang="tr-TR" dirty="0" smtClean="0">
                <a:solidFill>
                  <a:srgbClr val="000000"/>
                </a:solidFill>
                <a:latin typeface="Times New Roman" panose="02020603050405020304" pitchFamily="18" charset="0"/>
                <a:ea typeface="Times New Roman" panose="02020603050405020304" pitchFamily="18" charset="0"/>
              </a:rPr>
              <a:t>yaptırılabilir.</a:t>
            </a:r>
          </a:p>
          <a:p>
            <a:pPr marL="0" indent="0" algn="just">
              <a:spcAft>
                <a:spcPts val="0"/>
              </a:spcAft>
              <a:buNone/>
            </a:pPr>
            <a:r>
              <a:rPr lang="tr-TR" dirty="0" smtClean="0">
                <a:solidFill>
                  <a:srgbClr val="000000"/>
                </a:solidFill>
                <a:latin typeface="Times New Roman" panose="02020603050405020304" pitchFamily="18" charset="0"/>
                <a:ea typeface="Times New Roman" panose="02020603050405020304" pitchFamily="18" charset="0"/>
              </a:rPr>
              <a:t>Projenin </a:t>
            </a:r>
            <a:r>
              <a:rPr lang="tr-TR" dirty="0">
                <a:solidFill>
                  <a:srgbClr val="000000"/>
                </a:solidFill>
                <a:latin typeface="Times New Roman" panose="02020603050405020304" pitchFamily="18" charset="0"/>
                <a:ea typeface="Times New Roman" panose="02020603050405020304" pitchFamily="18" charset="0"/>
              </a:rPr>
              <a:t>inşasının iyi bir biçimde yürütülebilmesi için ise, iyi bir kontrol elemanı veya büyük projeler için kontrol örgütüne ihtiyaç vardır. Genel olarak bir yapının projesine, şartname ve sözleşmeleri ile bunların eklerine göre iyi bir şekilde yürütülebilmesi için mal sahibi veya iş sahibi idarelerce görevlendirilen kişi veya kuruluşlara </a:t>
            </a:r>
            <a:r>
              <a:rPr lang="tr-TR" b="1" i="1" dirty="0">
                <a:solidFill>
                  <a:srgbClr val="000000"/>
                </a:solidFill>
                <a:latin typeface="Times New Roman" panose="02020603050405020304" pitchFamily="18" charset="0"/>
                <a:ea typeface="Times New Roman" panose="02020603050405020304" pitchFamily="18" charset="0"/>
              </a:rPr>
              <a:t>kontrol </a:t>
            </a:r>
            <a:r>
              <a:rPr lang="tr-TR" dirty="0">
                <a:solidFill>
                  <a:srgbClr val="000000"/>
                </a:solidFill>
                <a:latin typeface="Times New Roman" panose="02020603050405020304" pitchFamily="18" charset="0"/>
                <a:ea typeface="Times New Roman" panose="02020603050405020304" pitchFamily="18" charset="0"/>
              </a:rPr>
              <a:t>denir</a:t>
            </a:r>
            <a:r>
              <a:rPr lang="tr-TR" dirty="0" smtClean="0">
                <a:solidFill>
                  <a:srgbClr val="000000"/>
                </a:solidFill>
                <a:latin typeface="Times New Roman" panose="02020603050405020304" pitchFamily="18" charset="0"/>
                <a:ea typeface="Times New Roman" panose="02020603050405020304" pitchFamily="18" charset="0"/>
              </a:rPr>
              <a:t>. </a:t>
            </a:r>
            <a:r>
              <a:rPr lang="tr-TR" dirty="0">
                <a:solidFill>
                  <a:srgbClr val="000000"/>
                </a:solidFill>
                <a:latin typeface="Times New Roman" panose="02020603050405020304" pitchFamily="18" charset="0"/>
                <a:ea typeface="Times New Roman" panose="02020603050405020304" pitchFamily="18" charset="0"/>
              </a:rPr>
              <a:t>Bir veya birkaç inşaatın kontrollüğü bir kontrol mühendisine verilebilirse de her yapının mutlaka bir sürveyanı bulunmalıdır. </a:t>
            </a:r>
            <a:r>
              <a:rPr lang="tr-TR" b="1" i="1" dirty="0">
                <a:solidFill>
                  <a:srgbClr val="000000"/>
                </a:solidFill>
                <a:latin typeface="Times New Roman" panose="02020603050405020304" pitchFamily="18" charset="0"/>
                <a:ea typeface="Times New Roman" panose="02020603050405020304" pitchFamily="18" charset="0"/>
              </a:rPr>
              <a:t>Sürveyanlar </a:t>
            </a:r>
            <a:r>
              <a:rPr lang="tr-TR" dirty="0">
                <a:solidFill>
                  <a:srgbClr val="000000"/>
                </a:solidFill>
                <a:latin typeface="Times New Roman" panose="02020603050405020304" pitchFamily="18" charset="0"/>
                <a:ea typeface="Times New Roman" panose="02020603050405020304" pitchFamily="18" charset="0"/>
              </a:rPr>
              <a:t>yapının başında devamlı bulunarak, yapılan işlerin iyi bir şekilde, tekniğine uygun olarak ve kontrol mühendisinin talimatına göre yürütülmesine yardımcı olurlar.</a:t>
            </a:r>
            <a:endParaRPr lang="tr-TR" dirty="0">
              <a:latin typeface="Times New Roman" panose="02020603050405020304" pitchFamily="18" charset="0"/>
              <a:ea typeface="Times New Roman" panose="02020603050405020304" pitchFamily="18" charset="0"/>
            </a:endParaRPr>
          </a:p>
          <a:p>
            <a:pPr marL="0" indent="0" algn="just">
              <a:spcAft>
                <a:spcPts val="0"/>
              </a:spcAft>
              <a:buNone/>
            </a:pP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795843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Yüklenicilerin sözleşme ve eklerine göre yaptıkları işlere karşılık aldıkları paraya </a:t>
            </a:r>
            <a:r>
              <a:rPr lang="tr-TR" b="1" i="1" dirty="0" err="1">
                <a:solidFill>
                  <a:srgbClr val="000000"/>
                </a:solidFill>
                <a:latin typeface="Times New Roman" panose="02020603050405020304" pitchFamily="18" charset="0"/>
                <a:ea typeface="Times New Roman" panose="02020603050405020304" pitchFamily="18" charset="0"/>
              </a:rPr>
              <a:t>hakediş</a:t>
            </a:r>
            <a:r>
              <a:rPr lang="tr-TR" b="1" i="1" dirty="0">
                <a:solidFill>
                  <a:srgbClr val="000000"/>
                </a:solidFill>
                <a:latin typeface="Times New Roman" panose="02020603050405020304" pitchFamily="18" charset="0"/>
                <a:ea typeface="Times New Roman" panose="02020603050405020304" pitchFamily="18" charset="0"/>
              </a:rPr>
              <a:t> (istihkak)</a:t>
            </a:r>
            <a:r>
              <a:rPr lang="tr-TR" dirty="0">
                <a:solidFill>
                  <a:srgbClr val="000000"/>
                </a:solidFill>
                <a:latin typeface="Times New Roman" panose="02020603050405020304" pitchFamily="18" charset="0"/>
                <a:ea typeface="Times New Roman" panose="02020603050405020304" pitchFamily="18" charset="0"/>
              </a:rPr>
              <a:t> adı verilir. Ödeme şekillerine göre hak edişler; geçici (ara) </a:t>
            </a:r>
            <a:r>
              <a:rPr lang="tr-TR" dirty="0" err="1">
                <a:solidFill>
                  <a:srgbClr val="000000"/>
                </a:solidFill>
                <a:latin typeface="Times New Roman" panose="02020603050405020304" pitchFamily="18" charset="0"/>
                <a:ea typeface="Times New Roman" panose="02020603050405020304" pitchFamily="18" charset="0"/>
              </a:rPr>
              <a:t>hakedişler</a:t>
            </a:r>
            <a:r>
              <a:rPr lang="tr-TR" dirty="0">
                <a:solidFill>
                  <a:srgbClr val="000000"/>
                </a:solidFill>
                <a:latin typeface="Times New Roman" panose="02020603050405020304" pitchFamily="18" charset="0"/>
                <a:ea typeface="Times New Roman" panose="02020603050405020304" pitchFamily="18" charset="0"/>
              </a:rPr>
              <a:t> ve kesin (son) </a:t>
            </a:r>
            <a:r>
              <a:rPr lang="tr-TR" dirty="0" err="1">
                <a:solidFill>
                  <a:srgbClr val="000000"/>
                </a:solidFill>
                <a:latin typeface="Times New Roman" panose="02020603050405020304" pitchFamily="18" charset="0"/>
                <a:ea typeface="Times New Roman" panose="02020603050405020304" pitchFamily="18" charset="0"/>
              </a:rPr>
              <a:t>hakediş</a:t>
            </a:r>
            <a:r>
              <a:rPr lang="tr-TR" dirty="0">
                <a:solidFill>
                  <a:srgbClr val="000000"/>
                </a:solidFill>
                <a:latin typeface="Times New Roman" panose="02020603050405020304" pitchFamily="18" charset="0"/>
                <a:ea typeface="Times New Roman" panose="02020603050405020304" pitchFamily="18" charset="0"/>
              </a:rPr>
              <a:t> olmak üzere iki çeşittir</a:t>
            </a:r>
            <a:r>
              <a:rPr lang="tr-TR" dirty="0" smtClean="0">
                <a:solidFill>
                  <a:srgbClr val="000000"/>
                </a:solidFill>
                <a:latin typeface="Times New Roman" panose="02020603050405020304" pitchFamily="18" charset="0"/>
                <a:ea typeface="Times New Roman" panose="02020603050405020304" pitchFamily="18" charset="0"/>
              </a:rPr>
              <a:t>.</a:t>
            </a:r>
            <a:r>
              <a:rPr lang="tr-TR" sz="3200" dirty="0">
                <a:solidFill>
                  <a:srgbClr val="000000"/>
                </a:solidFill>
                <a:latin typeface="Times New Roman" panose="02020603050405020304" pitchFamily="18" charset="0"/>
                <a:ea typeface="Times New Roman" panose="02020603050405020304" pitchFamily="18" charset="0"/>
              </a:rPr>
              <a:t> Sözleşmenin başlangıcından itibaren yüklenicinin yaptığı işler ve malzeme hazırlığına (</a:t>
            </a:r>
            <a:r>
              <a:rPr lang="tr-TR" sz="3200" dirty="0" err="1">
                <a:solidFill>
                  <a:srgbClr val="000000"/>
                </a:solidFill>
                <a:latin typeface="Times New Roman" panose="02020603050405020304" pitchFamily="18" charset="0"/>
                <a:ea typeface="Times New Roman" panose="02020603050405020304" pitchFamily="18" charset="0"/>
              </a:rPr>
              <a:t>ihrazatına</a:t>
            </a:r>
            <a:r>
              <a:rPr lang="tr-TR" sz="3200" dirty="0">
                <a:solidFill>
                  <a:srgbClr val="000000"/>
                </a:solidFill>
                <a:latin typeface="Times New Roman" panose="02020603050405020304" pitchFamily="18" charset="0"/>
                <a:ea typeface="Times New Roman" panose="02020603050405020304" pitchFamily="18" charset="0"/>
              </a:rPr>
              <a:t>) karşılık işin devamı süresince her ay aldığı hak edişe </a:t>
            </a:r>
            <a:r>
              <a:rPr lang="tr-TR" sz="3200" b="1" i="1" dirty="0">
                <a:solidFill>
                  <a:srgbClr val="000000"/>
                </a:solidFill>
                <a:latin typeface="Times New Roman" panose="02020603050405020304" pitchFamily="18" charset="0"/>
                <a:ea typeface="Times New Roman" panose="02020603050405020304" pitchFamily="18" charset="0"/>
              </a:rPr>
              <a:t>geçici (ara) </a:t>
            </a:r>
            <a:r>
              <a:rPr lang="tr-TR" sz="3200" b="1" i="1" dirty="0" err="1">
                <a:solidFill>
                  <a:srgbClr val="000000"/>
                </a:solidFill>
                <a:latin typeface="Times New Roman" panose="02020603050405020304" pitchFamily="18" charset="0"/>
                <a:ea typeface="Times New Roman" panose="02020603050405020304" pitchFamily="18" charset="0"/>
              </a:rPr>
              <a:t>hakediş</a:t>
            </a:r>
            <a:r>
              <a:rPr lang="tr-TR" sz="3200" dirty="0">
                <a:solidFill>
                  <a:srgbClr val="000000"/>
                </a:solidFill>
                <a:latin typeface="Times New Roman" panose="02020603050405020304" pitchFamily="18" charset="0"/>
                <a:ea typeface="Times New Roman" panose="02020603050405020304" pitchFamily="18" charset="0"/>
              </a:rPr>
              <a:t> denir. İşin tamamlanmasından sonra, yapının bütün kısımlarının ölçümünün yapılması ile bulunan bedele karşılık yükleniciye verilen </a:t>
            </a:r>
            <a:r>
              <a:rPr lang="tr-TR" sz="3200" dirty="0" err="1">
                <a:solidFill>
                  <a:srgbClr val="000000"/>
                </a:solidFill>
                <a:latin typeface="Times New Roman" panose="02020603050405020304" pitchFamily="18" charset="0"/>
                <a:ea typeface="Times New Roman" panose="02020603050405020304" pitchFamily="18" charset="0"/>
              </a:rPr>
              <a:t>hakedişe</a:t>
            </a:r>
            <a:r>
              <a:rPr lang="tr-TR" sz="3200" dirty="0">
                <a:solidFill>
                  <a:srgbClr val="000000"/>
                </a:solidFill>
                <a:latin typeface="Times New Roman" panose="02020603050405020304" pitchFamily="18" charset="0"/>
                <a:ea typeface="Times New Roman" panose="02020603050405020304" pitchFamily="18" charset="0"/>
              </a:rPr>
              <a:t> </a:t>
            </a:r>
            <a:r>
              <a:rPr lang="tr-TR" sz="3200" b="1" i="1" dirty="0">
                <a:solidFill>
                  <a:srgbClr val="000000"/>
                </a:solidFill>
                <a:latin typeface="Times New Roman" panose="02020603050405020304" pitchFamily="18" charset="0"/>
                <a:ea typeface="Times New Roman" panose="02020603050405020304" pitchFamily="18" charset="0"/>
              </a:rPr>
              <a:t>kesin (son) </a:t>
            </a:r>
            <a:r>
              <a:rPr lang="tr-TR" sz="3200" b="1" i="1" dirty="0" err="1">
                <a:solidFill>
                  <a:srgbClr val="000000"/>
                </a:solidFill>
                <a:latin typeface="Times New Roman" panose="02020603050405020304" pitchFamily="18" charset="0"/>
                <a:ea typeface="Times New Roman" panose="02020603050405020304" pitchFamily="18" charset="0"/>
              </a:rPr>
              <a:t>hakediş</a:t>
            </a:r>
            <a:r>
              <a:rPr lang="tr-TR" sz="3200" dirty="0">
                <a:solidFill>
                  <a:srgbClr val="000000"/>
                </a:solidFill>
                <a:latin typeface="Times New Roman" panose="02020603050405020304" pitchFamily="18" charset="0"/>
                <a:ea typeface="Times New Roman" panose="02020603050405020304" pitchFamily="18" charset="0"/>
              </a:rPr>
              <a:t> denir. Son </a:t>
            </a:r>
            <a:r>
              <a:rPr lang="tr-TR" sz="3200" dirty="0" err="1">
                <a:solidFill>
                  <a:srgbClr val="000000"/>
                </a:solidFill>
                <a:latin typeface="Times New Roman" panose="02020603050405020304" pitchFamily="18" charset="0"/>
                <a:ea typeface="Times New Roman" panose="02020603050405020304" pitchFamily="18" charset="0"/>
              </a:rPr>
              <a:t>hakediş</a:t>
            </a:r>
            <a:r>
              <a:rPr lang="tr-TR" sz="3200" dirty="0">
                <a:solidFill>
                  <a:srgbClr val="000000"/>
                </a:solidFill>
                <a:latin typeface="Times New Roman" panose="02020603050405020304" pitchFamily="18" charset="0"/>
                <a:ea typeface="Times New Roman" panose="02020603050405020304" pitchFamily="18" charset="0"/>
              </a:rPr>
              <a:t> kesindir, değişmez.</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348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776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3163776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buNone/>
            </a:pPr>
            <a:r>
              <a:rPr lang="tr-TR" b="1" dirty="0" smtClean="0">
                <a:latin typeface="Times New Roman" panose="02020603050405020304" pitchFamily="18" charset="0"/>
                <a:cs typeface="Times New Roman" panose="02020603050405020304" pitchFamily="18" charset="0"/>
              </a:rPr>
              <a:t>12. </a:t>
            </a:r>
            <a:r>
              <a:rPr lang="tr-TR" b="1" dirty="0">
                <a:latin typeface="Times New Roman" panose="02020603050405020304" pitchFamily="18" charset="0"/>
                <a:ea typeface="Times New Roman" panose="02020603050405020304" pitchFamily="18" charset="0"/>
              </a:rPr>
              <a:t>YAPI </a:t>
            </a:r>
            <a:r>
              <a:rPr lang="tr-TR" b="1" dirty="0" smtClean="0">
                <a:latin typeface="Times New Roman" panose="02020603050405020304" pitchFamily="18" charset="0"/>
                <a:ea typeface="Times New Roman" panose="02020603050405020304" pitchFamily="18" charset="0"/>
              </a:rPr>
              <a:t>PROJELERİ</a:t>
            </a:r>
          </a:p>
          <a:p>
            <a:pPr marL="0" indent="0" algn="just">
              <a:spcAft>
                <a:spcPts val="0"/>
              </a:spcAft>
              <a:buNone/>
            </a:pPr>
            <a:r>
              <a:rPr lang="tr-TR" dirty="0">
                <a:latin typeface="Times New Roman" panose="02020603050405020304" pitchFamily="18" charset="0"/>
                <a:ea typeface="Times New Roman" panose="02020603050405020304" pitchFamily="18" charset="0"/>
              </a:rPr>
              <a:t>Tarımsal yapı ve tesisler inşa edilmeden önce bazı hazırlıkların tam olarak yapılması, ileride ortaya çıkabilecek teknik, ekonomik ve yasal sorunların önlenmesi açısından büyük önem taşır. Bu aşamada yapılması gereken işler; arsa seçimi, projenin hazırlanması, gerekli paranın sağlanması, yapı ruhsatının alınması, işi yapacak yüklenicinin belirlenmesi ve kontrollük hizmetlerinin oluşturulmasıdır.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Yapılacak </a:t>
            </a:r>
            <a:r>
              <a:rPr lang="tr-TR" dirty="0">
                <a:latin typeface="Times New Roman" panose="02020603050405020304" pitchFamily="18" charset="0"/>
                <a:ea typeface="Times New Roman" panose="02020603050405020304" pitchFamily="18" charset="0"/>
              </a:rPr>
              <a:t>yapı veya tesisin kullanım amacına bağlı olarak uygun yerin seçilmesi son derece önemlidir. Tarımsal yapılar için yer seçimi yapılırken hem zeminin yük taşıma özellikleri ve hem de yapılacak üretime uygunluğu açısından inceleme yapılmalıdır. Yer seçimi yapılırken alt yapı tesislerinin yeterlilik durumu ile mülkiyet durumu da dikkate alınmalıdır.</a:t>
            </a: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090567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457200" lvl="1" indent="0">
              <a:spcAft>
                <a:spcPts val="0"/>
              </a:spcAft>
              <a:buNone/>
              <a:tabLst>
                <a:tab pos="447675" algn="l"/>
              </a:tabLst>
            </a:pPr>
            <a:r>
              <a:rPr lang="tr-TR" b="1" dirty="0">
                <a:latin typeface="Times New Roman" panose="02020603050405020304" pitchFamily="18" charset="0"/>
                <a:ea typeface="Times New Roman" panose="02020603050405020304" pitchFamily="18" charset="0"/>
              </a:rPr>
              <a:t>TARIMSAL YAPI PROJELERİNİN </a:t>
            </a:r>
            <a:r>
              <a:rPr lang="tr-TR" b="1" dirty="0" smtClean="0">
                <a:latin typeface="Times New Roman" panose="02020603050405020304" pitchFamily="18" charset="0"/>
                <a:ea typeface="Times New Roman" panose="02020603050405020304" pitchFamily="18" charset="0"/>
              </a:rPr>
              <a:t>HAZIRLANMASI</a:t>
            </a:r>
          </a:p>
          <a:p>
            <a:pPr marL="457200" lvl="1" indent="0" algn="just">
              <a:spcAft>
                <a:spcPts val="0"/>
              </a:spcAft>
              <a:buNone/>
              <a:tabLst>
                <a:tab pos="447675" algn="l"/>
              </a:tabLst>
            </a:pPr>
            <a:r>
              <a:rPr lang="tr-TR" dirty="0" smtClean="0">
                <a:latin typeface="Times New Roman" panose="02020603050405020304" pitchFamily="18" charset="0"/>
                <a:ea typeface="Times New Roman" panose="02020603050405020304" pitchFamily="18" charset="0"/>
              </a:rPr>
              <a:t>Tarımsal yapı ve tesislerin mühendislik projelerinin hazırlanarak düzenlenmesi ve daha sonra uygulanması başlıca üç aşamada gerçekleşir.  Bunlar; planlama, </a:t>
            </a:r>
            <a:r>
              <a:rPr lang="tr-TR" dirty="0" err="1" smtClean="0">
                <a:latin typeface="Times New Roman" panose="02020603050405020304" pitchFamily="18" charset="0"/>
                <a:ea typeface="Times New Roman" panose="02020603050405020304" pitchFamily="18" charset="0"/>
              </a:rPr>
              <a:t>projeleme</a:t>
            </a:r>
            <a:r>
              <a:rPr lang="tr-TR" dirty="0" smtClean="0">
                <a:latin typeface="Times New Roman" panose="02020603050405020304" pitchFamily="18" charset="0"/>
                <a:ea typeface="Times New Roman" panose="02020603050405020304" pitchFamily="18" charset="0"/>
              </a:rPr>
              <a:t> ve inşaat aşamalarıdır.</a:t>
            </a:r>
          </a:p>
          <a:p>
            <a:pPr marL="457200" lvl="1" indent="0" algn="just">
              <a:spcAft>
                <a:spcPts val="0"/>
              </a:spcAft>
              <a:buNone/>
              <a:tabLst>
                <a:tab pos="447675" algn="l"/>
              </a:tabLst>
            </a:pPr>
            <a:r>
              <a:rPr lang="tr-TR" b="1" dirty="0" smtClean="0">
                <a:latin typeface="Times New Roman" panose="02020603050405020304" pitchFamily="18" charset="0"/>
                <a:ea typeface="Times New Roman" panose="02020603050405020304" pitchFamily="18" charset="0"/>
              </a:rPr>
              <a:t>Planlama </a:t>
            </a:r>
            <a:r>
              <a:rPr lang="tr-TR" b="1" dirty="0">
                <a:latin typeface="Times New Roman" panose="02020603050405020304" pitchFamily="18" charset="0"/>
                <a:ea typeface="Times New Roman" panose="02020603050405020304" pitchFamily="18" charset="0"/>
              </a:rPr>
              <a:t>aşamasında</a:t>
            </a:r>
            <a:r>
              <a:rPr lang="tr-TR" dirty="0">
                <a:latin typeface="Times New Roman" panose="02020603050405020304" pitchFamily="18" charset="0"/>
                <a:ea typeface="Times New Roman" panose="02020603050405020304" pitchFamily="18" charset="0"/>
              </a:rPr>
              <a:t>, inşası düşünülen tarımsal yapı ve tesislere ilişkin projelerin hazırlanabilmesi için gerekli temel verilerin toplanması, değerlendirilmesi ve öngörülen amaçların gerçekleştirilebilmesi için en uygun alternatifin belirlenmesine yönelik çalışmalar yapılır. Tarımsal yapı ve tesislerin planlanmasına ilişkin çalışmalar başlıca üç aşamada </a:t>
            </a:r>
            <a:r>
              <a:rPr lang="tr-TR" dirty="0" smtClean="0">
                <a:latin typeface="Times New Roman" panose="02020603050405020304" pitchFamily="18" charset="0"/>
                <a:ea typeface="Times New Roman" panose="02020603050405020304" pitchFamily="18" charset="0"/>
              </a:rPr>
              <a:t>yürütülür.</a:t>
            </a:r>
          </a:p>
          <a:p>
            <a:pPr lvl="1" algn="just">
              <a:spcAft>
                <a:spcPts val="0"/>
              </a:spcAft>
              <a:tabLst>
                <a:tab pos="447675" algn="l"/>
              </a:tabLst>
            </a:pPr>
            <a:r>
              <a:rPr lang="tr-TR" b="1" dirty="0" smtClean="0">
                <a:latin typeface="Times New Roman" panose="02020603050405020304" pitchFamily="18" charset="0"/>
                <a:ea typeface="Times New Roman" panose="02020603050405020304" pitchFamily="18" charset="0"/>
              </a:rPr>
              <a:t>Amaçların </a:t>
            </a:r>
            <a:r>
              <a:rPr lang="tr-TR" b="1" dirty="0" err="1" smtClean="0">
                <a:latin typeface="Times New Roman" panose="02020603050405020304" pitchFamily="18" charset="0"/>
                <a:ea typeface="Times New Roman" panose="02020603050405020304" pitchFamily="18" charset="0"/>
              </a:rPr>
              <a:t>formülasyonu</a:t>
            </a:r>
            <a:endParaRPr lang="tr-TR" b="1" dirty="0" smtClean="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dirty="0" smtClean="0">
                <a:latin typeface="Times New Roman" panose="02020603050405020304" pitchFamily="18" charset="0"/>
                <a:ea typeface="Times New Roman" panose="02020603050405020304" pitchFamily="18" charset="0"/>
              </a:rPr>
              <a:t>Yapı </a:t>
            </a:r>
            <a:r>
              <a:rPr lang="tr-TR" dirty="0">
                <a:latin typeface="Times New Roman" panose="02020603050405020304" pitchFamily="18" charset="0"/>
                <a:ea typeface="Times New Roman" panose="02020603050405020304" pitchFamily="18" charset="0"/>
              </a:rPr>
              <a:t>ve tesislerin projeleri hazırlanmadan önce projelerin yapılması ile ulaşılmak istenilen amaçların ve elde edilecek yararların açık ve kesin olarak ortaya konulması </a:t>
            </a:r>
            <a:r>
              <a:rPr lang="tr-TR" dirty="0" smtClean="0">
                <a:latin typeface="Times New Roman" panose="02020603050405020304" pitchFamily="18" charset="0"/>
                <a:ea typeface="Times New Roman" panose="02020603050405020304" pitchFamily="18" charset="0"/>
              </a:rPr>
              <a:t>gerekir.</a:t>
            </a: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832265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algn="just">
              <a:spcAft>
                <a:spcPts val="0"/>
              </a:spcAft>
            </a:pPr>
            <a:r>
              <a:rPr lang="tr-TR" b="1" dirty="0">
                <a:latin typeface="Times New Roman" panose="02020603050405020304" pitchFamily="18" charset="0"/>
                <a:ea typeface="Times New Roman" panose="02020603050405020304" pitchFamily="18" charset="0"/>
              </a:rPr>
              <a:t>Ön inceleme (İstikşaf etüdü</a:t>
            </a:r>
            <a:r>
              <a:rPr lang="tr-TR" b="1" dirty="0" smtClean="0">
                <a:latin typeface="Times New Roman" panose="02020603050405020304" pitchFamily="18" charset="0"/>
                <a:ea typeface="Times New Roman" panose="02020603050405020304" pitchFamily="18" charset="0"/>
              </a:rPr>
              <a:t>)</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Ön </a:t>
            </a:r>
            <a:r>
              <a:rPr lang="tr-TR" dirty="0">
                <a:latin typeface="Times New Roman" panose="02020603050405020304" pitchFamily="18" charset="0"/>
                <a:ea typeface="Times New Roman" panose="02020603050405020304" pitchFamily="18" charset="0"/>
              </a:rPr>
              <a:t>incelemenin niteliği projenin koşullarına göre değişir. Bu incelemenin amacı, konuya ilişkin daha ayrıntılı çalışmaların yapılıp yapılmayacağının belirlenmesidir. Bu aşamada, projenin çeşidine göre proje alanının konumu, yeri, </a:t>
            </a:r>
            <a:r>
              <a:rPr lang="tr-TR" dirty="0" err="1">
                <a:latin typeface="Times New Roman" panose="02020603050405020304" pitchFamily="18" charset="0"/>
                <a:ea typeface="Times New Roman" panose="02020603050405020304" pitchFamily="18" charset="0"/>
              </a:rPr>
              <a:t>topografik</a:t>
            </a:r>
            <a:r>
              <a:rPr lang="tr-TR" dirty="0">
                <a:latin typeface="Times New Roman" panose="02020603050405020304" pitchFamily="18" charset="0"/>
                <a:ea typeface="Times New Roman" panose="02020603050405020304" pitchFamily="18" charset="0"/>
              </a:rPr>
              <a:t> ve jeolojik durumu, yönü, bölgenin iklim durumu, alt yapı tesislerinin mevcut ve gelecekteki durumu, bölgede kullanılan geleneksel yapı malzemeleri, toprak özellikleri, taban suyunun durumu, su kaynaklarının özellikleri, proje hattının geçirileceği güzergâhın özellikleri, gerekli sanat yapıları gibi çeşitli konular arazi ve büro çalışmaları ile belirlenir</a:t>
            </a:r>
            <a:r>
              <a:rPr lang="tr-TR" dirty="0" smtClean="0">
                <a:latin typeface="Times New Roman" panose="02020603050405020304" pitchFamily="18" charset="0"/>
                <a:ea typeface="Times New Roman" panose="02020603050405020304" pitchFamily="18" charset="0"/>
              </a:rPr>
              <a:t>.</a:t>
            </a:r>
          </a:p>
          <a:p>
            <a:pPr algn="just"/>
            <a:r>
              <a:rPr lang="tr-TR" b="1" dirty="0">
                <a:latin typeface="Times New Roman" panose="02020603050405020304" pitchFamily="18" charset="0"/>
                <a:ea typeface="Times New Roman" panose="02020603050405020304" pitchFamily="18" charset="0"/>
              </a:rPr>
              <a:t>Fizibilite (Yapılabilirlik) </a:t>
            </a:r>
            <a:r>
              <a:rPr lang="tr-TR" b="1" dirty="0" smtClean="0">
                <a:latin typeface="Times New Roman" panose="02020603050405020304" pitchFamily="18" charset="0"/>
                <a:ea typeface="Times New Roman" panose="02020603050405020304" pitchFamily="18" charset="0"/>
              </a:rPr>
              <a:t>incelemesi</a:t>
            </a:r>
          </a:p>
          <a:p>
            <a:pPr marL="0" indent="0" algn="just">
              <a:buNone/>
            </a:pPr>
            <a:r>
              <a:rPr lang="tr-TR" dirty="0">
                <a:latin typeface="Times New Roman" panose="02020603050405020304" pitchFamily="18" charset="0"/>
                <a:ea typeface="Times New Roman" panose="02020603050405020304" pitchFamily="18" charset="0"/>
              </a:rPr>
              <a:t>Fizibilite incelemesi, planlama çalışmalarının son aşamasını oluşturur.</a:t>
            </a:r>
            <a:endParaRPr lang="tr-TR" dirty="0"/>
          </a:p>
        </p:txBody>
      </p:sp>
    </p:spTree>
    <p:extLst>
      <p:ext uri="{BB962C8B-B14F-4D97-AF65-F5344CB8AC3E}">
        <p14:creationId xmlns:p14="http://schemas.microsoft.com/office/powerpoint/2010/main" val="3256905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Fizibilite aşaması sonucunda proje ile ilgili olarak üç farklı karara varılabilir.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Amaca en uygun seçenek belirlenerek soruna çözüm getirilir.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Söz konusu seçenek üzerinde kesin karara varabilmek için daha ayrıntılı arazi ve büro çalışmalarının yapılması gerekli görülebilir.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Mevcut ekonomik ve teknolojik koşullarda projenin yapılamayacağına karar </a:t>
            </a:r>
            <a:r>
              <a:rPr lang="tr-TR" dirty="0" smtClean="0">
                <a:latin typeface="Times New Roman" panose="02020603050405020304" pitchFamily="18" charset="0"/>
                <a:ea typeface="Times New Roman" panose="02020603050405020304" pitchFamily="18" charset="0"/>
              </a:rPr>
              <a:t>verilir.</a:t>
            </a:r>
          </a:p>
          <a:p>
            <a:pPr marL="0" lvl="0" indent="0" algn="just">
              <a:spcAft>
                <a:spcPts val="0"/>
              </a:spcAft>
              <a:buNone/>
              <a:tabLst>
                <a:tab pos="457200" algn="l"/>
              </a:tabLst>
            </a:pPr>
            <a:r>
              <a:rPr lang="tr-TR" sz="3200" dirty="0" smtClean="0">
                <a:latin typeface="Times New Roman" panose="02020603050405020304" pitchFamily="18" charset="0"/>
                <a:ea typeface="Times New Roman" panose="02020603050405020304" pitchFamily="18" charset="0"/>
              </a:rPr>
              <a:t>Fizibilite </a:t>
            </a:r>
            <a:r>
              <a:rPr lang="tr-TR" sz="3200" dirty="0">
                <a:latin typeface="Times New Roman" panose="02020603050405020304" pitchFamily="18" charset="0"/>
                <a:ea typeface="Times New Roman" panose="02020603050405020304" pitchFamily="18" charset="0"/>
              </a:rPr>
              <a:t>aşaması sonucunda projenin </a:t>
            </a:r>
            <a:r>
              <a:rPr lang="tr-TR" sz="3200" dirty="0" err="1">
                <a:latin typeface="Times New Roman" panose="02020603050405020304" pitchFamily="18" charset="0"/>
                <a:ea typeface="Times New Roman" panose="02020603050405020304" pitchFamily="18" charset="0"/>
              </a:rPr>
              <a:t>yapılabilirliliği</a:t>
            </a:r>
            <a:r>
              <a:rPr lang="tr-TR" sz="3200" dirty="0">
                <a:latin typeface="Times New Roman" panose="02020603050405020304" pitchFamily="18" charset="0"/>
                <a:ea typeface="Times New Roman" panose="02020603050405020304" pitchFamily="18" charset="0"/>
              </a:rPr>
              <a:t> kararına varılırsa, sistemin veya </a:t>
            </a:r>
            <a:r>
              <a:rPr lang="tr-TR" sz="3200" b="1" dirty="0">
                <a:latin typeface="Times New Roman" panose="02020603050405020304" pitchFamily="18" charset="0"/>
                <a:ea typeface="Times New Roman" panose="02020603050405020304" pitchFamily="18" charset="0"/>
              </a:rPr>
              <a:t>yapının projelenmesi </a:t>
            </a:r>
            <a:r>
              <a:rPr lang="tr-TR" sz="3200" dirty="0">
                <a:latin typeface="Times New Roman" panose="02020603050405020304" pitchFamily="18" charset="0"/>
                <a:ea typeface="Times New Roman" panose="02020603050405020304" pitchFamily="18" charset="0"/>
              </a:rPr>
              <a:t>aşamasına geçilir. </a:t>
            </a:r>
            <a:r>
              <a:rPr lang="tr-TR" sz="3200" dirty="0" err="1">
                <a:latin typeface="Times New Roman" panose="02020603050405020304" pitchFamily="18" charset="0"/>
                <a:ea typeface="Times New Roman" panose="02020603050405020304" pitchFamily="18" charset="0"/>
              </a:rPr>
              <a:t>Projeleme</a:t>
            </a:r>
            <a:r>
              <a:rPr lang="tr-TR" sz="3200" dirty="0">
                <a:latin typeface="Times New Roman" panose="02020603050405020304" pitchFamily="18" charset="0"/>
                <a:ea typeface="Times New Roman" panose="02020603050405020304" pitchFamily="18" charset="0"/>
              </a:rPr>
              <a:t> aşamasında; Mimari projeler, Statik projeler ve Tesisat projeleri olmak üzere üç çeşit proje hazırlanır.</a:t>
            </a:r>
            <a:endParaRPr lang="tr-TR" sz="3600" dirty="0">
              <a:latin typeface="Times New Roman" panose="02020603050405020304" pitchFamily="18" charset="0"/>
              <a:ea typeface="Times New Roman" panose="02020603050405020304" pitchFamily="18" charset="0"/>
            </a:endParaRPr>
          </a:p>
          <a:p>
            <a:pPr algn="just">
              <a:spcAft>
                <a:spcPts val="0"/>
              </a:spcAft>
            </a:pP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01975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Mimari </a:t>
            </a:r>
            <a:r>
              <a:rPr lang="tr-TR" b="1" dirty="0" smtClean="0">
                <a:latin typeface="Times New Roman" panose="02020603050405020304" pitchFamily="18" charset="0"/>
                <a:ea typeface="Times New Roman" panose="02020603050405020304" pitchFamily="18" charset="0"/>
              </a:rPr>
              <a:t>projeler, </a:t>
            </a:r>
            <a:r>
              <a:rPr lang="tr-TR" dirty="0" smtClean="0">
                <a:latin typeface="Times New Roman" panose="02020603050405020304" pitchFamily="18" charset="0"/>
                <a:ea typeface="Times New Roman" panose="02020603050405020304" pitchFamily="18" charset="0"/>
              </a:rPr>
              <a:t>yapı </a:t>
            </a:r>
            <a:r>
              <a:rPr lang="tr-TR" dirty="0">
                <a:latin typeface="Times New Roman" panose="02020603050405020304" pitchFamily="18" charset="0"/>
                <a:ea typeface="Times New Roman" panose="02020603050405020304" pitchFamily="18" charset="0"/>
              </a:rPr>
              <a:t>veya tesislerin dış görünüşü, boyutları, iç düzenlemesi ve ayrıntıları hakkında gerekli bilgileri veren projelerdir. Bu amaçla hazırlanan proje, çeşitli çalışmalardan sonra tamamlanarak uygulanabilecek bir duruma gelir</a:t>
            </a:r>
            <a:r>
              <a:rPr lang="tr-TR" dirty="0" smtClean="0">
                <a:latin typeface="Times New Roman" panose="02020603050405020304" pitchFamily="18" charset="0"/>
                <a:ea typeface="Times New Roman" panose="02020603050405020304" pitchFamily="18" charset="0"/>
              </a:rPr>
              <a:t>. Mimari </a:t>
            </a:r>
            <a:r>
              <a:rPr lang="tr-TR" dirty="0">
                <a:latin typeface="Times New Roman" panose="02020603050405020304" pitchFamily="18" charset="0"/>
                <a:ea typeface="Times New Roman" panose="02020603050405020304" pitchFamily="18" charset="0"/>
              </a:rPr>
              <a:t>projeler; fikir projesi, ön proje (</a:t>
            </a:r>
            <a:r>
              <a:rPr lang="tr-TR" dirty="0" err="1">
                <a:latin typeface="Times New Roman" panose="02020603050405020304" pitchFamily="18" charset="0"/>
                <a:ea typeface="Times New Roman" panose="02020603050405020304" pitchFamily="18" charset="0"/>
              </a:rPr>
              <a:t>avan</a:t>
            </a:r>
            <a:r>
              <a:rPr lang="tr-TR" dirty="0">
                <a:latin typeface="Times New Roman" panose="02020603050405020304" pitchFamily="18" charset="0"/>
                <a:ea typeface="Times New Roman" panose="02020603050405020304" pitchFamily="18" charset="0"/>
              </a:rPr>
              <a:t> proje), kesin proje ve uygulama (tatbikat) projesi olmak üzere dört aşamada elde edilirler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Fikir projesi, yapılacak yapı veya tesisin genel özellikleri ve genel hatları ile belirlenmesi ve proje mühendisinin yapı sahibi ile diyalog kurabilmesi için hazırlanan bir projedir. </a:t>
            </a:r>
            <a:endParaRPr lang="tr-TR" sz="3200"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Ön (Avan) </a:t>
            </a:r>
            <a:r>
              <a:rPr lang="tr-TR" sz="3200" dirty="0" smtClean="0">
                <a:latin typeface="Times New Roman" panose="02020603050405020304" pitchFamily="18" charset="0"/>
                <a:ea typeface="Times New Roman" panose="02020603050405020304" pitchFamily="18" charset="0"/>
              </a:rPr>
              <a:t>proje, Belirli </a:t>
            </a:r>
            <a:r>
              <a:rPr lang="tr-TR" sz="3200" dirty="0">
                <a:latin typeface="Times New Roman" panose="02020603050405020304" pitchFamily="18" charset="0"/>
                <a:ea typeface="Times New Roman" panose="02020603050405020304" pitchFamily="18" charset="0"/>
              </a:rPr>
              <a:t>bir projeye ilişkin ana fikirlere, önceden yapılan ilk etütlere ve verilen ihtiyaç programına göre, yapılacak yapı veya tesisleri ana hatları ve kısmen kesinleşmiş olarak belirleyen projedir. Genellikle 1/100 ve 1/200 ölçekli olarak hazırlanırlar.</a:t>
            </a:r>
          </a:p>
          <a:p>
            <a:pPr marL="0" indent="0">
              <a:buNone/>
            </a:pPr>
            <a:endParaRPr lang="tr-TR" dirty="0"/>
          </a:p>
        </p:txBody>
      </p:sp>
    </p:spTree>
    <p:extLst>
      <p:ext uri="{BB962C8B-B14F-4D97-AF65-F5344CB8AC3E}">
        <p14:creationId xmlns:p14="http://schemas.microsoft.com/office/powerpoint/2010/main" val="896056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Kesin </a:t>
            </a:r>
            <a:r>
              <a:rPr lang="tr-TR" dirty="0" smtClean="0">
                <a:latin typeface="Times New Roman" panose="02020603050405020304" pitchFamily="18" charset="0"/>
                <a:ea typeface="Times New Roman" panose="02020603050405020304" pitchFamily="18" charset="0"/>
              </a:rPr>
              <a:t>proje, yapı </a:t>
            </a:r>
            <a:r>
              <a:rPr lang="tr-TR" dirty="0">
                <a:latin typeface="Times New Roman" panose="02020603050405020304" pitchFamily="18" charset="0"/>
                <a:ea typeface="Times New Roman" panose="02020603050405020304" pitchFamily="18" charset="0"/>
              </a:rPr>
              <a:t>sahibinin isteklerine ve statik hesaplara uyularak, ön projede görülen eksiklikler tamamlanarak ve gerekli değişiklikler yapılarak yapı veya sisteme ilişkin kesin proje hazırlanır. Kesin proje, ön proje ile uygulama projesi arasındaki geçişi sağlar ve mimari projelerle mühendislik projelerinin birleştiği bir projedir.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 (Tatbikat) </a:t>
            </a:r>
            <a:r>
              <a:rPr lang="tr-TR" dirty="0" smtClean="0">
                <a:latin typeface="Times New Roman" panose="02020603050405020304" pitchFamily="18" charset="0"/>
                <a:ea typeface="Times New Roman" panose="02020603050405020304" pitchFamily="18" charset="0"/>
              </a:rPr>
              <a:t>projesi, yapının </a:t>
            </a:r>
            <a:r>
              <a:rPr lang="tr-TR" dirty="0">
                <a:latin typeface="Times New Roman" panose="02020603050405020304" pitchFamily="18" charset="0"/>
                <a:ea typeface="Times New Roman" panose="02020603050405020304" pitchFamily="18" charset="0"/>
              </a:rPr>
              <a:t>inşa edilebilmesi için inşaatla ilgili tüm ölçülerini, mimari ve tesisat projelerinin inşaatı etkileyen elemanlarını, tüm ayrıntıları kendi çizim tekniği ile eksiksiz olarak kapsayan gerekli bütün ölçülerin ve malzemelerin yer aldığı, büro ve şantiyede her türlü çalışma ve imalat aşamasında kullanılabilecek nitelikte ve kolayca anlaşılabilir çizim tekniği ile hazırlanmış 1/50, 1/20, 1/10, 1/5, 1/1 ölçekli projesidir.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24179673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1150</Words>
  <Application>Microsoft Office PowerPoint</Application>
  <PresentationFormat>Geniş ekran</PresentationFormat>
  <Paragraphs>71</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13</vt:i4>
      </vt:variant>
    </vt:vector>
  </HeadingPairs>
  <TitlesOfParts>
    <vt:vector size="20"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2020-01-09T13:40:58Z</dcterms:created>
  <dcterms:modified xsi:type="dcterms:W3CDTF">2020-01-09T13:41:07Z</dcterms:modified>
</cp:coreProperties>
</file>