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C6C6DA5-AD4F-4D15-AB72-A6367BDD68B0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501F384-97AD-4FDB-B0E9-DA44A01892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254077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C6DA5-AD4F-4D15-AB72-A6367BDD68B0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1F384-97AD-4FDB-B0E9-DA44A01892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86947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C6C6DA5-AD4F-4D15-AB72-A6367BDD68B0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501F384-97AD-4FDB-B0E9-DA44A01892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836521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C6DA5-AD4F-4D15-AB72-A6367BDD68B0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5501F384-97AD-4FDB-B0E9-DA44A01892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289188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C6C6DA5-AD4F-4D15-AB72-A6367BDD68B0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501F384-97AD-4FDB-B0E9-DA44A01892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42255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C6DA5-AD4F-4D15-AB72-A6367BDD68B0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1F384-97AD-4FDB-B0E9-DA44A01892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897021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C6DA5-AD4F-4D15-AB72-A6367BDD68B0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1F384-97AD-4FDB-B0E9-DA44A01892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03539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C6DA5-AD4F-4D15-AB72-A6367BDD68B0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1F384-97AD-4FDB-B0E9-DA44A01892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720828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C6DA5-AD4F-4D15-AB72-A6367BDD68B0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1F384-97AD-4FDB-B0E9-DA44A01892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51094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C6C6DA5-AD4F-4D15-AB72-A6367BDD68B0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501F384-97AD-4FDB-B0E9-DA44A01892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710407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C6DA5-AD4F-4D15-AB72-A6367BDD68B0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1F384-97AD-4FDB-B0E9-DA44A01892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54917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8C6C6DA5-AD4F-4D15-AB72-A6367BDD68B0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5501F384-97AD-4FDB-B0E9-DA44A018923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="" xmlns:p14="http://schemas.microsoft.com/office/powerpoint/2010/main" val="274022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438912" y="702156"/>
            <a:ext cx="11171896" cy="1065684"/>
          </a:xfrm>
        </p:spPr>
        <p:txBody>
          <a:bodyPr>
            <a:noAutofit/>
          </a:bodyPr>
          <a:lstStyle/>
          <a:p>
            <a:r>
              <a:rPr lang="tr-TR" sz="3200" dirty="0"/>
              <a:t> ANİMASYON FAALİYETLERİNDE ORGANİZASYON (ÖRGÜTLENME) MODELİ</a:t>
            </a: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38912" y="1885070"/>
            <a:ext cx="11171896" cy="4867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8913" y="1885070"/>
            <a:ext cx="11171896" cy="4867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2233833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otellerde anÄ±masyon gorevlÄ±sÄ± ile ilgili gÃ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91" y="407964"/>
            <a:ext cx="6724356" cy="61513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otellerde anÄ±masyon gorevlÄ±sÄ± ile ilgili gÃ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3847" y="407964"/>
            <a:ext cx="4999657" cy="61513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76217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Yrd.</a:t>
            </a:r>
            <a:r>
              <a:rPr lang="tr-TR" dirty="0" err="1" smtClean="0"/>
              <a:t>Doç.Dr</a:t>
            </a:r>
            <a:r>
              <a:rPr lang="tr-TR" dirty="0" smtClean="0"/>
              <a:t> İlke </a:t>
            </a:r>
            <a:r>
              <a:rPr lang="tr-TR" dirty="0" err="1" smtClean="0"/>
              <a:t>Basarangil</a:t>
            </a:r>
            <a:r>
              <a:rPr lang="tr-TR" dirty="0" smtClean="0"/>
              <a:t>, Dr. Oğuz </a:t>
            </a:r>
            <a:r>
              <a:rPr lang="tr-TR" dirty="0" err="1" smtClean="0"/>
              <a:t>Türkay</a:t>
            </a:r>
            <a:r>
              <a:rPr lang="tr-TR" dirty="0" smtClean="0"/>
              <a:t> Rekreasyon ve </a:t>
            </a:r>
            <a:r>
              <a:rPr lang="tr-TR" dirty="0" err="1" smtClean="0"/>
              <a:t>Anımasyon</a:t>
            </a:r>
            <a:r>
              <a:rPr lang="tr-TR" dirty="0" smtClean="0"/>
              <a:t> , Rekreasyon </a:t>
            </a:r>
            <a:r>
              <a:rPr lang="tr-TR" smtClean="0"/>
              <a:t>Yonetımı</a:t>
            </a:r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1104" y="1828800"/>
            <a:ext cx="11314176" cy="4523232"/>
          </a:xfrm>
        </p:spPr>
        <p:txBody>
          <a:bodyPr>
            <a:normAutofit fontScale="92500"/>
          </a:bodyPr>
          <a:lstStyle/>
          <a:p>
            <a:pPr algn="just">
              <a:buFont typeface="Courier New" panose="02070309020205020404" pitchFamily="49" charset="0"/>
              <a:buChar char="o"/>
            </a:pPr>
            <a:r>
              <a:rPr lang="tr-TR" sz="3600" dirty="0">
                <a:solidFill>
                  <a:schemeClr val="tx1"/>
                </a:solidFill>
              </a:rPr>
              <a:t>Animasyon faaliyetlerinin organizasyonu yapılırken, dikkate alınması gereken önemli bir konu da, bu faaliyeti </a:t>
            </a:r>
            <a:r>
              <a:rPr lang="tr-TR" sz="3600" dirty="0"/>
              <a:t>seyredecek turistlerin, müşterilerin özelliklerini, güdülerini, zevklerini, </a:t>
            </a:r>
            <a:r>
              <a:rPr lang="tr-TR" sz="3600" dirty="0">
                <a:solidFill>
                  <a:schemeClr val="tx1"/>
                </a:solidFill>
              </a:rPr>
              <a:t>eğlence anlayışlarını önceden saptamak ve müşteri tiplerine uygun organizasyonları belirlemek </a:t>
            </a:r>
            <a:r>
              <a:rPr lang="tr-TR" sz="3600" dirty="0"/>
              <a:t>ve uygulamak gerekir. 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tr-TR" sz="3600" dirty="0"/>
              <a:t>Kişilerin </a:t>
            </a:r>
            <a:r>
              <a:rPr lang="tr-TR" sz="3600" dirty="0">
                <a:solidFill>
                  <a:schemeClr val="tx1"/>
                </a:solidFill>
              </a:rPr>
              <a:t>özel hayatları ve dini inançları </a:t>
            </a:r>
            <a:r>
              <a:rPr lang="tr-TR" sz="3600" dirty="0"/>
              <a:t>rahatsız edecek faaliyetlerden kaçınılmalıdır. Yapılacak organizasyonlarda temel amaç; turistlerin (müşterilerin) tatmin olmasıdır.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164339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199" y="743712"/>
            <a:ext cx="11277600" cy="682752"/>
          </a:xfrm>
        </p:spPr>
        <p:txBody>
          <a:bodyPr>
            <a:normAutofit/>
          </a:bodyPr>
          <a:lstStyle/>
          <a:p>
            <a:r>
              <a:rPr lang="tr-TR" sz="3200" dirty="0"/>
              <a:t>ANİMASYON EĞİTİMİ ve PROGRAMLARI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199" y="1780032"/>
            <a:ext cx="11277599" cy="5077968"/>
          </a:xfrm>
        </p:spPr>
        <p:txBody>
          <a:bodyPr>
            <a:normAutofit fontScale="550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tr-TR" sz="3100" b="1" dirty="0"/>
              <a:t>Animasyon programlarına katılacak kişilerde aşağıdaki özelliklerin bulunması gerekir;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3100" dirty="0"/>
              <a:t>Hareketli, tutkulu, bir kişiliğe sahip olmak,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3100" dirty="0"/>
              <a:t>Fikirleri ifade etme, tartışma yeteneğine sahip olmak,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3100" dirty="0"/>
              <a:t>Karşısındaki kişilere, saygılı hoşgörülü olmak,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3100" dirty="0"/>
              <a:t>Dinlemeyi, konuşmayı bilmek,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3100" dirty="0"/>
              <a:t>Grupları canlandırma yeteneğine sahip olmak,</a:t>
            </a:r>
          </a:p>
          <a:p>
            <a:endParaRPr lang="tr-TR" sz="3100" dirty="0"/>
          </a:p>
          <a:p>
            <a:endParaRPr lang="tr-TR" sz="3100" dirty="0"/>
          </a:p>
          <a:p>
            <a:pPr>
              <a:buFont typeface="Wingdings" panose="05000000000000000000" pitchFamily="2" charset="2"/>
              <a:buChar char="ü"/>
            </a:pPr>
            <a:r>
              <a:rPr lang="tr-TR" sz="3100" dirty="0"/>
              <a:t>Değişik kişileri bir araya getirip, zevklerine uygun gruplamaya gitme yeteneğine sahip olmak,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3100" dirty="0"/>
              <a:t>Geniş bir kültür birikimine sahip olmak,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3100" dirty="0"/>
              <a:t>Birden fazla yabancı dili iyi bilmek,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3100" dirty="0"/>
              <a:t>Sabırlı, neşeli, cana yakın kişiliğe sahip olmak,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3100" dirty="0"/>
              <a:t>Yönetme ve </a:t>
            </a:r>
            <a:r>
              <a:rPr lang="tr-TR" sz="3100" dirty="0" err="1"/>
              <a:t>insiyatif</a:t>
            </a:r>
            <a:r>
              <a:rPr lang="tr-TR" sz="3100" dirty="0"/>
              <a:t> yeteneğine sahip olmak,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3100" dirty="0"/>
              <a:t>Sorumluluk duygusuna sahip olmak,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202187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2064" y="1840832"/>
            <a:ext cx="11196279" cy="4267359"/>
          </a:xfrm>
        </p:spPr>
        <p:txBody>
          <a:bodyPr>
            <a:normAutofit lnSpcReduction="10000"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tr-TR" sz="4000" dirty="0">
                <a:solidFill>
                  <a:schemeClr val="tx1"/>
                </a:solidFill>
              </a:rPr>
              <a:t>Dinlence, eğlence veya turizm animatörlerinin </a:t>
            </a:r>
            <a:r>
              <a:rPr lang="tr-TR" sz="4000" dirty="0"/>
              <a:t>formasyonu aşağıdaki grup liderleri veya animatörlerinkinden farklı olmalıdır;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sz="4000" dirty="0"/>
              <a:t>Spor antrenörleri,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sz="4000" dirty="0"/>
              <a:t>Tabiat animatörleri ve,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sz="4000" dirty="0"/>
              <a:t>Kaplıca animatörlerinden değişik olmalıdır.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307248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63296" y="702156"/>
            <a:ext cx="11265408" cy="1013800"/>
          </a:xfrm>
        </p:spPr>
        <p:txBody>
          <a:bodyPr/>
          <a:lstStyle/>
          <a:p>
            <a:r>
              <a:rPr lang="tr-TR" dirty="0"/>
              <a:t>Animatör adaylarına animasyon programında aşağıdaki konuların öğretilmesi gereklidir;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3296" y="1901952"/>
            <a:ext cx="4328160" cy="485241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tr-TR" sz="2400" dirty="0"/>
              <a:t>Turizm Sosyolojisi,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/>
              <a:t>Eğlence Psikolojisi,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/>
              <a:t>Eğlence Tesisleri yönetimi,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/>
              <a:t>Turizm Ekonomisi,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/>
              <a:t>Turizm Pazarlaması,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/>
              <a:t>Halkla İlişkiler,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/>
              <a:t>Turizm Coğrafyası,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/>
              <a:t>Sanat Tarihi,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/>
              <a:t>Animasyon Teknikleri.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1026" name="Picture 2" descr="eglence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704" y="1901952"/>
            <a:ext cx="6096000" cy="4191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76167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38912" y="702156"/>
            <a:ext cx="11301984" cy="858420"/>
          </a:xfrm>
        </p:spPr>
        <p:txBody>
          <a:bodyPr>
            <a:normAutofit/>
          </a:bodyPr>
          <a:lstStyle/>
          <a:p>
            <a:r>
              <a:rPr lang="tr-TR" sz="4000" dirty="0"/>
              <a:t>Değişik animasyon eğitimi şekilleri</a:t>
            </a:r>
            <a:r>
              <a:rPr lang="tr-TR" sz="3200" dirty="0"/>
              <a:t>: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8912" y="1914144"/>
            <a:ext cx="11301984" cy="4706112"/>
          </a:xfrm>
        </p:spPr>
        <p:txBody>
          <a:bodyPr/>
          <a:lstStyle/>
          <a:p>
            <a:pPr algn="just">
              <a:buFont typeface="Courier New" panose="02070309020205020404" pitchFamily="49" charset="0"/>
              <a:buChar char="o"/>
            </a:pPr>
            <a:r>
              <a:rPr lang="tr-TR" sz="3600" dirty="0"/>
              <a:t>Üniversite düzeyinde bir ders olarak veya turizm işletmeciliği bölümlerinde bir alt program olarak,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sz="3600" dirty="0"/>
              <a:t>Hizmet içi eğitim,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sz="3600" dirty="0"/>
              <a:t>Uygulamalı kurslar,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sz="3600" dirty="0"/>
              <a:t>Özel kurslarca düzenlenen sertifika programları yardımıyla verilebilir.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651403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5488" y="658368"/>
            <a:ext cx="11301984" cy="926592"/>
          </a:xfrm>
        </p:spPr>
        <p:txBody>
          <a:bodyPr>
            <a:normAutofit/>
          </a:bodyPr>
          <a:lstStyle/>
          <a:p>
            <a:r>
              <a:rPr lang="tr-TR" sz="3600" dirty="0"/>
              <a:t>Animatörlük uzmanlık alanlarına ayrılabilir</a:t>
            </a:r>
            <a:r>
              <a:rPr lang="tr-TR" dirty="0"/>
              <a:t>: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475488" y="1926336"/>
            <a:ext cx="11301984" cy="477926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tr-TR" sz="3200" dirty="0"/>
          </a:p>
          <a:p>
            <a:pPr marL="0" indent="0">
              <a:buNone/>
            </a:pPr>
            <a:r>
              <a:rPr lang="tr-TR" sz="3200" b="1" dirty="0"/>
              <a:t>A Spor Animasyonu;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sz="3200" dirty="0" err="1"/>
              <a:t>Denız</a:t>
            </a:r>
            <a:r>
              <a:rPr lang="tr-TR" sz="3200" dirty="0"/>
              <a:t> kıyısında; yüzme, yatçılık, dalgıçlık, monitörlük,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sz="3200" dirty="0"/>
              <a:t>Dağda; kayak, tırmanma monitörleri,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sz="3200" dirty="0"/>
              <a:t>Diğer spor faaliyetleri monitörlüğüdür.</a:t>
            </a:r>
          </a:p>
          <a:p>
            <a:pPr marL="0" indent="0">
              <a:buNone/>
            </a:pPr>
            <a:r>
              <a:rPr lang="tr-TR" sz="3200" dirty="0"/>
              <a:t>B</a:t>
            </a:r>
            <a:r>
              <a:rPr lang="tr-TR" sz="3200" b="1" dirty="0"/>
              <a:t> </a:t>
            </a:r>
            <a:r>
              <a:rPr lang="tr-TR" sz="3200" b="1" dirty="0" err="1"/>
              <a:t>Sosyo</a:t>
            </a:r>
            <a:r>
              <a:rPr lang="tr-TR" sz="3200" b="1" dirty="0"/>
              <a:t>-Kültürel Animasyon;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sz="3200" dirty="0"/>
              <a:t>Gezi ve ziyaret animatörleri,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sz="3200" dirty="0"/>
              <a:t>Sanat faaliyetleri animatörleri (müzik, tiyatro, dans),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sz="3200" dirty="0"/>
              <a:t>Toplantı, seminer ve açıkoturum yönetmeliği gibi.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2249147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3296" y="585216"/>
            <a:ext cx="11314176" cy="5730240"/>
          </a:xfrm>
        </p:spPr>
        <p:txBody>
          <a:bodyPr/>
          <a:lstStyle/>
          <a:p>
            <a:pPr marL="0" indent="0">
              <a:buNone/>
            </a:pPr>
            <a:r>
              <a:rPr lang="tr-TR" sz="3600" b="1" dirty="0">
                <a:solidFill>
                  <a:schemeClr val="bg1"/>
                </a:solidFill>
              </a:rPr>
              <a:t>C) Genel ve Teknik Konulu Animasyon;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sz="3600" dirty="0"/>
              <a:t>Gör-işit teknikleri animatörlüğü,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sz="3600" dirty="0"/>
              <a:t>Yarışma organizatörlüğü,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sz="3600" dirty="0"/>
              <a:t>El sanatları faaliyetleri uzmanlığı,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sz="3600" dirty="0"/>
              <a:t>Dans, oyun animatörlüğü,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sz="3600" dirty="0"/>
              <a:t>Ağırlama hostesleri, gibi.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904797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26720" y="1840832"/>
            <a:ext cx="11326368" cy="4547936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4000" dirty="0">
                <a:solidFill>
                  <a:schemeClr val="tx1"/>
                </a:solidFill>
              </a:rPr>
              <a:t>Tatil köyleri ve 5 yıldızlı otel işletmelerinde animasyon </a:t>
            </a:r>
            <a:r>
              <a:rPr lang="tr-TR" sz="4000" dirty="0"/>
              <a:t>personeli iki şekilde istihdam edilmektedir;</a:t>
            </a:r>
          </a:p>
          <a:p>
            <a:pPr marL="0" indent="0">
              <a:buNone/>
            </a:pPr>
            <a:endParaRPr lang="tr-TR" sz="4000" dirty="0"/>
          </a:p>
          <a:p>
            <a:pPr>
              <a:buFont typeface="Courier New" panose="02070309020205020404" pitchFamily="49" charset="0"/>
              <a:buChar char="o"/>
            </a:pPr>
            <a:r>
              <a:rPr lang="tr-TR" sz="4000" dirty="0"/>
              <a:t>Sürekli personel istihdamı ve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tr-TR" sz="4000" dirty="0"/>
              <a:t>Geçici personel istihdamı şeklindedir.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275291674"/>
      </p:ext>
    </p:extLst>
  </p:cSld>
  <p:clrMapOvr>
    <a:masterClrMapping/>
  </p:clrMapOvr>
</p:sld>
</file>

<file path=ppt/theme/theme1.xml><?xml version="1.0" encoding="utf-8"?>
<a:theme xmlns:a="http://schemas.openxmlformats.org/drawingml/2006/main" name="Kar Payı">
  <a:themeElements>
    <a:clrScheme name="Kar Payı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Kar Payı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ar Payı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Kar Payı</Template>
  <TotalTime>46</TotalTime>
  <Words>393</Words>
  <Application>Microsoft Office PowerPoint</Application>
  <PresentationFormat>Özel</PresentationFormat>
  <Paragraphs>58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Kar Payı</vt:lpstr>
      <vt:lpstr> ANİMASYON FAALİYETLERİNDE ORGANİZASYON (ÖRGÜTLENME) MODELİ</vt:lpstr>
      <vt:lpstr>Slayt 2</vt:lpstr>
      <vt:lpstr>ANİMASYON EĞİTİMİ ve PROGRAMLARI</vt:lpstr>
      <vt:lpstr>Slayt 4</vt:lpstr>
      <vt:lpstr>Animatör adaylarına animasyon programında aşağıdaki konuların öğretilmesi gereklidir;</vt:lpstr>
      <vt:lpstr>Değişik animasyon eğitimi şekilleri:</vt:lpstr>
      <vt:lpstr>Animatörlük uzmanlık alanlarına ayrılabilir:</vt:lpstr>
      <vt:lpstr>Slayt 8</vt:lpstr>
      <vt:lpstr>Slayt 9</vt:lpstr>
      <vt:lpstr>Slayt 10</vt:lpstr>
      <vt:lpstr>Slayt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ANİMASYON FAALİYETLERİNDE ORGANİZASYON (ÖRGÜTLENME) MODELİ</dc:title>
  <dc:creator>eceats35@gmail.com</dc:creator>
  <cp:lastModifiedBy>Windows Kullanıcısı</cp:lastModifiedBy>
  <cp:revision>9</cp:revision>
  <dcterms:created xsi:type="dcterms:W3CDTF">2018-12-16T07:56:46Z</dcterms:created>
  <dcterms:modified xsi:type="dcterms:W3CDTF">2019-03-15T12:26:05Z</dcterms:modified>
</cp:coreProperties>
</file>