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57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3BF-8AC3-43E0-B04E-14C7178E864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3E3-09B8-476C-9E53-4A69C5C167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7981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3BF-8AC3-43E0-B04E-14C7178E864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3E3-09B8-476C-9E53-4A69C5C167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9044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3BF-8AC3-43E0-B04E-14C7178E864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3E3-09B8-476C-9E53-4A69C5C167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13775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8232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370013"/>
            <a:ext cx="9287933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18233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02934" y="3886200"/>
            <a:ext cx="7520517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D8E6E-6E52-43EB-95E3-87B9E5F68C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36640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05B60-8368-43D9-A094-BF1458D4694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3827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9B98-C649-4C61-8D33-2A48FD21E35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16745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51367" y="1598613"/>
            <a:ext cx="4821767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376334" y="1598613"/>
            <a:ext cx="4823884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10C8E-AA47-4993-901D-C14E5A2E82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4053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0AD6D-24D1-4093-B9FC-A8FE61B098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87934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DD01F-7D1C-4BD6-97CF-BB668A44D0A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09182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2C3A-20F8-4F8A-BE71-BC362A6668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76854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24F44-2E01-4497-B60A-C3ABF635F3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4436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3BF-8AC3-43E0-B04E-14C7178E864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3E3-09B8-476C-9E53-4A69C5C167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6836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F7300-974A-496D-BBD9-21A6F5398F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3933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57BD3-78AB-429C-A03D-F8C65556E0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16298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770285" y="227014"/>
            <a:ext cx="2491316" cy="58689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92100" y="227014"/>
            <a:ext cx="7274984" cy="58689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55B9-33DF-4392-B4F1-2C798AB192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12129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8232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370013"/>
            <a:ext cx="9287933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18233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02934" y="3886200"/>
            <a:ext cx="7520517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D8E6E-6E52-43EB-95E3-87B9E5F68C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29600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05B60-8368-43D9-A094-BF1458D4694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9541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9B98-C649-4C61-8D33-2A48FD21E35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80517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51367" y="1598613"/>
            <a:ext cx="4821767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376334" y="1598613"/>
            <a:ext cx="4823884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10C8E-AA47-4993-901D-C14E5A2E82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85418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0AD6D-24D1-4093-B9FC-A8FE61B098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04144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DD01F-7D1C-4BD6-97CF-BB668A44D0A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89078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2C3A-20F8-4F8A-BE71-BC362A6668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5165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3BF-8AC3-43E0-B04E-14C7178E864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3E3-09B8-476C-9E53-4A69C5C167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158357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24F44-2E01-4497-B60A-C3ABF635F3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06351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F7300-974A-496D-BBD9-21A6F5398F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170018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57BD3-78AB-429C-A03D-F8C65556E0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913724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770285" y="227014"/>
            <a:ext cx="2491316" cy="58689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92100" y="227014"/>
            <a:ext cx="7274984" cy="58689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55B9-33DF-4392-B4F1-2C798AB192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9294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3BF-8AC3-43E0-B04E-14C7178E864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3E3-09B8-476C-9E53-4A69C5C167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5688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3BF-8AC3-43E0-B04E-14C7178E864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3E3-09B8-476C-9E53-4A69C5C167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8439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3BF-8AC3-43E0-B04E-14C7178E864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3E3-09B8-476C-9E53-4A69C5C167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8065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3BF-8AC3-43E0-B04E-14C7178E864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3E3-09B8-476C-9E53-4A69C5C167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0136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3BF-8AC3-43E0-B04E-14C7178E864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3E3-09B8-476C-9E53-4A69C5C167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380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03BF-8AC3-43E0-B04E-14C7178E864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3E3-09B8-476C-9E53-4A69C5C167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8603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B03BF-8AC3-43E0-B04E-14C7178E8647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6F3E3-09B8-476C-9E53-4A69C5C167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700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25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29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129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30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30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92101" y="227013"/>
            <a:ext cx="99695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367" y="1598613"/>
            <a:ext cx="9848851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8130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2168" y="6242051"/>
            <a:ext cx="2377017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09900" y="6248401"/>
            <a:ext cx="4607984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23201" y="6248401"/>
            <a:ext cx="234103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41ADDA27-02A7-4EF6-B2F3-90716DA9AB6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157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25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29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129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30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30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92101" y="227013"/>
            <a:ext cx="99695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367" y="1598613"/>
            <a:ext cx="9848851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8130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2168" y="6242051"/>
            <a:ext cx="2377017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09900" y="6248401"/>
            <a:ext cx="4607984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23201" y="6248401"/>
            <a:ext cx="234103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41ADDA27-02A7-4EF6-B2F3-90716DA9AB6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8215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4862"/>
          </a:xfrm>
        </p:spPr>
        <p:txBody>
          <a:bodyPr/>
          <a:lstStyle/>
          <a:p>
            <a:pPr algn="ctr" eaLnBrk="1" hangingPunct="1"/>
            <a:r>
              <a:rPr lang="tr-TR" altLang="tr-TR" sz="2800" dirty="0">
                <a:solidFill>
                  <a:srgbClr val="FF0000"/>
                </a:solidFill>
              </a:rPr>
              <a:t>INFECTION TYPES</a:t>
            </a:r>
            <a:endParaRPr lang="tr-TR" altLang="tr-TR" sz="2800" dirty="0">
              <a:solidFill>
                <a:srgbClr val="FF0000"/>
              </a:solidFill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2400" b="1" dirty="0">
                <a:solidFill>
                  <a:srgbClr val="FF0000"/>
                </a:solidFill>
              </a:rPr>
              <a:t>According to Positions in the Body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General (systemic) infections - horse and poultry, beef cattle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Local infection - infertile staphylococcal and streptococcal infections, IBK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B. abortus - female genital tract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C. renale - kidneys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C. fetus - placenta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Focal infection - streptococcus, corneal bacteria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Latent infection - parainfluenza virus infections in the cold, CEM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Opportunistic infection - Candida infections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Hidden infection - C. jejuni infection in March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Common (co) infection - P. multocida, mycoplasma and parainfluenza-3 virus in sheep pneumonia; piquende F. necrophorum and B. nodosus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Sekonder infections - infestation of staphylococci into flower lesions in sheep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b="1" dirty="0">
                <a:solidFill>
                  <a:srgbClr val="FFFF00"/>
                </a:solidFill>
              </a:rPr>
              <a:t>Secondary infections in AIDS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endParaRPr lang="tr-TR" altLang="tr-TR" sz="1800" b="1" dirty="0">
              <a:solidFill>
                <a:srgbClr val="FFFF00"/>
              </a:solidFill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tr-TR" altLang="tr-TR" sz="2400" b="1" dirty="0">
              <a:solidFill>
                <a:srgbClr val="FFFF00"/>
              </a:solidFill>
            </a:endParaRPr>
          </a:p>
          <a:p>
            <a:pPr lvl="1" eaLnBrk="1" hangingPunct="1">
              <a:lnSpc>
                <a:spcPct val="80000"/>
              </a:lnSpc>
            </a:pPr>
            <a:endParaRPr lang="tr-TR" altLang="tr-TR" dirty="0" smtClean="0">
              <a:solidFill>
                <a:srgbClr val="FFFF00"/>
              </a:solidFill>
            </a:endParaRPr>
          </a:p>
          <a:p>
            <a:pPr lvl="3" eaLnBrk="1" hangingPunct="1">
              <a:lnSpc>
                <a:spcPct val="80000"/>
              </a:lnSpc>
              <a:buFontTx/>
              <a:buNone/>
            </a:pPr>
            <a:endParaRPr lang="tr-TR" altLang="tr-TR" dirty="0" smtClean="0">
              <a:solidFill>
                <a:srgbClr val="FFFF00"/>
              </a:solidFill>
            </a:endParaRPr>
          </a:p>
        </p:txBody>
      </p:sp>
      <p:sp>
        <p:nvSpPr>
          <p:cNvPr id="45060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26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4862"/>
          </a:xfrm>
        </p:spPr>
        <p:txBody>
          <a:bodyPr/>
          <a:lstStyle/>
          <a:p>
            <a:pPr algn="ctr" eaLnBrk="1" hangingPunct="1"/>
            <a:r>
              <a:rPr lang="tr-TR" altLang="tr-TR" sz="2800" dirty="0">
                <a:solidFill>
                  <a:srgbClr val="FF0000"/>
                </a:solidFill>
              </a:rPr>
              <a:t>INFECTION TYPES</a:t>
            </a:r>
            <a:endParaRPr lang="tr-TR" altLang="tr-TR" sz="2800" b="1" dirty="0">
              <a:solidFill>
                <a:srgbClr val="FF0000"/>
              </a:solidFill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tr-TR" altLang="tr-TR" sz="2000" b="1" dirty="0">
                <a:solidFill>
                  <a:srgbClr val="FF0000"/>
                </a:solidFill>
              </a:rPr>
              <a:t>According to Seyrine Infection</a:t>
            </a:r>
          </a:p>
          <a:p>
            <a:pPr eaLnBrk="1" hangingPunct="1"/>
            <a:endParaRPr lang="tr-TR" altLang="tr-TR" sz="2000" b="1" dirty="0">
              <a:solidFill>
                <a:srgbClr val="FF0000"/>
              </a:solidFill>
            </a:endParaRP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Peracute infection - Newcastle disease, neonatal septicemia</a:t>
            </a:r>
          </a:p>
          <a:p>
            <a:pPr eaLnBrk="1" hangingPunct="1"/>
            <a:endParaRPr lang="tr-TR" altLang="tr-TR" sz="2000" b="1" dirty="0">
              <a:solidFill>
                <a:srgbClr val="FFFF00"/>
              </a:solidFill>
            </a:endParaRP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Acute infection - chicken typhus, anthrax</a:t>
            </a:r>
          </a:p>
          <a:p>
            <a:pPr eaLnBrk="1" hangingPunct="1"/>
            <a:endParaRPr lang="tr-TR" altLang="tr-TR" sz="2000" b="1" dirty="0">
              <a:solidFill>
                <a:srgbClr val="FFFF00"/>
              </a:solidFill>
            </a:endParaRP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Subacute infection</a:t>
            </a:r>
          </a:p>
          <a:p>
            <a:pPr eaLnBrk="1" hangingPunct="1"/>
            <a:endParaRPr lang="tr-TR" altLang="tr-TR" sz="2000" b="1" dirty="0">
              <a:solidFill>
                <a:srgbClr val="FFFF00"/>
              </a:solidFill>
            </a:endParaRPr>
          </a:p>
          <a:p>
            <a:pPr eaLnBrk="1" hangingPunct="1"/>
            <a:r>
              <a:rPr lang="tr-TR" altLang="tr-TR" sz="2000" b="1" dirty="0">
                <a:solidFill>
                  <a:srgbClr val="FFFF00"/>
                </a:solidFill>
              </a:rPr>
              <a:t>Chronic infection - paratuberculosis, tuberculosis, leukosis, brucellosis, campylobacteriosis</a:t>
            </a:r>
            <a:endParaRPr lang="tr-TR" altLang="tr-TR" sz="2000" b="1" dirty="0">
              <a:solidFill>
                <a:srgbClr val="FFFF00"/>
              </a:solidFill>
            </a:endParaRPr>
          </a:p>
          <a:p>
            <a:pPr lvl="1" eaLnBrk="1" hangingPunct="1">
              <a:buFontTx/>
              <a:buNone/>
            </a:pPr>
            <a:endParaRPr lang="tr-TR" altLang="tr-TR" sz="2000" b="1" dirty="0">
              <a:solidFill>
                <a:srgbClr val="FFFF00"/>
              </a:solidFill>
            </a:endParaRPr>
          </a:p>
          <a:p>
            <a:pPr lvl="1" eaLnBrk="1" hangingPunct="1"/>
            <a:endParaRPr lang="tr-TR" altLang="tr-TR" sz="2000" b="1" dirty="0">
              <a:solidFill>
                <a:srgbClr val="FFFF00"/>
              </a:solidFill>
            </a:endParaRPr>
          </a:p>
          <a:p>
            <a:pPr lvl="3" eaLnBrk="1" hangingPunct="1">
              <a:buFontTx/>
              <a:buNone/>
            </a:pPr>
            <a:endParaRPr lang="tr-TR" altLang="tr-TR" b="1" dirty="0" smtClean="0">
              <a:solidFill>
                <a:srgbClr val="FFFF00"/>
              </a:solidFill>
            </a:endParaRPr>
          </a:p>
        </p:txBody>
      </p:sp>
      <p:sp>
        <p:nvSpPr>
          <p:cNvPr id="46084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62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4862"/>
          </a:xfrm>
        </p:spPr>
        <p:txBody>
          <a:bodyPr/>
          <a:lstStyle/>
          <a:p>
            <a:pPr algn="ctr" eaLnBrk="1" hangingPunct="1"/>
            <a:r>
              <a:rPr lang="tr-TR" altLang="tr-TR" sz="2800" dirty="0">
                <a:solidFill>
                  <a:srgbClr val="FF0000"/>
                </a:solidFill>
              </a:rPr>
              <a:t>DISEASE IN POPULATION</a:t>
            </a:r>
            <a:endParaRPr lang="tr-TR" altLang="tr-TR" sz="2800" dirty="0">
              <a:solidFill>
                <a:srgbClr val="FF0000"/>
              </a:solidFill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15484"/>
            <a:ext cx="8229600" cy="5453606"/>
          </a:xfrm>
        </p:spPr>
        <p:txBody>
          <a:bodyPr/>
          <a:lstStyle/>
          <a:p>
            <a:pPr eaLnBrk="1" hangingPunct="1"/>
            <a:r>
              <a:rPr lang="en-US" altLang="tr-TR" sz="2400" dirty="0">
                <a:solidFill>
                  <a:srgbClr val="FF0000"/>
                </a:solidFill>
              </a:rPr>
              <a:t>Population dimensions</a:t>
            </a:r>
          </a:p>
          <a:p>
            <a:pPr eaLnBrk="1" hangingPunct="1"/>
            <a:r>
              <a:rPr lang="en-US" altLang="tr-TR" sz="2000" dirty="0">
                <a:solidFill>
                  <a:srgbClr val="FFFF00"/>
                </a:solidFill>
              </a:rPr>
              <a:t>10 fish in an aquarium</a:t>
            </a:r>
          </a:p>
          <a:p>
            <a:pPr eaLnBrk="1" hangingPunct="1"/>
            <a:r>
              <a:rPr lang="en-US" altLang="tr-TR" sz="2000" dirty="0">
                <a:solidFill>
                  <a:srgbClr val="FFFF00"/>
                </a:solidFill>
              </a:rPr>
              <a:t>One chicken 50 chickens</a:t>
            </a:r>
          </a:p>
          <a:p>
            <a:pPr eaLnBrk="1" hangingPunct="1"/>
            <a:r>
              <a:rPr lang="en-US" altLang="tr-TR" sz="2000" dirty="0">
                <a:solidFill>
                  <a:srgbClr val="FFFF00"/>
                </a:solidFill>
              </a:rPr>
              <a:t>200 cattle in a stable</a:t>
            </a:r>
          </a:p>
          <a:p>
            <a:pPr eaLnBrk="1" hangingPunct="1"/>
            <a:r>
              <a:rPr lang="en-US" altLang="tr-TR" sz="2000" dirty="0">
                <a:solidFill>
                  <a:srgbClr val="FFFF00"/>
                </a:solidFill>
              </a:rPr>
              <a:t>All sheep in a country</a:t>
            </a:r>
          </a:p>
          <a:p>
            <a:pPr eaLnBrk="1" hangingPunct="1"/>
            <a:r>
              <a:rPr lang="en-US" altLang="tr-TR" sz="2000" dirty="0">
                <a:solidFill>
                  <a:srgbClr val="FFFF00"/>
                </a:solidFill>
              </a:rPr>
              <a:t>All the dogs in a city</a:t>
            </a:r>
          </a:p>
          <a:p>
            <a:pPr eaLnBrk="1" hangingPunct="1"/>
            <a:r>
              <a:rPr lang="en-US" altLang="tr-TR" sz="2000" dirty="0">
                <a:solidFill>
                  <a:srgbClr val="FFFF00"/>
                </a:solidFill>
              </a:rPr>
              <a:t>All monsters in a geographical region</a:t>
            </a:r>
          </a:p>
          <a:p>
            <a:pPr eaLnBrk="1" hangingPunct="1"/>
            <a:r>
              <a:rPr lang="en-US" altLang="tr-TR" sz="2000" dirty="0">
                <a:solidFill>
                  <a:srgbClr val="FFFF00"/>
                </a:solidFill>
              </a:rPr>
              <a:t>All the cows in a country</a:t>
            </a:r>
          </a:p>
          <a:p>
            <a:pPr eaLnBrk="1" hangingPunct="1"/>
            <a:r>
              <a:rPr lang="en-US" altLang="tr-TR" sz="2000" dirty="0">
                <a:solidFill>
                  <a:srgbClr val="FFFF00"/>
                </a:solidFill>
              </a:rPr>
              <a:t>Forty of the eggs of a chicken 50</a:t>
            </a:r>
          </a:p>
          <a:p>
            <a:pPr eaLnBrk="1" hangingPunct="1"/>
            <a:r>
              <a:rPr lang="en-US" altLang="tr-TR" sz="2000" dirty="0">
                <a:solidFill>
                  <a:srgbClr val="FFFF00"/>
                </a:solidFill>
              </a:rPr>
              <a:t>20 newborn calves in 200 cattle in a stable</a:t>
            </a:r>
          </a:p>
          <a:p>
            <a:pPr eaLnBrk="1" hangingPunct="1"/>
            <a:r>
              <a:rPr lang="en-US" altLang="tr-TR" sz="2000" dirty="0">
                <a:solidFill>
                  <a:srgbClr val="FFFF00"/>
                </a:solidFill>
              </a:rPr>
              <a:t>Those who are pregnant in a village</a:t>
            </a:r>
          </a:p>
          <a:p>
            <a:pPr eaLnBrk="1" hangingPunct="1"/>
            <a:r>
              <a:rPr lang="en-US" altLang="tr-TR" sz="2000" dirty="0">
                <a:solidFill>
                  <a:srgbClr val="FFFF00"/>
                </a:solidFill>
              </a:rPr>
              <a:t>Stray dogs from all the dogs in a city</a:t>
            </a:r>
          </a:p>
          <a:p>
            <a:pPr eaLnBrk="1" hangingPunct="1"/>
            <a:r>
              <a:rPr lang="en-US" altLang="tr-TR" sz="2000" dirty="0">
                <a:solidFill>
                  <a:srgbClr val="FFFF00"/>
                </a:solidFill>
              </a:rPr>
              <a:t>All horses within a single geographical region in a geographical region</a:t>
            </a:r>
          </a:p>
          <a:p>
            <a:pPr eaLnBrk="1" hangingPunct="1"/>
            <a:r>
              <a:rPr lang="en-US" altLang="tr-TR" sz="2000" dirty="0">
                <a:solidFill>
                  <a:srgbClr val="FFFF00"/>
                </a:solidFill>
              </a:rPr>
              <a:t>All domestic cattle breeds in all cows in a country</a:t>
            </a:r>
            <a:endParaRPr lang="tr-TR" altLang="tr-TR" sz="2000" dirty="0" smtClean="0">
              <a:solidFill>
                <a:srgbClr val="FFFF00"/>
              </a:solidFill>
            </a:endParaRP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13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tr-TR" altLang="tr-TR" sz="2800" dirty="0">
                <a:solidFill>
                  <a:srgbClr val="FF0000"/>
                </a:solidFill>
              </a:rPr>
              <a:t>DISEASE IN POPULATION</a:t>
            </a:r>
            <a:endParaRPr lang="tr-TR" altLang="tr-TR" sz="2800" b="1" dirty="0">
              <a:solidFill>
                <a:srgbClr val="FF0000"/>
              </a:solidFill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en-US" altLang="tr-TR" sz="2000" b="1" dirty="0">
                <a:solidFill>
                  <a:srgbClr val="FFFF00"/>
                </a:solidFill>
              </a:rPr>
              <a:t>Structure of animal populations</a:t>
            </a:r>
          </a:p>
          <a:p>
            <a:pPr eaLnBrk="1" hangingPunct="1"/>
            <a:r>
              <a:rPr lang="en-US" altLang="tr-TR" sz="2000" b="1" dirty="0">
                <a:solidFill>
                  <a:srgbClr val="FFFF00"/>
                </a:solidFill>
              </a:rPr>
              <a:t>     (Spatial Population Structure)</a:t>
            </a:r>
          </a:p>
          <a:p>
            <a:pPr eaLnBrk="1" hangingPunct="1"/>
            <a:r>
              <a:rPr lang="en-US" altLang="tr-TR" sz="2000" b="1" dirty="0">
                <a:solidFill>
                  <a:srgbClr val="FFFF00"/>
                </a:solidFill>
              </a:rPr>
              <a:t>Random (irregular) distribution</a:t>
            </a:r>
          </a:p>
          <a:p>
            <a:pPr eaLnBrk="1" hangingPunct="1"/>
            <a:r>
              <a:rPr lang="en-US" altLang="tr-TR" sz="2000" b="1" dirty="0">
                <a:solidFill>
                  <a:srgbClr val="FFFF00"/>
                </a:solidFill>
              </a:rPr>
              <a:t>      Number of animals at certain points, density and locations are irregular</a:t>
            </a:r>
          </a:p>
          <a:p>
            <a:pPr eaLnBrk="1" hangingPunct="1"/>
            <a:endParaRPr lang="en-US" altLang="tr-TR" sz="2000" b="1" dirty="0">
              <a:solidFill>
                <a:srgbClr val="FFFF00"/>
              </a:solidFill>
            </a:endParaRPr>
          </a:p>
          <a:p>
            <a:pPr eaLnBrk="1" hangingPunct="1"/>
            <a:r>
              <a:rPr lang="en-US" altLang="tr-TR" sz="2000" b="1" dirty="0">
                <a:solidFill>
                  <a:srgbClr val="FFFF00"/>
                </a:solidFill>
              </a:rPr>
              <a:t>Categorical (contagious) distribution</a:t>
            </a:r>
          </a:p>
          <a:p>
            <a:pPr eaLnBrk="1" hangingPunct="1"/>
            <a:r>
              <a:rPr lang="en-US" altLang="tr-TR" sz="2000" b="1" dirty="0">
                <a:solidFill>
                  <a:srgbClr val="FFFF00"/>
                </a:solidFill>
              </a:rPr>
              <a:t>      The animals are concentrated in certain areas, the distances between the clusters may be close or distant</a:t>
            </a:r>
          </a:p>
          <a:p>
            <a:pPr eaLnBrk="1" hangingPunct="1"/>
            <a:endParaRPr lang="en-US" altLang="tr-TR" sz="2000" b="1" dirty="0">
              <a:solidFill>
                <a:srgbClr val="FFFF00"/>
              </a:solidFill>
            </a:endParaRPr>
          </a:p>
          <a:p>
            <a:pPr eaLnBrk="1" hangingPunct="1"/>
            <a:r>
              <a:rPr lang="en-US" altLang="tr-TR" sz="2000" b="1" dirty="0">
                <a:solidFill>
                  <a:srgbClr val="FFFF00"/>
                </a:solidFill>
              </a:rPr>
              <a:t>Regular (uniform) distribution</a:t>
            </a:r>
          </a:p>
          <a:p>
            <a:pPr eaLnBrk="1" hangingPunct="1"/>
            <a:r>
              <a:rPr lang="en-US" altLang="tr-TR" sz="2000" b="1" dirty="0">
                <a:solidFill>
                  <a:srgbClr val="FFFF00"/>
                </a:solidFill>
              </a:rPr>
              <a:t>      The animal density in the vicinity is fixed and equal to each other</a:t>
            </a:r>
            <a:endParaRPr lang="tr-TR" altLang="tr-TR" sz="2000" dirty="0">
              <a:solidFill>
                <a:srgbClr val="FFFF00"/>
              </a:solidFill>
            </a:endParaRPr>
          </a:p>
          <a:p>
            <a:pPr lvl="3" eaLnBrk="1" hangingPunct="1">
              <a:buFontTx/>
              <a:buNone/>
            </a:pPr>
            <a:endParaRPr lang="tr-TR" altLang="tr-TR" dirty="0" smtClean="0">
              <a:solidFill>
                <a:srgbClr val="FFFF00"/>
              </a:solidFill>
            </a:endParaRP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50533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949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tr-TR" altLang="tr-TR" sz="2800" dirty="0">
                <a:solidFill>
                  <a:srgbClr val="FF0000"/>
                </a:solidFill>
              </a:rPr>
              <a:t>DISEASE IN POPULATION</a:t>
            </a:r>
            <a:endParaRPr lang="tr-TR" altLang="tr-TR" sz="2800" b="1" dirty="0">
              <a:solidFill>
                <a:srgbClr val="FF0000"/>
              </a:solidFill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en-US" altLang="tr-TR" sz="2400" dirty="0">
                <a:solidFill>
                  <a:srgbClr val="FFFF00"/>
                </a:solidFill>
              </a:rPr>
              <a:t>The structure of animal populations is examined in terms of locational characteristics (contiguous and </a:t>
            </a:r>
            <a:r>
              <a:rPr lang="en-US" altLang="tr-TR" sz="2400" dirty="0" err="1">
                <a:solidFill>
                  <a:srgbClr val="FFFF00"/>
                </a:solidFill>
              </a:rPr>
              <a:t>separa</a:t>
            </a:r>
            <a:r>
              <a:rPr lang="en-US" altLang="tr-TR" sz="2400" dirty="0">
                <a:solidFill>
                  <a:srgbClr val="FFFF00"/>
                </a:solidFill>
              </a:rPr>
              <a:t>) and population movements (open and closed) in a given </a:t>
            </a:r>
            <a:r>
              <a:rPr lang="en-US" altLang="tr-TR" sz="2400" dirty="0" smtClean="0">
                <a:solidFill>
                  <a:srgbClr val="FFFF00"/>
                </a:solidFill>
              </a:rPr>
              <a:t>area</a:t>
            </a:r>
            <a:endParaRPr lang="tr-TR" altLang="tr-TR" sz="2400" dirty="0" smtClean="0">
              <a:solidFill>
                <a:srgbClr val="FFFF00"/>
              </a:solidFill>
            </a:endParaRPr>
          </a:p>
          <a:p>
            <a:pPr eaLnBrk="1" hangingPunct="1"/>
            <a:endParaRPr lang="tr-TR" altLang="tr-TR" sz="2400" b="1" u="sng" dirty="0">
              <a:solidFill>
                <a:srgbClr val="FFFF00"/>
              </a:solidFill>
            </a:endParaRPr>
          </a:p>
          <a:p>
            <a:pPr eaLnBrk="1" hangingPunct="1"/>
            <a:r>
              <a:rPr lang="en-US" altLang="tr-TR" sz="2000" b="1" u="sng" dirty="0">
                <a:solidFill>
                  <a:srgbClr val="FF0000"/>
                </a:solidFill>
              </a:rPr>
              <a:t>Contagious populations</a:t>
            </a:r>
          </a:p>
          <a:p>
            <a:pPr eaLnBrk="1" hangingPunct="1"/>
            <a:r>
              <a:rPr lang="en-US" altLang="tr-TR" sz="2000" b="1" u="sng" dirty="0">
                <a:solidFill>
                  <a:srgbClr val="FFFF00"/>
                </a:solidFill>
              </a:rPr>
              <a:t>   </a:t>
            </a:r>
            <a:r>
              <a:rPr lang="en-US" altLang="tr-TR" sz="2000" u="sng" dirty="0">
                <a:solidFill>
                  <a:srgbClr val="FFFF00"/>
                </a:solidFill>
              </a:rPr>
              <a:t>   Cat and dog populations,</a:t>
            </a:r>
          </a:p>
          <a:p>
            <a:pPr eaLnBrk="1" hangingPunct="1"/>
            <a:r>
              <a:rPr lang="en-US" altLang="tr-TR" sz="2000" u="sng" dirty="0">
                <a:solidFill>
                  <a:srgbClr val="FFFF00"/>
                </a:solidFill>
              </a:rPr>
              <a:t>      In extensive livestock, the sheep in a region are located in the same grassland</a:t>
            </a:r>
          </a:p>
          <a:p>
            <a:pPr eaLnBrk="1" hangingPunct="1"/>
            <a:r>
              <a:rPr lang="en-US" altLang="tr-TR" sz="2000" u="sng" dirty="0">
                <a:solidFill>
                  <a:srgbClr val="FFFF00"/>
                </a:solidFill>
              </a:rPr>
              <a:t>      Migrating wildlife</a:t>
            </a:r>
          </a:p>
          <a:p>
            <a:pPr eaLnBrk="1" hangingPunct="1"/>
            <a:r>
              <a:rPr lang="en-US" altLang="tr-TR" sz="2000" u="sng" dirty="0">
                <a:solidFill>
                  <a:srgbClr val="FFFF00"/>
                </a:solidFill>
              </a:rPr>
              <a:t>      Resident populations transplanted by humans</a:t>
            </a:r>
          </a:p>
          <a:p>
            <a:pPr eaLnBrk="1" hangingPunct="1"/>
            <a:endParaRPr lang="en-US" altLang="tr-TR" sz="2000" u="sng" dirty="0">
              <a:solidFill>
                <a:srgbClr val="FFFF00"/>
              </a:solidFill>
            </a:endParaRPr>
          </a:p>
          <a:p>
            <a:pPr eaLnBrk="1" hangingPunct="1"/>
            <a:r>
              <a:rPr lang="en-US" altLang="tr-TR" sz="2000" u="sng" dirty="0">
                <a:solidFill>
                  <a:srgbClr val="FFFF00"/>
                </a:solidFill>
              </a:rPr>
              <a:t>      Determining the volume of contagious populations is difficult</a:t>
            </a:r>
          </a:p>
          <a:p>
            <a:pPr eaLnBrk="1" hangingPunct="1"/>
            <a:r>
              <a:rPr lang="en-US" altLang="tr-TR" sz="2000" u="sng" dirty="0">
                <a:solidFill>
                  <a:srgbClr val="FFFF00"/>
                </a:solidFill>
              </a:rPr>
              <a:t>      Infectious diseases spread more easily in </a:t>
            </a:r>
            <a:r>
              <a:rPr lang="en-US" altLang="tr-TR" sz="2000" u="sng" dirty="0" err="1">
                <a:solidFill>
                  <a:srgbClr val="FFFF00"/>
                </a:solidFill>
              </a:rPr>
              <a:t>contactive</a:t>
            </a:r>
            <a:r>
              <a:rPr lang="en-US" altLang="tr-TR" sz="2000" u="sng" dirty="0">
                <a:solidFill>
                  <a:srgbClr val="FFFF00"/>
                </a:solidFill>
              </a:rPr>
              <a:t> populations, settle and last longer</a:t>
            </a:r>
            <a:endParaRPr lang="tr-TR" altLang="tr-TR" dirty="0" smtClean="0">
              <a:solidFill>
                <a:srgbClr val="FFFF00"/>
              </a:solidFill>
            </a:endParaRPr>
          </a:p>
          <a:p>
            <a:pPr lvl="3" eaLnBrk="1" hangingPunct="1">
              <a:buFontTx/>
              <a:buNone/>
            </a:pPr>
            <a:endParaRPr lang="tr-TR" altLang="tr-TR" b="1" dirty="0" smtClean="0">
              <a:solidFill>
                <a:srgbClr val="FFFF00"/>
              </a:solidFill>
            </a:endParaRPr>
          </a:p>
        </p:txBody>
      </p:sp>
      <p:sp>
        <p:nvSpPr>
          <p:cNvPr id="49156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51557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2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292</Words>
  <Application>Microsoft Office PowerPoint</Application>
  <PresentationFormat>Widescreen</PresentationFormat>
  <Paragraphs>64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Kimono</vt:lpstr>
      <vt:lpstr>1_Kimono</vt:lpstr>
      <vt:lpstr>INFECTION TYPES</vt:lpstr>
      <vt:lpstr>INFECTION TYPES</vt:lpstr>
      <vt:lpstr>DISEASE IN POPULATION</vt:lpstr>
      <vt:lpstr>DISEASE IN POPULATION</vt:lpstr>
      <vt:lpstr>DISEASE IN POPULATION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İNFEKSİYON TİPLERİ</dc:title>
  <dc:creator>Windows Kullanıcısı</dc:creator>
  <cp:lastModifiedBy>Windows Kullanıcısı</cp:lastModifiedBy>
  <cp:revision>3</cp:revision>
  <dcterms:created xsi:type="dcterms:W3CDTF">2018-02-14T10:03:23Z</dcterms:created>
  <dcterms:modified xsi:type="dcterms:W3CDTF">2018-02-15T08:55:57Z</dcterms:modified>
</cp:coreProperties>
</file>