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71" r:id="rId4"/>
    <p:sldId id="268" r:id="rId5"/>
    <p:sldId id="257" r:id="rId6"/>
    <p:sldId id="270" r:id="rId7"/>
    <p:sldId id="265" r:id="rId8"/>
    <p:sldId id="266"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Açık Stil 1 - Vurgu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351F2A-C269-4BC7-8D1E-C271DD93C4F2}"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3267713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51F2A-C269-4BC7-8D1E-C271DD93C4F2}"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2173881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51F2A-C269-4BC7-8D1E-C271DD93C4F2}"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2491113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51F2A-C269-4BC7-8D1E-C271DD93C4F2}"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2873453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4351F2A-C269-4BC7-8D1E-C271DD93C4F2}"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239843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351F2A-C269-4BC7-8D1E-C271DD93C4F2}"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942212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351F2A-C269-4BC7-8D1E-C271DD93C4F2}" type="datetimeFigureOut">
              <a:rPr lang="tr-TR" smtClean="0"/>
              <a:t>28.01.2018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3343941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351F2A-C269-4BC7-8D1E-C271DD93C4F2}" type="datetimeFigureOut">
              <a:rPr lang="tr-TR" smtClean="0"/>
              <a:t>28.01.2018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59647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351F2A-C269-4BC7-8D1E-C271DD93C4F2}" type="datetimeFigureOut">
              <a:rPr lang="tr-TR" smtClean="0"/>
              <a:t>28.01.2018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1272187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51F2A-C269-4BC7-8D1E-C271DD93C4F2}"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309366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51F2A-C269-4BC7-8D1E-C271DD93C4F2}"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AB00345-54E4-4CA9-B430-AF86CE3EFB79}" type="slidenum">
              <a:rPr lang="tr-TR" smtClean="0"/>
              <a:t>‹#›</a:t>
            </a:fld>
            <a:endParaRPr lang="tr-TR"/>
          </a:p>
        </p:txBody>
      </p:sp>
    </p:spTree>
    <p:extLst>
      <p:ext uri="{BB962C8B-B14F-4D97-AF65-F5344CB8AC3E}">
        <p14:creationId xmlns:p14="http://schemas.microsoft.com/office/powerpoint/2010/main" val="414215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51F2A-C269-4BC7-8D1E-C271DD93C4F2}" type="datetimeFigureOut">
              <a:rPr lang="tr-TR" smtClean="0"/>
              <a:t>28.01.2018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B00345-54E4-4CA9-B430-AF86CE3EFB79}" type="slidenum">
              <a:rPr lang="tr-TR" smtClean="0"/>
              <a:t>‹#›</a:t>
            </a:fld>
            <a:endParaRPr lang="tr-TR"/>
          </a:p>
        </p:txBody>
      </p:sp>
    </p:spTree>
    <p:extLst>
      <p:ext uri="{BB962C8B-B14F-4D97-AF65-F5344CB8AC3E}">
        <p14:creationId xmlns:p14="http://schemas.microsoft.com/office/powerpoint/2010/main" val="3249045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imssandpirls.bc.edu/pirls2016/framework.htmladresinde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36915" y="2408238"/>
            <a:ext cx="9144000" cy="2387600"/>
          </a:xfrm>
        </p:spPr>
        <p:txBody>
          <a:bodyPr>
            <a:normAutofit fontScale="90000"/>
          </a:bodyPr>
          <a:lstStyle/>
          <a:p>
            <a:r>
              <a:rPr lang="tr-TR" b="1" dirty="0" smtClean="0"/>
              <a:t>PIRLS</a:t>
            </a:r>
            <a:br>
              <a:rPr lang="tr-TR" b="1" dirty="0" smtClean="0"/>
            </a:br>
            <a:r>
              <a:rPr lang="tr-TR" b="1" dirty="0" smtClean="0"/>
              <a:t>(</a:t>
            </a:r>
            <a:r>
              <a:rPr lang="en-US" b="1" dirty="0" smtClean="0"/>
              <a:t>The Project of International Reading Language Skills</a:t>
            </a:r>
            <a:r>
              <a:rPr lang="tr-TR" b="1" dirty="0" smtClean="0"/>
              <a:t>-Uluslararası Okuma Becerileri Projesi</a:t>
            </a:r>
            <a:r>
              <a:rPr lang="en-US" b="1" dirty="0" smtClean="0"/>
              <a:t>)</a:t>
            </a:r>
            <a:endParaRPr lang="tr-TR" b="1" dirty="0"/>
          </a:p>
        </p:txBody>
      </p:sp>
      <p:sp>
        <p:nvSpPr>
          <p:cNvPr id="3" name="Alt Başlık 2"/>
          <p:cNvSpPr>
            <a:spLocks noGrp="1"/>
          </p:cNvSpPr>
          <p:nvPr>
            <p:ph type="subTitle" idx="1"/>
          </p:nvPr>
        </p:nvSpPr>
        <p:spPr>
          <a:xfrm>
            <a:off x="1524000" y="4594815"/>
            <a:ext cx="9144000" cy="1655762"/>
          </a:xfrm>
        </p:spPr>
        <p:txBody>
          <a:bodyPr/>
          <a:lstStyle/>
          <a:p>
            <a:endParaRPr lang="tr-TR" dirty="0" smtClean="0"/>
          </a:p>
          <a:p>
            <a:endParaRPr lang="tr-TR" dirty="0"/>
          </a:p>
          <a:p>
            <a:r>
              <a:rPr lang="tr-TR" dirty="0" smtClean="0"/>
              <a:t>Yrd. Doç. Dr. Ömer Kutlu</a:t>
            </a:r>
            <a:endParaRPr lang="tr-TR" dirty="0"/>
          </a:p>
        </p:txBody>
      </p:sp>
    </p:spTree>
    <p:extLst>
      <p:ext uri="{BB962C8B-B14F-4D97-AF65-F5344CB8AC3E}">
        <p14:creationId xmlns:p14="http://schemas.microsoft.com/office/powerpoint/2010/main" val="1719287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3678" y="393117"/>
            <a:ext cx="10515600" cy="1325563"/>
          </a:xfrm>
        </p:spPr>
        <p:txBody>
          <a:bodyPr/>
          <a:lstStyle/>
          <a:p>
            <a:pPr algn="ctr"/>
            <a:r>
              <a:rPr lang="tr-TR" b="1" dirty="0" smtClean="0"/>
              <a:t>PIRLS </a:t>
            </a:r>
            <a:endParaRPr lang="tr-TR" b="1" dirty="0"/>
          </a:p>
        </p:txBody>
      </p:sp>
      <p:sp>
        <p:nvSpPr>
          <p:cNvPr id="3" name="İçerik Yer Tutucusu 2"/>
          <p:cNvSpPr>
            <a:spLocks noGrp="1"/>
          </p:cNvSpPr>
          <p:nvPr>
            <p:ph idx="1"/>
          </p:nvPr>
        </p:nvSpPr>
        <p:spPr>
          <a:xfrm>
            <a:off x="838200" y="2039574"/>
            <a:ext cx="10515600" cy="4818426"/>
          </a:xfrm>
        </p:spPr>
        <p:txBody>
          <a:bodyPr>
            <a:normAutofit/>
          </a:bodyPr>
          <a:lstStyle/>
          <a:p>
            <a:pPr algn="just"/>
            <a:r>
              <a:rPr lang="tr-TR" dirty="0" smtClean="0"/>
              <a:t>PIRLS, 4. sınıf öğrencilerinin okuma becerileri ve bu beceri ile </a:t>
            </a:r>
            <a:r>
              <a:rPr lang="tr-TR" dirty="0"/>
              <a:t>ilişkili okul kaynakları, öğretim uygulamaları ve öğretim </a:t>
            </a:r>
            <a:r>
              <a:rPr lang="tr-TR" dirty="0" smtClean="0"/>
              <a:t>programları gibi  çeşitli faktörlere yönelik ülkeler arası karşılaştırmaya elverişli bilgiler sunan uluslararası bir uygulamadır.</a:t>
            </a:r>
          </a:p>
          <a:p>
            <a:pPr algn="just"/>
            <a:endParaRPr lang="tr-TR" dirty="0" smtClean="0"/>
          </a:p>
          <a:p>
            <a:pPr algn="just"/>
            <a:r>
              <a:rPr lang="tr-TR" dirty="0" smtClean="0"/>
              <a:t>Okuduğunu anlama becerisini odağa alan uygulamalarda, okuduğunu anlama testinin </a:t>
            </a:r>
            <a:r>
              <a:rPr lang="tr-TR" dirty="0"/>
              <a:t>yanı </a:t>
            </a:r>
            <a:r>
              <a:rPr lang="tr-TR" dirty="0" smtClean="0"/>
              <a:t>sıra eğitimin farkı paydaşlarına çeşitli  anketler </a:t>
            </a:r>
            <a:r>
              <a:rPr lang="tr-TR" dirty="0"/>
              <a:t>de </a:t>
            </a:r>
            <a:r>
              <a:rPr lang="tr-TR" dirty="0" smtClean="0"/>
              <a:t>uygulanmaktadır.</a:t>
            </a:r>
          </a:p>
          <a:p>
            <a:pPr marL="0" indent="0" algn="r">
              <a:buNone/>
            </a:pPr>
            <a:r>
              <a:rPr lang="tr-TR" dirty="0" smtClean="0"/>
              <a:t>(</a:t>
            </a:r>
            <a:r>
              <a:rPr lang="tr-TR" dirty="0" err="1" smtClean="0"/>
              <a:t>Mullis</a:t>
            </a:r>
            <a:r>
              <a:rPr lang="tr-TR" dirty="0"/>
              <a:t>, Martin, Kennedy &amp; </a:t>
            </a:r>
            <a:r>
              <a:rPr lang="tr-TR" dirty="0" err="1"/>
              <a:t>Foy</a:t>
            </a:r>
            <a:r>
              <a:rPr lang="tr-TR" dirty="0"/>
              <a:t>, 2007</a:t>
            </a:r>
            <a:r>
              <a:rPr lang="tr-TR" dirty="0" smtClean="0"/>
              <a:t>) </a:t>
            </a:r>
          </a:p>
          <a:p>
            <a:pPr algn="just"/>
            <a:endParaRPr lang="tr-TR" dirty="0"/>
          </a:p>
          <a:p>
            <a:endParaRPr lang="tr-TR" dirty="0" smtClean="0"/>
          </a:p>
        </p:txBody>
      </p:sp>
    </p:spTree>
    <p:extLst>
      <p:ext uri="{BB962C8B-B14F-4D97-AF65-F5344CB8AC3E}">
        <p14:creationId xmlns:p14="http://schemas.microsoft.com/office/powerpoint/2010/main" val="1482616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4496798"/>
          </a:xfrm>
        </p:spPr>
        <p:txBody>
          <a:bodyPr>
            <a:normAutofit fontScale="85000" lnSpcReduction="10000"/>
          </a:bodyPr>
          <a:lstStyle/>
          <a:p>
            <a:pPr algn="just"/>
            <a:r>
              <a:rPr lang="tr-TR" dirty="0" smtClean="0"/>
              <a:t>Katılımcı </a:t>
            </a:r>
            <a:r>
              <a:rPr lang="tr-TR" dirty="0"/>
              <a:t>ülkelerdeki 4. sınıf öğrencilerinin okuma becerilerinin düzeyini ve zaman içerisindeki gelişimini incelemektedir. </a:t>
            </a:r>
          </a:p>
          <a:p>
            <a:pPr algn="just"/>
            <a:endParaRPr lang="tr-TR" dirty="0" smtClean="0"/>
          </a:p>
          <a:p>
            <a:pPr algn="just"/>
            <a:r>
              <a:rPr lang="tr-TR" dirty="0" err="1"/>
              <a:t>PIRLS’ün</a:t>
            </a:r>
            <a:r>
              <a:rPr lang="tr-TR" dirty="0"/>
              <a:t> diğer uluslararası çalışmalardan farkı, kapsamına yalnızca okuduğunu anlama becerilerini alması ve yalnızca bu konu üzerinde çalışmasıdır. </a:t>
            </a:r>
          </a:p>
          <a:p>
            <a:pPr algn="just"/>
            <a:endParaRPr lang="tr-TR" dirty="0"/>
          </a:p>
          <a:p>
            <a:pPr algn="just"/>
            <a:r>
              <a:rPr lang="tr-TR" dirty="0"/>
              <a:t>Projenin amacı, okuma becerileri açısından öğrencilerin var olan durumlarını belirlemek, ulusal ve uluslararası düzeyde karşılaştırmalar yapmak, zaman içerisinde söz konusu becerilerde nasıl bir değişim ve gelişim olduğunun izlenmesine olanak tanımak ve ülkelerin eğitim politikalarının ve uygulamalarının söz konusu becerilere olan etkilerini değerlendirme olanağı </a:t>
            </a:r>
            <a:r>
              <a:rPr lang="tr-TR" dirty="0" smtClean="0"/>
              <a:t>sağlamaktır.</a:t>
            </a:r>
          </a:p>
          <a:p>
            <a:pPr marL="0" indent="0" algn="r">
              <a:buNone/>
            </a:pPr>
            <a:r>
              <a:rPr lang="tr-TR" dirty="0"/>
              <a:t>(</a:t>
            </a:r>
            <a:r>
              <a:rPr lang="tr-TR" dirty="0" err="1"/>
              <a:t>Mullis</a:t>
            </a:r>
            <a:r>
              <a:rPr lang="tr-TR" dirty="0"/>
              <a:t>, Martin, </a:t>
            </a:r>
            <a:r>
              <a:rPr lang="tr-TR" dirty="0" err="1"/>
              <a:t>Gonzalez</a:t>
            </a:r>
            <a:r>
              <a:rPr lang="tr-TR"/>
              <a:t>, &amp; Kennedy, 2003).</a:t>
            </a:r>
          </a:p>
          <a:p>
            <a:pPr algn="just"/>
            <a:endParaRPr lang="tr-TR" dirty="0"/>
          </a:p>
          <a:p>
            <a:pPr algn="just"/>
            <a:endParaRPr lang="tr-TR" dirty="0"/>
          </a:p>
        </p:txBody>
      </p:sp>
    </p:spTree>
    <p:extLst>
      <p:ext uri="{BB962C8B-B14F-4D97-AF65-F5344CB8AC3E}">
        <p14:creationId xmlns:p14="http://schemas.microsoft.com/office/powerpoint/2010/main" val="325128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203648"/>
            <a:ext cx="10666445" cy="5253135"/>
          </a:xfrm>
        </p:spPr>
        <p:txBody>
          <a:bodyPr/>
          <a:lstStyle/>
          <a:p>
            <a:pPr algn="just"/>
            <a:r>
              <a:rPr lang="tr-TR" dirty="0"/>
              <a:t>PIRLS uygulamalarının amaçları</a:t>
            </a:r>
            <a:r>
              <a:rPr lang="tr-TR" dirty="0" smtClean="0"/>
              <a:t>:</a:t>
            </a:r>
          </a:p>
          <a:p>
            <a:pPr algn="just"/>
            <a:endParaRPr lang="tr-TR" dirty="0"/>
          </a:p>
          <a:p>
            <a:pPr lvl="1" algn="just"/>
            <a:r>
              <a:rPr lang="tr-TR" sz="2800" dirty="0"/>
              <a:t>4. sınıf  öğrencilerinin okuma becerisi düzeylerini ve okuma alışkanlıklarını, </a:t>
            </a:r>
          </a:p>
          <a:p>
            <a:pPr lvl="1" algn="just"/>
            <a:r>
              <a:rPr lang="tr-TR" sz="2800" dirty="0"/>
              <a:t>Öğretmenlerin öğrencilere okuma becerisini kazandırmak için uyguladıkları öğretim etkinliklerinin, stratejilerin ve öğretim materyallerinin yeterli olup olmadığını, </a:t>
            </a:r>
          </a:p>
          <a:p>
            <a:pPr lvl="1" algn="just"/>
            <a:r>
              <a:rPr lang="tr-TR" sz="2800" dirty="0"/>
              <a:t>Öğrencilerin okuma becerisini kazanmalarında ailelerinin </a:t>
            </a:r>
            <a:r>
              <a:rPr lang="tr-TR" sz="2800" dirty="0" smtClean="0"/>
              <a:t>katkılarını</a:t>
            </a:r>
          </a:p>
          <a:p>
            <a:pPr marL="0" indent="0">
              <a:buNone/>
            </a:pPr>
            <a:r>
              <a:rPr lang="tr-TR" dirty="0" smtClean="0"/>
              <a:t>belirlemektir.</a:t>
            </a:r>
          </a:p>
          <a:p>
            <a:pPr marL="0" indent="0">
              <a:buNone/>
            </a:pPr>
            <a:endParaRPr lang="tr-TR" dirty="0" smtClean="0"/>
          </a:p>
          <a:p>
            <a:pPr marL="0" indent="0" algn="r">
              <a:buNone/>
            </a:pPr>
            <a:r>
              <a:rPr lang="tr-TR" dirty="0"/>
              <a:t>(</a:t>
            </a:r>
            <a:r>
              <a:rPr lang="tr-TR" dirty="0" err="1"/>
              <a:t>Mullis</a:t>
            </a:r>
            <a:r>
              <a:rPr lang="tr-TR" dirty="0"/>
              <a:t>, Martin, </a:t>
            </a:r>
            <a:r>
              <a:rPr lang="tr-TR" dirty="0" err="1"/>
              <a:t>Gonzalez</a:t>
            </a:r>
            <a:r>
              <a:rPr lang="tr-TR" dirty="0"/>
              <a:t>, &amp; Kennedy, 2003).</a:t>
            </a:r>
          </a:p>
          <a:p>
            <a:pPr marL="0" indent="0" algn="r">
              <a:buNone/>
            </a:pPr>
            <a:endParaRPr lang="tr-TR" dirty="0" smtClean="0"/>
          </a:p>
          <a:p>
            <a:endParaRPr lang="tr-TR" dirty="0"/>
          </a:p>
          <a:p>
            <a:endParaRPr lang="tr-TR" dirty="0"/>
          </a:p>
        </p:txBody>
      </p:sp>
    </p:spTree>
    <p:extLst>
      <p:ext uri="{BB962C8B-B14F-4D97-AF65-F5344CB8AC3E}">
        <p14:creationId xmlns:p14="http://schemas.microsoft.com/office/powerpoint/2010/main" val="23089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7531" y="1415078"/>
            <a:ext cx="10515600" cy="4351338"/>
          </a:xfrm>
        </p:spPr>
        <p:txBody>
          <a:bodyPr>
            <a:normAutofit lnSpcReduction="10000"/>
          </a:bodyPr>
          <a:lstStyle/>
          <a:p>
            <a:pPr algn="just"/>
            <a:r>
              <a:rPr lang="tr-TR" dirty="0" smtClean="0"/>
              <a:t>PIRLS </a:t>
            </a:r>
            <a:r>
              <a:rPr lang="tr-TR" dirty="0"/>
              <a:t>bağlamında okuma becerisi: «Toplum için gerekli olan </a:t>
            </a:r>
            <a:r>
              <a:rPr lang="tr-TR" dirty="0" smtClean="0"/>
              <a:t>veya </a:t>
            </a:r>
            <a:r>
              <a:rPr lang="tr-TR" dirty="0"/>
              <a:t>birey tarafından değer verilen yazılı dil formlarını anlama ve kullanma yeteneği</a:t>
            </a:r>
            <a:r>
              <a:rPr lang="tr-TR" i="1" dirty="0"/>
              <a:t>.</a:t>
            </a:r>
            <a:r>
              <a:rPr lang="tr-TR" dirty="0"/>
              <a:t>»</a:t>
            </a:r>
            <a:r>
              <a:rPr lang="tr-TR" i="1" dirty="0"/>
              <a:t> </a:t>
            </a:r>
            <a:r>
              <a:rPr lang="tr-TR" dirty="0"/>
              <a:t>olarak tanımlanmaktadır (</a:t>
            </a:r>
            <a:r>
              <a:rPr lang="tr-TR" dirty="0" err="1"/>
              <a:t>Mullis</a:t>
            </a:r>
            <a:r>
              <a:rPr lang="tr-TR" dirty="0"/>
              <a:t>, Martin, Kennedy &amp; </a:t>
            </a:r>
            <a:r>
              <a:rPr lang="tr-TR" dirty="0" err="1"/>
              <a:t>Foy</a:t>
            </a:r>
            <a:r>
              <a:rPr lang="tr-TR" dirty="0"/>
              <a:t>, 2007: 3</a:t>
            </a:r>
            <a:r>
              <a:rPr lang="tr-TR" dirty="0" smtClean="0"/>
              <a:t>).</a:t>
            </a:r>
          </a:p>
          <a:p>
            <a:pPr algn="just"/>
            <a:endParaRPr lang="tr-TR" dirty="0"/>
          </a:p>
          <a:p>
            <a:pPr algn="just"/>
            <a:r>
              <a:rPr lang="tr-TR" dirty="0" smtClean="0"/>
              <a:t>PIRLS, ilk kez </a:t>
            </a:r>
            <a:r>
              <a:rPr lang="tr-TR" dirty="0" smtClean="0"/>
              <a:t>35 </a:t>
            </a:r>
            <a:r>
              <a:rPr lang="tr-TR" dirty="0" smtClean="0"/>
              <a:t>ülkenin katılımıyla 2001 yılında gerçekleştirilmiş; 2016 yılındaki son uygulamanın teknik raporu ve sonuçları yayımlanmıştır.</a:t>
            </a:r>
          </a:p>
          <a:p>
            <a:pPr algn="just"/>
            <a:endParaRPr lang="tr-TR" dirty="0"/>
          </a:p>
          <a:p>
            <a:pPr algn="just"/>
            <a:r>
              <a:rPr lang="tr-TR" dirty="0" smtClean="0"/>
              <a:t>Türkiye, PIRLS projesine 2001 yılında katılmış; ancak 2006, 2011 ve 2016 yıllarındaki uygulamalara katılmamıştır. </a:t>
            </a:r>
          </a:p>
          <a:p>
            <a:endParaRPr lang="tr-TR" dirty="0" smtClean="0"/>
          </a:p>
        </p:txBody>
      </p:sp>
    </p:spTree>
    <p:extLst>
      <p:ext uri="{BB962C8B-B14F-4D97-AF65-F5344CB8AC3E}">
        <p14:creationId xmlns:p14="http://schemas.microsoft.com/office/powerpoint/2010/main" val="382600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67739" y="1198608"/>
            <a:ext cx="10515600" cy="4351338"/>
          </a:xfrm>
        </p:spPr>
        <p:txBody>
          <a:bodyPr>
            <a:normAutofit fontScale="85000" lnSpcReduction="20000"/>
          </a:bodyPr>
          <a:lstStyle/>
          <a:p>
            <a:r>
              <a:rPr lang="tr-TR" dirty="0" smtClean="0"/>
              <a:t>PIRLS uygulamalarında, iki tür metin yer almaktadır:</a:t>
            </a:r>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pPr marL="0" indent="0" algn="r">
              <a:buNone/>
            </a:pPr>
            <a:endParaRPr lang="tr-TR" dirty="0" smtClean="0"/>
          </a:p>
          <a:p>
            <a:pPr marL="0" indent="0" algn="r">
              <a:buNone/>
            </a:pPr>
            <a:r>
              <a:rPr lang="tr-TR" dirty="0"/>
              <a:t>(</a:t>
            </a:r>
            <a:r>
              <a:rPr lang="tr-TR" dirty="0" err="1" smtClean="0"/>
              <a:t>Mullis</a:t>
            </a:r>
            <a:r>
              <a:rPr lang="tr-TR" dirty="0"/>
              <a:t>, Martin, Kennedy &amp; </a:t>
            </a:r>
            <a:r>
              <a:rPr lang="tr-TR" dirty="0" err="1"/>
              <a:t>Foy</a:t>
            </a:r>
            <a:r>
              <a:rPr lang="tr-TR" dirty="0"/>
              <a:t>, </a:t>
            </a:r>
            <a:r>
              <a:rPr lang="tr-TR" dirty="0" smtClean="0"/>
              <a:t>2016)</a:t>
            </a:r>
            <a:endParaRPr lang="tr-TR" dirty="0"/>
          </a:p>
        </p:txBody>
      </p:sp>
      <p:graphicFrame>
        <p:nvGraphicFramePr>
          <p:cNvPr id="4" name="İçerik Yer Tutucusu 3"/>
          <p:cNvGraphicFramePr>
            <a:graphicFrameLocks/>
          </p:cNvGraphicFramePr>
          <p:nvPr>
            <p:extLst>
              <p:ext uri="{D42A27DB-BD31-4B8C-83A1-F6EECF244321}">
                <p14:modId xmlns:p14="http://schemas.microsoft.com/office/powerpoint/2010/main" val="458528523"/>
              </p:ext>
            </p:extLst>
          </p:nvPr>
        </p:nvGraphicFramePr>
        <p:xfrm>
          <a:off x="1201782" y="1950829"/>
          <a:ext cx="10047514" cy="2609216"/>
        </p:xfrm>
        <a:graphic>
          <a:graphicData uri="http://schemas.openxmlformats.org/drawingml/2006/table">
            <a:tbl>
              <a:tblPr firstRow="1" firstCol="1" bandRow="1">
                <a:tableStyleId>{C083E6E3-FA7D-4D7B-A595-EF9225AFEA82}</a:tableStyleId>
              </a:tblPr>
              <a:tblGrid>
                <a:gridCol w="5023757">
                  <a:extLst>
                    <a:ext uri="{9D8B030D-6E8A-4147-A177-3AD203B41FA5}">
                      <a16:colId xmlns:a16="http://schemas.microsoft.com/office/drawing/2014/main" val="187492684"/>
                    </a:ext>
                  </a:extLst>
                </a:gridCol>
                <a:gridCol w="5023757">
                  <a:extLst>
                    <a:ext uri="{9D8B030D-6E8A-4147-A177-3AD203B41FA5}">
                      <a16:colId xmlns:a16="http://schemas.microsoft.com/office/drawing/2014/main" val="3183964615"/>
                    </a:ext>
                  </a:extLst>
                </a:gridCol>
              </a:tblGrid>
              <a:tr h="144329">
                <a:tc>
                  <a:txBody>
                    <a:bodyPr/>
                    <a:lstStyle/>
                    <a:p>
                      <a:pPr algn="ctr">
                        <a:lnSpc>
                          <a:spcPct val="107000"/>
                        </a:lnSpc>
                        <a:spcAft>
                          <a:spcPts val="0"/>
                        </a:spcAft>
                      </a:pPr>
                      <a:r>
                        <a:rPr lang="tr-TR" sz="1600" dirty="0">
                          <a:effectLst/>
                        </a:rPr>
                        <a:t>Edebi Metinleri okurken öğrenciler:</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tr-TR" sz="1600" dirty="0">
                          <a:effectLst/>
                        </a:rPr>
                        <a:t>Bilgi Metinleri okurken </a:t>
                      </a:r>
                      <a:r>
                        <a:rPr lang="tr-TR" sz="1600" dirty="0" smtClean="0">
                          <a:effectLst/>
                        </a:rPr>
                        <a:t>öğrenciler:</a:t>
                      </a:r>
                      <a:endParaRPr lang="tr-TR"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4230038"/>
                  </a:ext>
                </a:extLst>
              </a:tr>
              <a:tr h="1693181">
                <a:tc>
                  <a:txBody>
                    <a:bodyPr/>
                    <a:lstStyle/>
                    <a:p>
                      <a:pPr marL="342900" lvl="0" indent="-342900">
                        <a:lnSpc>
                          <a:spcPct val="107000"/>
                        </a:lnSpc>
                        <a:spcAft>
                          <a:spcPts val="0"/>
                        </a:spcAft>
                        <a:buFont typeface="Symbol" panose="05050102010706020507" pitchFamily="18" charset="2"/>
                        <a:buChar char=""/>
                      </a:pPr>
                      <a:r>
                        <a:rPr lang="tr-TR" sz="1600" b="0" dirty="0">
                          <a:effectLst/>
                        </a:rPr>
                        <a:t>İlgili bölümleri bulur ve metin boyunca gömülü önemli ayrıntıları ayırt eder,</a:t>
                      </a:r>
                    </a:p>
                    <a:p>
                      <a:pPr marL="342900" lvl="0" indent="-342900">
                        <a:lnSpc>
                          <a:spcPct val="107000"/>
                        </a:lnSpc>
                        <a:spcAft>
                          <a:spcPts val="0"/>
                        </a:spcAft>
                        <a:buFont typeface="Symbol" panose="05050102010706020507" pitchFamily="18" charset="2"/>
                        <a:buChar char=""/>
                      </a:pPr>
                      <a:r>
                        <a:rPr lang="tr-TR" sz="1600" b="0" dirty="0">
                          <a:effectLst/>
                        </a:rPr>
                        <a:t>Niyetler, eylemler, olaylar ve duygular arasındaki ilişkileri açıklar ve metin temelli destek vermek için çıkarımlar yapar,</a:t>
                      </a:r>
                    </a:p>
                    <a:p>
                      <a:pPr marL="342900" lvl="0" indent="-342900">
                        <a:lnSpc>
                          <a:spcPct val="107000"/>
                        </a:lnSpc>
                        <a:spcAft>
                          <a:spcPts val="0"/>
                        </a:spcAft>
                        <a:buFont typeface="Symbol" panose="05050102010706020507" pitchFamily="18" charset="2"/>
                        <a:buChar char=""/>
                      </a:pPr>
                      <a:r>
                        <a:rPr lang="tr-TR" sz="1600" b="0" dirty="0">
                          <a:effectLst/>
                        </a:rPr>
                        <a:t>Bazı </a:t>
                      </a:r>
                      <a:r>
                        <a:rPr lang="tr-TR" sz="1600" b="0" dirty="0" err="1">
                          <a:effectLst/>
                        </a:rPr>
                        <a:t>metinsel</a:t>
                      </a:r>
                      <a:r>
                        <a:rPr lang="tr-TR" sz="1600" b="0" dirty="0">
                          <a:effectLst/>
                        </a:rPr>
                        <a:t> özelliklerin (Mecazi dil, soyut bir mesaj vb.) ayırt eder,</a:t>
                      </a:r>
                    </a:p>
                    <a:p>
                      <a:pPr marL="342900" lvl="0" indent="-342900">
                        <a:lnSpc>
                          <a:spcPct val="107000"/>
                        </a:lnSpc>
                        <a:spcAft>
                          <a:spcPts val="0"/>
                        </a:spcAft>
                        <a:buFont typeface="Symbol" panose="05050102010706020507" pitchFamily="18" charset="2"/>
                        <a:buChar char=""/>
                      </a:pPr>
                      <a:r>
                        <a:rPr lang="tr-TR" sz="1600" b="0" dirty="0">
                          <a:effectLst/>
                        </a:rPr>
                        <a:t>Metin boyunca öykü olaylarını ve karakter eylemlerini yorumlar ve bütünleştirir</a:t>
                      </a:r>
                      <a:r>
                        <a:rPr lang="tr-TR" sz="1600" b="0" dirty="0" smtClean="0">
                          <a:effectLst/>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tr-TR" sz="1600" dirty="0">
                          <a:effectLst/>
                        </a:rPr>
                        <a:t>İlgili bilgileri bulmak ve ayırmak için çeşitli </a:t>
                      </a:r>
                      <a:r>
                        <a:rPr lang="tr-TR" sz="1600" dirty="0" smtClean="0">
                          <a:effectLst/>
                        </a:rPr>
                        <a:t>düzenleyici özellikleri </a:t>
                      </a:r>
                      <a:r>
                        <a:rPr lang="tr-TR" sz="1600" dirty="0">
                          <a:effectLst/>
                        </a:rPr>
                        <a:t>tanır ve </a:t>
                      </a:r>
                      <a:r>
                        <a:rPr lang="tr-TR" sz="1600" dirty="0" smtClean="0">
                          <a:effectLst/>
                        </a:rPr>
                        <a:t>kullanır,</a:t>
                      </a:r>
                      <a:endParaRPr lang="tr-TR" sz="1600" dirty="0">
                        <a:effectLst/>
                      </a:endParaRPr>
                    </a:p>
                    <a:p>
                      <a:pPr marL="342900" lvl="0" indent="-342900">
                        <a:lnSpc>
                          <a:spcPct val="107000"/>
                        </a:lnSpc>
                        <a:spcAft>
                          <a:spcPts val="0"/>
                        </a:spcAft>
                        <a:buFont typeface="Symbol" panose="05050102010706020507" pitchFamily="18" charset="2"/>
                        <a:buChar char=""/>
                      </a:pPr>
                      <a:r>
                        <a:rPr lang="tr-TR" sz="1600" dirty="0">
                          <a:effectLst/>
                        </a:rPr>
                        <a:t>Soyut veya gömülü bilgilere dayanan çıkarımlar yapar</a:t>
                      </a:r>
                    </a:p>
                    <a:p>
                      <a:pPr marL="342900" lvl="0" indent="-342900">
                        <a:lnSpc>
                          <a:spcPct val="107000"/>
                        </a:lnSpc>
                        <a:spcAft>
                          <a:spcPts val="0"/>
                        </a:spcAft>
                        <a:buFont typeface="Symbol" panose="05050102010706020507" pitchFamily="18" charset="2"/>
                        <a:buChar char=""/>
                      </a:pPr>
                      <a:r>
                        <a:rPr lang="tr-TR" sz="1600" dirty="0">
                          <a:effectLst/>
                        </a:rPr>
                        <a:t>Ana fikirleri </a:t>
                      </a:r>
                      <a:r>
                        <a:rPr lang="tr-TR" sz="1600" dirty="0" smtClean="0">
                          <a:effectLst/>
                        </a:rPr>
                        <a:t>tanır </a:t>
                      </a:r>
                      <a:r>
                        <a:rPr lang="tr-TR" sz="1600" dirty="0">
                          <a:effectLst/>
                        </a:rPr>
                        <a:t>ve açıklamaları sağlamak için bilgileri bir metin üzerinde </a:t>
                      </a:r>
                      <a:r>
                        <a:rPr lang="tr-TR" sz="1600" dirty="0" smtClean="0">
                          <a:effectLst/>
                        </a:rPr>
                        <a:t>bütünleştirir,</a:t>
                      </a:r>
                      <a:endParaRPr lang="tr-TR" sz="1600" dirty="0">
                        <a:effectLst/>
                      </a:endParaRPr>
                    </a:p>
                    <a:p>
                      <a:pPr marL="342900" lvl="0" indent="-342900">
                        <a:lnSpc>
                          <a:spcPct val="107000"/>
                        </a:lnSpc>
                        <a:spcAft>
                          <a:spcPts val="0"/>
                        </a:spcAft>
                        <a:buFont typeface="Symbol" panose="05050102010706020507" pitchFamily="18" charset="2"/>
                        <a:buChar char=""/>
                      </a:pPr>
                      <a:r>
                        <a:rPr lang="tr-TR" sz="1600" dirty="0">
                          <a:effectLst/>
                        </a:rPr>
                        <a:t>Bir metnin </a:t>
                      </a:r>
                      <a:r>
                        <a:rPr lang="tr-TR" sz="1600" dirty="0" smtClean="0">
                          <a:effectLst/>
                        </a:rPr>
                        <a:t>bölümlerini </a:t>
                      </a:r>
                      <a:r>
                        <a:rPr lang="tr-TR" sz="1600" dirty="0">
                          <a:effectLst/>
                        </a:rPr>
                        <a:t>karşılaştırıp </a:t>
                      </a:r>
                      <a:r>
                        <a:rPr lang="tr-TR" sz="1600" dirty="0" smtClean="0">
                          <a:effectLst/>
                        </a:rPr>
                        <a:t>değerlendirebilir,</a:t>
                      </a:r>
                      <a:endParaRPr lang="tr-TR" sz="1600" dirty="0">
                        <a:effectLst/>
                      </a:endParaRPr>
                    </a:p>
                    <a:p>
                      <a:pPr marL="342900" lvl="0" indent="-342900">
                        <a:lnSpc>
                          <a:spcPct val="107000"/>
                        </a:lnSpc>
                        <a:spcAft>
                          <a:spcPts val="0"/>
                        </a:spcAft>
                        <a:buFont typeface="Symbol" panose="05050102010706020507" pitchFamily="18" charset="2"/>
                        <a:buChar char=""/>
                      </a:pPr>
                      <a:r>
                        <a:rPr lang="tr-TR" sz="1600" dirty="0">
                          <a:effectLst/>
                        </a:rPr>
                        <a:t>Basit </a:t>
                      </a:r>
                      <a:r>
                        <a:rPr lang="tr-TR" sz="1600" dirty="0" smtClean="0">
                          <a:effectLst/>
                        </a:rPr>
                        <a:t>metaforlar,</a:t>
                      </a:r>
                      <a:r>
                        <a:rPr lang="tr-TR" sz="1600" baseline="0" dirty="0" smtClean="0">
                          <a:effectLst/>
                        </a:rPr>
                        <a:t> </a:t>
                      </a:r>
                      <a:r>
                        <a:rPr lang="tr-TR" sz="1600" dirty="0" smtClean="0">
                          <a:effectLst/>
                        </a:rPr>
                        <a:t>yazarın </a:t>
                      </a:r>
                      <a:r>
                        <a:rPr lang="tr-TR" sz="1600" dirty="0">
                          <a:effectLst/>
                        </a:rPr>
                        <a:t>bakış açısı gibi metin </a:t>
                      </a:r>
                      <a:r>
                        <a:rPr lang="tr-TR" sz="1600" dirty="0" smtClean="0">
                          <a:effectLst/>
                        </a:rPr>
                        <a:t>unsurlarını anlar.</a:t>
                      </a:r>
                      <a:endParaRPr lang="tr-TR" sz="1600" dirty="0">
                        <a:effectLst/>
                      </a:endParaRPr>
                    </a:p>
                  </a:txBody>
                  <a:tcPr marL="68580" marR="68580" marT="0" marB="0"/>
                </a:tc>
                <a:extLst>
                  <a:ext uri="{0D108BD9-81ED-4DB2-BD59-A6C34878D82A}">
                    <a16:rowId xmlns:a16="http://schemas.microsoft.com/office/drawing/2014/main" val="315161764"/>
                  </a:ext>
                </a:extLst>
              </a:tr>
            </a:tbl>
          </a:graphicData>
        </a:graphic>
      </p:graphicFrame>
    </p:spTree>
    <p:extLst>
      <p:ext uri="{BB962C8B-B14F-4D97-AF65-F5344CB8AC3E}">
        <p14:creationId xmlns:p14="http://schemas.microsoft.com/office/powerpoint/2010/main" val="1939272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2884" y="1118429"/>
            <a:ext cx="10515600" cy="4769284"/>
          </a:xfrm>
        </p:spPr>
        <p:txBody>
          <a:bodyPr>
            <a:normAutofit lnSpcReduction="10000"/>
          </a:bodyPr>
          <a:lstStyle/>
          <a:p>
            <a:pPr algn="just"/>
            <a:r>
              <a:rPr lang="tr-TR" dirty="0" smtClean="0"/>
              <a:t>PIRLS kapsamında uygulanan çeşitli anketler aşağıdaki gibidir:</a:t>
            </a:r>
          </a:p>
          <a:p>
            <a:pPr algn="just"/>
            <a:endParaRPr lang="tr-TR" dirty="0" smtClean="0"/>
          </a:p>
          <a:p>
            <a:pPr lvl="1" algn="just"/>
            <a:r>
              <a:rPr lang="tr-TR" b="1" dirty="0" smtClean="0"/>
              <a:t>Öğrenci </a:t>
            </a:r>
            <a:r>
              <a:rPr lang="tr-TR" b="1" dirty="0"/>
              <a:t>Anketi</a:t>
            </a:r>
            <a:r>
              <a:rPr lang="tr-TR" dirty="0"/>
              <a:t>: PIRLS 2016’ya katıla her öğrenci, demografik özellikleri, ev ortamları, okul iklimleri ve okumaya yönelik tutumlarını belirlemeye yönelik sorular içeren maddelerden oluşmaktadır</a:t>
            </a:r>
            <a:r>
              <a:rPr lang="tr-TR" dirty="0" smtClean="0"/>
              <a:t>.</a:t>
            </a:r>
          </a:p>
          <a:p>
            <a:pPr lvl="1" algn="just"/>
            <a:endParaRPr lang="tr-TR" dirty="0" smtClean="0"/>
          </a:p>
          <a:p>
            <a:pPr lvl="1" algn="just"/>
            <a:r>
              <a:rPr lang="tr-TR" b="1" dirty="0"/>
              <a:t>e-PIRLS Anketi</a:t>
            </a:r>
            <a:r>
              <a:rPr lang="tr-TR" dirty="0"/>
              <a:t>: Katılımcı öğrenciler, </a:t>
            </a:r>
            <a:r>
              <a:rPr lang="tr-TR" dirty="0" err="1"/>
              <a:t>ePIRLS</a:t>
            </a:r>
            <a:r>
              <a:rPr lang="tr-TR" dirty="0"/>
              <a:t> Yazılımı üzerinden öğrencilerin bilgisayar kullanmaya yönelik tutumları ve bu konudaki tecrübelerini belirlemek amacıyla yapılandırılmış kısa bir ankettir.</a:t>
            </a:r>
          </a:p>
          <a:p>
            <a:pPr marL="457200" lvl="1" indent="0" algn="just">
              <a:buNone/>
            </a:pPr>
            <a:endParaRPr lang="tr-TR" dirty="0"/>
          </a:p>
          <a:p>
            <a:pPr lvl="1" algn="just"/>
            <a:r>
              <a:rPr lang="tr-TR" b="1" dirty="0"/>
              <a:t>Ev Anketi</a:t>
            </a:r>
            <a:r>
              <a:rPr lang="tr-TR" dirty="0"/>
              <a:t>: Veliler tarafından yanıtlanan anket, öğrencilerin okula hazırlık süreçleri, velilerin eğitim düzeyleri ve mesleki durumlarına yönelik maddeler içermektedir. </a:t>
            </a:r>
          </a:p>
          <a:p>
            <a:pPr lvl="1" algn="just"/>
            <a:endParaRPr lang="tr-TR" dirty="0" smtClean="0"/>
          </a:p>
          <a:p>
            <a:pPr lvl="1" algn="just"/>
            <a:endParaRPr lang="tr-TR" dirty="0" smtClean="0"/>
          </a:p>
        </p:txBody>
      </p:sp>
    </p:spTree>
    <p:extLst>
      <p:ext uri="{BB962C8B-B14F-4D97-AF65-F5344CB8AC3E}">
        <p14:creationId xmlns:p14="http://schemas.microsoft.com/office/powerpoint/2010/main" val="265760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4028" y="566056"/>
            <a:ext cx="10831286" cy="6104709"/>
          </a:xfrm>
        </p:spPr>
        <p:txBody>
          <a:bodyPr>
            <a:normAutofit/>
          </a:bodyPr>
          <a:lstStyle/>
          <a:p>
            <a:pPr lvl="1"/>
            <a:endParaRPr lang="tr-TR" b="1" dirty="0" smtClean="0"/>
          </a:p>
          <a:p>
            <a:pPr lvl="1" algn="just"/>
            <a:r>
              <a:rPr lang="tr-TR" b="1" dirty="0" smtClean="0"/>
              <a:t>Okul </a:t>
            </a:r>
            <a:r>
              <a:rPr lang="tr-TR" b="1" dirty="0"/>
              <a:t>Anketi</a:t>
            </a:r>
            <a:r>
              <a:rPr lang="tr-TR" dirty="0"/>
              <a:t>: PIRLS 2016 örneklemine dâhil olan tüm okulların idarecileri tarafından doldurulan anket, öğrenci kitlesinin demografik özellikleri, öğretim kaynaklarının ulaşılabilirliği ve okulun öğrenme ortamı hakkında bilgi toplamaya yönelik maddeler içermektedir. </a:t>
            </a:r>
            <a:endParaRPr lang="tr-TR" dirty="0" smtClean="0"/>
          </a:p>
          <a:p>
            <a:pPr lvl="1" algn="just"/>
            <a:endParaRPr lang="tr-TR" dirty="0"/>
          </a:p>
          <a:p>
            <a:pPr lvl="1" algn="just"/>
            <a:r>
              <a:rPr lang="tr-TR" b="1" dirty="0" smtClean="0"/>
              <a:t>Müfredat Anketi</a:t>
            </a:r>
            <a:r>
              <a:rPr lang="tr-TR" dirty="0" smtClean="0"/>
              <a:t>: PIRLS 2016’ya katılan her ülkenin yanıtlaması gereken bu anket, okuma becerilerine yönelik müfredatın içeriği &amp; düzenlemesi ve bu konudaki ulusal politikalara hakkında bilgi toplamaya yönelik maddeler içermektedir.</a:t>
            </a:r>
          </a:p>
          <a:p>
            <a:pPr lvl="1" algn="just"/>
            <a:endParaRPr lang="tr-TR" dirty="0" smtClean="0"/>
          </a:p>
          <a:p>
            <a:pPr lvl="1" algn="just"/>
            <a:r>
              <a:rPr lang="tr-TR" b="1" dirty="0" smtClean="0"/>
              <a:t>Öğretmen Anketi</a:t>
            </a:r>
            <a:r>
              <a:rPr lang="tr-TR" dirty="0" smtClean="0"/>
              <a:t>: Öğretmenler tarafından yanıtlanan anket, öğretmenlerin profesyonel gelişimleri, mesleki tecrübelerinin yanı sıra okuma becerilerinin gelişimi, öğretim etkinlikleri ve stratejileri hakkında bilgi toplamaya yönelik maddeler içermektedir.</a:t>
            </a:r>
          </a:p>
          <a:p>
            <a:pPr marL="0" indent="0" algn="r">
              <a:buNone/>
            </a:pPr>
            <a:r>
              <a:rPr lang="tr-TR" dirty="0"/>
              <a:t>(</a:t>
            </a:r>
            <a:r>
              <a:rPr lang="tr-TR" dirty="0" err="1"/>
              <a:t>Mullis</a:t>
            </a:r>
            <a:r>
              <a:rPr lang="tr-TR" dirty="0"/>
              <a:t>, Martin, Kennedy &amp; </a:t>
            </a:r>
            <a:r>
              <a:rPr lang="tr-TR" dirty="0" err="1"/>
              <a:t>Foy</a:t>
            </a:r>
            <a:r>
              <a:rPr lang="tr-TR" dirty="0"/>
              <a:t>, 2016)</a:t>
            </a:r>
          </a:p>
          <a:p>
            <a:pPr marL="0" indent="0" algn="r">
              <a:buNone/>
            </a:pPr>
            <a:endParaRPr lang="tr-TR" dirty="0"/>
          </a:p>
        </p:txBody>
      </p:sp>
    </p:spTree>
    <p:extLst>
      <p:ext uri="{BB962C8B-B14F-4D97-AF65-F5344CB8AC3E}">
        <p14:creationId xmlns:p14="http://schemas.microsoft.com/office/powerpoint/2010/main" val="3033315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838200" y="1690688"/>
            <a:ext cx="10515600" cy="4644254"/>
          </a:xfrm>
        </p:spPr>
        <p:txBody>
          <a:bodyPr>
            <a:noAutofit/>
          </a:bodyPr>
          <a:lstStyle/>
          <a:p>
            <a:pPr marL="0" indent="0" algn="just">
              <a:buNone/>
            </a:pPr>
            <a:r>
              <a:rPr lang="tr-TR" sz="2400" dirty="0" err="1" smtClean="0"/>
              <a:t>Mullis</a:t>
            </a:r>
            <a:r>
              <a:rPr lang="tr-TR" sz="2400" dirty="0" smtClean="0"/>
              <a:t>, I. V. S., Martin, M. O., </a:t>
            </a:r>
            <a:r>
              <a:rPr lang="tr-TR" sz="2400" dirty="0" err="1" smtClean="0"/>
              <a:t>Gonzalez</a:t>
            </a:r>
            <a:r>
              <a:rPr lang="tr-TR" sz="2400" dirty="0" smtClean="0"/>
              <a:t>, E. J., &amp; Kennedy, A. M. (2003). </a:t>
            </a:r>
            <a:r>
              <a:rPr lang="tr-TR" sz="2400" i="1" dirty="0" smtClean="0"/>
              <a:t>PIRLS 2001 	</a:t>
            </a:r>
            <a:r>
              <a:rPr lang="tr-TR" sz="2400" i="1" dirty="0" err="1" smtClean="0"/>
              <a:t>international</a:t>
            </a:r>
            <a:r>
              <a:rPr lang="tr-TR" sz="2400" i="1" dirty="0" smtClean="0"/>
              <a:t> </a:t>
            </a:r>
            <a:r>
              <a:rPr lang="tr-TR" sz="2400" i="1" dirty="0" err="1" smtClean="0"/>
              <a:t>report</a:t>
            </a:r>
            <a:r>
              <a:rPr lang="tr-TR" sz="2400" dirty="0" smtClean="0"/>
              <a:t>. Boston: International </a:t>
            </a:r>
            <a:r>
              <a:rPr lang="tr-TR" sz="2400" dirty="0" err="1" smtClean="0"/>
              <a:t>Study</a:t>
            </a:r>
            <a:r>
              <a:rPr lang="tr-TR" sz="2400" dirty="0" smtClean="0"/>
              <a:t> Center, Lynch </a:t>
            </a:r>
            <a:r>
              <a:rPr lang="tr-TR" sz="2400" dirty="0" err="1" smtClean="0"/>
              <a:t>Schhol</a:t>
            </a:r>
            <a:r>
              <a:rPr lang="tr-TR" sz="2400" dirty="0" smtClean="0"/>
              <a:t> of 	</a:t>
            </a:r>
            <a:r>
              <a:rPr lang="tr-TR" sz="2400" dirty="0" err="1" smtClean="0"/>
              <a:t>Education</a:t>
            </a:r>
            <a:r>
              <a:rPr lang="tr-TR" sz="2400" dirty="0" smtClean="0"/>
              <a:t>, Boston </a:t>
            </a:r>
            <a:r>
              <a:rPr lang="tr-TR" sz="2400" dirty="0" err="1" smtClean="0"/>
              <a:t>College</a:t>
            </a:r>
            <a:r>
              <a:rPr lang="tr-TR" sz="2400" dirty="0" smtClean="0"/>
              <a:t>.</a:t>
            </a:r>
          </a:p>
          <a:p>
            <a:pPr marL="0" indent="0" algn="just">
              <a:buNone/>
            </a:pPr>
            <a:r>
              <a:rPr lang="tr-TR" sz="2400" dirty="0" err="1" smtClean="0"/>
              <a:t>Mullis</a:t>
            </a:r>
            <a:r>
              <a:rPr lang="tr-TR" sz="2400" dirty="0"/>
              <a:t>, I. V. S., Martin, M. O., Kennedy, A. M., &amp; </a:t>
            </a:r>
            <a:r>
              <a:rPr lang="tr-TR" sz="2400" dirty="0" err="1"/>
              <a:t>Foy</a:t>
            </a:r>
            <a:r>
              <a:rPr lang="tr-TR" sz="2400" dirty="0"/>
              <a:t>, P. (2007). </a:t>
            </a:r>
            <a:r>
              <a:rPr lang="tr-TR" sz="2400" i="1" dirty="0"/>
              <a:t>PIRLS </a:t>
            </a:r>
            <a:r>
              <a:rPr lang="tr-TR" sz="2400" i="1" dirty="0" smtClean="0"/>
              <a:t>2006 	</a:t>
            </a:r>
            <a:r>
              <a:rPr lang="tr-TR" sz="2400" i="1" dirty="0" err="1" smtClean="0"/>
              <a:t>international</a:t>
            </a:r>
            <a:r>
              <a:rPr lang="tr-TR" sz="2400" i="1" dirty="0" smtClean="0"/>
              <a:t> </a:t>
            </a:r>
            <a:r>
              <a:rPr lang="tr-TR" sz="2400" i="1" dirty="0" err="1"/>
              <a:t>report</a:t>
            </a:r>
            <a:r>
              <a:rPr lang="tr-TR" sz="2400" dirty="0"/>
              <a:t>. Boston: International </a:t>
            </a:r>
            <a:r>
              <a:rPr lang="tr-TR" sz="2400" dirty="0" err="1"/>
              <a:t>Study</a:t>
            </a:r>
            <a:r>
              <a:rPr lang="tr-TR" sz="2400" dirty="0"/>
              <a:t> Center, </a:t>
            </a:r>
            <a:r>
              <a:rPr lang="tr-TR" sz="2400" dirty="0" smtClean="0"/>
              <a:t>Lynch </a:t>
            </a:r>
            <a:r>
              <a:rPr lang="tr-TR" sz="2400" dirty="0" err="1"/>
              <a:t>Schhol</a:t>
            </a:r>
            <a:r>
              <a:rPr lang="tr-TR" sz="2400" dirty="0"/>
              <a:t> of </a:t>
            </a:r>
            <a:r>
              <a:rPr lang="tr-TR" sz="2400" dirty="0" smtClean="0"/>
              <a:t>	</a:t>
            </a:r>
            <a:r>
              <a:rPr lang="tr-TR" sz="2400" dirty="0" err="1" smtClean="0"/>
              <a:t>Education</a:t>
            </a:r>
            <a:r>
              <a:rPr lang="tr-TR" sz="2400" dirty="0"/>
              <a:t>, Boston </a:t>
            </a:r>
            <a:r>
              <a:rPr lang="tr-TR" sz="2400" dirty="0" err="1" smtClean="0"/>
              <a:t>College</a:t>
            </a:r>
            <a:r>
              <a:rPr lang="tr-TR" sz="2400" dirty="0" smtClean="0"/>
              <a:t>. </a:t>
            </a:r>
          </a:p>
          <a:p>
            <a:pPr marL="0" indent="0" algn="just">
              <a:buNone/>
            </a:pPr>
            <a:r>
              <a:rPr lang="tr-TR" sz="2400" dirty="0" err="1"/>
              <a:t>Mullis</a:t>
            </a:r>
            <a:r>
              <a:rPr lang="tr-TR" sz="2400" dirty="0"/>
              <a:t>, I. V. S., &amp; Martin, M. </a:t>
            </a:r>
            <a:r>
              <a:rPr lang="tr-TR" sz="2400" dirty="0" smtClean="0"/>
              <a:t>O. </a:t>
            </a:r>
            <a:r>
              <a:rPr lang="tr-TR" sz="2400" dirty="0"/>
              <a:t>(</a:t>
            </a:r>
            <a:r>
              <a:rPr lang="tr-TR" sz="2400" dirty="0" smtClean="0"/>
              <a:t>2016).</a:t>
            </a:r>
            <a:r>
              <a:rPr lang="tr-TR" sz="2400" dirty="0"/>
              <a:t> </a:t>
            </a:r>
            <a:r>
              <a:rPr lang="tr-TR" sz="2400" i="1" dirty="0"/>
              <a:t>PIRLS 2016 </a:t>
            </a:r>
            <a:r>
              <a:rPr lang="tr-TR" sz="2400" i="1" dirty="0" err="1" smtClean="0"/>
              <a:t>Assessment</a:t>
            </a:r>
            <a:r>
              <a:rPr lang="tr-TR" sz="2400" i="1" dirty="0" smtClean="0"/>
              <a:t> Framework</a:t>
            </a:r>
            <a:r>
              <a:rPr lang="tr-TR" sz="2400" dirty="0" smtClean="0"/>
              <a:t>. 	</a:t>
            </a:r>
            <a:r>
              <a:rPr lang="tr-TR" sz="2400" dirty="0" smtClean="0">
                <a:hlinkClick r:id="rId2"/>
              </a:rPr>
              <a:t>http</a:t>
            </a:r>
            <a:r>
              <a:rPr lang="tr-TR" sz="2400" dirty="0">
                <a:hlinkClick r:id="rId2"/>
              </a:rPr>
              <a:t>://</a:t>
            </a:r>
            <a:r>
              <a:rPr lang="tr-TR" sz="2400" dirty="0" smtClean="0">
                <a:hlinkClick r:id="rId2"/>
              </a:rPr>
              <a:t>timssandpirls.bc.edu/pirls2016/framework.html </a:t>
            </a:r>
          </a:p>
          <a:p>
            <a:pPr marL="914400" lvl="2" indent="0" algn="just">
              <a:buNone/>
            </a:pPr>
            <a:r>
              <a:rPr lang="tr-TR" sz="2400" dirty="0" smtClean="0"/>
              <a:t> adresinden 25 Ocak 2018 tarihinde alınmıştır.</a:t>
            </a:r>
            <a:endParaRPr lang="tr-TR" sz="2400" dirty="0"/>
          </a:p>
          <a:p>
            <a:pPr marL="0" indent="0" algn="just">
              <a:buNone/>
            </a:pPr>
            <a:endParaRPr lang="tr-TR" sz="2400" dirty="0"/>
          </a:p>
        </p:txBody>
      </p:sp>
    </p:spTree>
    <p:extLst>
      <p:ext uri="{BB962C8B-B14F-4D97-AF65-F5344CB8AC3E}">
        <p14:creationId xmlns:p14="http://schemas.microsoft.com/office/powerpoint/2010/main" val="18975702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1811</TotalTime>
  <Words>662</Words>
  <Application>Microsoft Office PowerPoint</Application>
  <PresentationFormat>Geniş ekran</PresentationFormat>
  <Paragraphs>70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Symbol</vt:lpstr>
      <vt:lpstr>Times New Roman</vt:lpstr>
      <vt:lpstr>Office Teması</vt:lpstr>
      <vt:lpstr>PIRLS (The Project of International Reading Language Skills-Uluslararası Okuma Becerileri Projesi)</vt:lpstr>
      <vt:lpstr>PIRLS </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PIRLS (</dc:title>
  <dc:creator>Cagla ALPAYAR</dc:creator>
  <cp:lastModifiedBy>Cagla ALPAYAR</cp:lastModifiedBy>
  <cp:revision>33</cp:revision>
  <dcterms:created xsi:type="dcterms:W3CDTF">2018-01-26T10:29:14Z</dcterms:created>
  <dcterms:modified xsi:type="dcterms:W3CDTF">2018-01-28T04:57:23Z</dcterms:modified>
</cp:coreProperties>
</file>