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Çekin Ödenmesi</a:t>
            </a:r>
            <a:endParaRPr lang="tr-TR" b="1" dirty="0"/>
          </a:p>
        </p:txBody>
      </p:sp>
      <p:sp>
        <p:nvSpPr>
          <p:cNvPr id="3" name="2 İçerik Yer Tutucusu"/>
          <p:cNvSpPr>
            <a:spLocks noGrp="1"/>
          </p:cNvSpPr>
          <p:nvPr>
            <p:ph idx="1"/>
          </p:nvPr>
        </p:nvSpPr>
        <p:spPr>
          <a:xfrm>
            <a:off x="323528" y="1268760"/>
            <a:ext cx="8568952" cy="5256584"/>
          </a:xfrm>
        </p:spPr>
        <p:txBody>
          <a:bodyPr>
            <a:noAutofit/>
          </a:bodyPr>
          <a:lstStyle/>
          <a:p>
            <a:pPr marL="173038" indent="-173038"/>
            <a:r>
              <a:rPr lang="tr-TR" sz="1800" dirty="0" smtClean="0"/>
              <a:t>Çekin kanuni ödeme için ibraz süresi içinde yetkili hamili tarafından  ödeme için ibraz edilmiş olması gerekir.</a:t>
            </a:r>
          </a:p>
          <a:p>
            <a:pPr marL="173038" indent="-173038"/>
            <a:r>
              <a:rPr lang="tr-TR" sz="1800" dirty="0" smtClean="0"/>
              <a:t>İbraz edilen senet “çek” hükmünde olmalıdır. Bu açıdan çekin bütün zorunlu unsurlarını gereği gibi taşımalıdır. </a:t>
            </a:r>
          </a:p>
          <a:p>
            <a:pPr marL="173038" indent="-173038"/>
            <a:r>
              <a:rPr lang="tr-TR" sz="1800" dirty="0" smtClean="0"/>
              <a:t>Ödeme için ibraz eden kişi yetkili hamil konumunda bulunmalıdır. Daha önce de belirtildiği gibi hamile yazılı senetlerde “senedi elinde bulunduran kişi”; nama yazılı senetlerde “gerçek alacaklı” konumunda bulunan kişi; emre yazılı senetlerde ise birbirini izleyen ve kopma yapmayan bir ciro zincirine göre hak sahipliği tespit edilebilen“şeklen yetkili hamil” konumundaki kişi yetkili hamildir.</a:t>
            </a:r>
          </a:p>
          <a:p>
            <a:pPr marL="173038" indent="-173038"/>
            <a:r>
              <a:rPr lang="tr-TR" sz="1800" dirty="0" smtClean="0"/>
              <a:t>Çekte belirtilen hesap sahibi ile muhatap banka arasında geçerli bir çek anlaşması mevcut bulunmalıdır. </a:t>
            </a:r>
          </a:p>
          <a:p>
            <a:pPr marL="173038" indent="-173038"/>
            <a:r>
              <a:rPr lang="tr-TR" sz="1800" dirty="0" smtClean="0"/>
              <a:t>Düzenleyen kişinin imzasının geçerliliği banka kayıtları ile karşılaştırılarak incelenmelidir. </a:t>
            </a:r>
          </a:p>
          <a:p>
            <a:pPr marL="173038" indent="-173038"/>
            <a:r>
              <a:rPr lang="tr-TR" sz="1800" dirty="0" smtClean="0"/>
              <a:t>Çek üzerinde </a:t>
            </a:r>
            <a:r>
              <a:rPr lang="tr-TR" sz="1800" dirty="0" err="1" smtClean="0"/>
              <a:t>sahterkarlık</a:t>
            </a:r>
            <a:r>
              <a:rPr lang="tr-TR" sz="1800" dirty="0" smtClean="0"/>
              <a:t> veya tahrifat şüphesinin olup olmadığı banka tarafından incelenmelidir. Zira sahte veya tahrif edilmiş bir çeki ödemiş olmasından doğan zarar muhataba ait olur; meğerki, senette düzenleyen olarak gösterilen kişiye, kendisine verilen çek defterini iyi saklamamış olması gibi bir kusurun yüklenmesi mümkün olsun (TTK m. 812).</a:t>
            </a:r>
          </a:p>
          <a:p>
            <a:pPr marL="173038" indent="-173038"/>
            <a:r>
              <a:rPr lang="tr-TR" sz="1800" dirty="0" smtClean="0"/>
              <a:t>Çekte belirtilen hesapta çekin karşılığı olan para mevcut bulunmalıdır. </a:t>
            </a:r>
          </a:p>
          <a:p>
            <a:pPr marL="173038" indent="-173038"/>
            <a:endParaRPr lang="tr-TR" sz="1800" dirty="0"/>
          </a:p>
        </p:txBody>
      </p:sp>
    </p:spTree>
    <p:extLst>
      <p:ext uri="{BB962C8B-B14F-4D97-AF65-F5344CB8AC3E}">
        <p14:creationId xmlns:p14="http://schemas.microsoft.com/office/powerpoint/2010/main" val="925717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91264" cy="490066"/>
          </a:xfrm>
        </p:spPr>
        <p:txBody>
          <a:bodyPr>
            <a:normAutofit fontScale="90000"/>
          </a:bodyPr>
          <a:lstStyle/>
          <a:p>
            <a:r>
              <a:rPr lang="tr-TR" b="1" dirty="0" smtClean="0"/>
              <a:t>Çekin Ödeme İçin İbrazı</a:t>
            </a:r>
            <a:endParaRPr lang="tr-TR" b="1" dirty="0"/>
          </a:p>
        </p:txBody>
      </p:sp>
      <p:sp>
        <p:nvSpPr>
          <p:cNvPr id="3" name="2 İçerik Yer Tutucusu"/>
          <p:cNvSpPr>
            <a:spLocks noGrp="1"/>
          </p:cNvSpPr>
          <p:nvPr>
            <p:ph idx="1"/>
          </p:nvPr>
        </p:nvSpPr>
        <p:spPr>
          <a:xfrm>
            <a:off x="467544" y="980728"/>
            <a:ext cx="8424936" cy="5616624"/>
          </a:xfrm>
        </p:spPr>
        <p:txBody>
          <a:bodyPr>
            <a:noAutofit/>
          </a:bodyPr>
          <a:lstStyle/>
          <a:p>
            <a:r>
              <a:rPr lang="tr-TR" sz="1900" b="1" dirty="0" smtClean="0"/>
              <a:t>Ödeme için ibraza yetkili kişi:</a:t>
            </a:r>
          </a:p>
          <a:p>
            <a:pPr lvl="1"/>
            <a:r>
              <a:rPr lang="tr-TR" sz="1900" dirty="0" smtClean="0"/>
              <a:t>Hamile yazılı senetlerde senedi elinde bulunduran kişi yetkili hamildir. Nama yazılı senetlerin devri alacağın devri niteliğinde olduğundan yazılı devir beyanlarından “gerçek alacaklı” konumunda bulunan kişi yetkili hamildir. </a:t>
            </a:r>
          </a:p>
          <a:p>
            <a:pPr lvl="1"/>
            <a:r>
              <a:rPr lang="tr-TR" sz="1900" dirty="0" smtClean="0"/>
              <a:t>Emre yazılı senetlerde ise “şeklen yetkili hamil” konumundaki kişi, birbirini izleyen ve kopma yapmayan bir ciro zincirine göre hak sahipliği tespit edilebilen kişidir. Cirosu kabil bir çeki ödeyecek muhatap, cirolar arasında düzenli bir teselsülün var olup olmadığını incelemekle yükümlü ise de cirantaların imzalarının geçerliliğini araştırmak zorunda değildir (TTK m. 801).</a:t>
            </a:r>
          </a:p>
          <a:p>
            <a:endParaRPr lang="tr-TR" sz="1900" b="1" dirty="0" smtClean="0"/>
          </a:p>
          <a:p>
            <a:r>
              <a:rPr lang="tr-TR" sz="1900" b="1" dirty="0" smtClean="0"/>
              <a:t>Ödeme için ibrazın yapılabileceği yer:</a:t>
            </a:r>
          </a:p>
          <a:p>
            <a:pPr lvl="1"/>
            <a:r>
              <a:rPr lang="tr-TR" sz="1900" dirty="0" smtClean="0"/>
              <a:t>Çekin ödeme için ibrazı kural olarak muhatap bankaya yapılır. Ancak çekin bir takas odasına ibrazı ödeme için ibraz yerine geçer (TTK m. 798).</a:t>
            </a:r>
          </a:p>
          <a:p>
            <a:pPr lvl="1"/>
            <a:r>
              <a:rPr lang="tr-TR" sz="1900" dirty="0" smtClean="0"/>
              <a:t>Çekin ibrazının muhatap bankanın hangi şubesine yapılması gerektiği konusunda ise Çek Kanunu ile düzenleme getirilmiştir. Anılan Kanun’un m. 3/1. fıkrasına göre Karşılığı bulunan çek, hesabın bulunduğu muhatap bankanın “herhangi bir şubesine”</a:t>
            </a:r>
          </a:p>
          <a:p>
            <a:endParaRPr lang="tr-TR" sz="1900" dirty="0"/>
          </a:p>
        </p:txBody>
      </p:sp>
    </p:spTree>
    <p:extLst>
      <p:ext uri="{BB962C8B-B14F-4D97-AF65-F5344CB8AC3E}">
        <p14:creationId xmlns:p14="http://schemas.microsoft.com/office/powerpoint/2010/main" val="1678512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74638"/>
            <a:ext cx="8075240" cy="634082"/>
          </a:xfrm>
        </p:spPr>
        <p:txBody>
          <a:bodyPr>
            <a:normAutofit fontScale="90000"/>
          </a:bodyPr>
          <a:lstStyle/>
          <a:p>
            <a:r>
              <a:rPr lang="tr-TR" b="1" dirty="0" smtClean="0"/>
              <a:t>Ödeme İçin İbraz Süresi</a:t>
            </a:r>
            <a:endParaRPr lang="tr-TR" b="1" dirty="0"/>
          </a:p>
        </p:txBody>
      </p:sp>
      <p:sp>
        <p:nvSpPr>
          <p:cNvPr id="3" name="2 İçerik Yer Tutucusu"/>
          <p:cNvSpPr>
            <a:spLocks noGrp="1"/>
          </p:cNvSpPr>
          <p:nvPr>
            <p:ph idx="1"/>
          </p:nvPr>
        </p:nvSpPr>
        <p:spPr>
          <a:xfrm>
            <a:off x="395536" y="1124744"/>
            <a:ext cx="8424936" cy="5400600"/>
          </a:xfrm>
        </p:spPr>
        <p:txBody>
          <a:bodyPr>
            <a:normAutofit fontScale="70000" lnSpcReduction="20000"/>
          </a:bodyPr>
          <a:lstStyle/>
          <a:p>
            <a:r>
              <a:rPr lang="tr-TR" dirty="0" smtClean="0"/>
              <a:t>Ödeme için ibrazın yapılabileceği süre Türk Ticaret Kanunu’nun 796. maddesinde düzenlenmiştir. </a:t>
            </a:r>
          </a:p>
          <a:p>
            <a:endParaRPr lang="tr-TR" dirty="0" smtClean="0"/>
          </a:p>
          <a:p>
            <a:r>
              <a:rPr lang="tr-TR" dirty="0" smtClean="0"/>
              <a:t>Bir çek; </a:t>
            </a:r>
          </a:p>
          <a:p>
            <a:pPr>
              <a:buNone/>
            </a:pPr>
            <a:r>
              <a:rPr lang="tr-TR" dirty="0" smtClean="0"/>
              <a:t>		a) Düzenlendiği yerde ödenecekse “on gün”,</a:t>
            </a:r>
          </a:p>
          <a:p>
            <a:pPr>
              <a:buNone/>
            </a:pPr>
            <a:r>
              <a:rPr lang="tr-TR" dirty="0" smtClean="0"/>
              <a:t>		b) Düzenlendiği yerden başka bir yerde ödenecekse “bir ay”</a:t>
            </a:r>
          </a:p>
          <a:p>
            <a:pPr>
              <a:buNone/>
            </a:pPr>
            <a:r>
              <a:rPr lang="tr-TR" dirty="0" smtClean="0"/>
              <a:t>		c) Ödeneceği ülkeden başka bir ülkede düzenlenen çek, düzenlenme yeri ile ödeme yeri aynı kıtada ise “bir ay” ve ayrı kıtalarda ise “üç ay” </a:t>
            </a:r>
          </a:p>
          <a:p>
            <a:pPr>
              <a:buNone/>
            </a:pPr>
            <a:r>
              <a:rPr lang="tr-TR" dirty="0" smtClean="0"/>
              <a:t>	içinde muhataba ibraz edilmelidir. </a:t>
            </a:r>
          </a:p>
          <a:p>
            <a:endParaRPr lang="tr-TR" dirty="0" smtClean="0"/>
          </a:p>
          <a:p>
            <a:r>
              <a:rPr lang="tr-TR" dirty="0" smtClean="0"/>
              <a:t>Hemen belirtelim ki, bir Avrupa ülkesinde düzenlenip de </a:t>
            </a:r>
            <a:r>
              <a:rPr lang="tr-TR" dirty="0" err="1" smtClean="0"/>
              <a:t>Akdenize</a:t>
            </a:r>
            <a:r>
              <a:rPr lang="tr-TR" dirty="0" smtClean="0"/>
              <a:t> sahili bulunan bir ülkede ödenecek olan ve aynı şekilde </a:t>
            </a:r>
            <a:r>
              <a:rPr lang="tr-TR" dirty="0" err="1" smtClean="0"/>
              <a:t>Akdenize</a:t>
            </a:r>
            <a:r>
              <a:rPr lang="tr-TR" dirty="0" smtClean="0"/>
              <a:t> sahili olan bir ülkede düzenlenip bir Avrupa ülkesinde ödenmesi gereken çekler aynı kıtada düzenlenmiş ve ödenmesi şart kılınmış sayılır. Yukarıda yazılı süreler, çekte yazılı olan düzenlenme tarihinin ertesi günü başlar.</a:t>
            </a:r>
          </a:p>
          <a:p>
            <a:endParaRPr lang="tr-TR" dirty="0"/>
          </a:p>
        </p:txBody>
      </p:sp>
    </p:spTree>
    <p:extLst>
      <p:ext uri="{BB962C8B-B14F-4D97-AF65-F5344CB8AC3E}">
        <p14:creationId xmlns:p14="http://schemas.microsoft.com/office/powerpoint/2010/main" val="676211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Hukuki Ödeme Yerinin Önemi</a:t>
            </a:r>
            <a:endParaRPr lang="tr-TR" b="1" dirty="0"/>
          </a:p>
        </p:txBody>
      </p:sp>
      <p:sp>
        <p:nvSpPr>
          <p:cNvPr id="3" name="2 İçerik Yer Tutucusu"/>
          <p:cNvSpPr>
            <a:spLocks noGrp="1"/>
          </p:cNvSpPr>
          <p:nvPr>
            <p:ph idx="1"/>
          </p:nvPr>
        </p:nvSpPr>
        <p:spPr/>
        <p:txBody>
          <a:bodyPr>
            <a:normAutofit fontScale="70000" lnSpcReduction="20000"/>
          </a:bodyPr>
          <a:lstStyle/>
          <a:p>
            <a:r>
              <a:rPr lang="tr-TR" dirty="0" smtClean="0"/>
              <a:t>Çek üzerinde belirtilen ödeme yeri, çekin “hukuki ödeme yeri” olarak görülür ve ödeme için ibraz sürelerinin belirlenmesinde esas alınır. </a:t>
            </a:r>
          </a:p>
          <a:p>
            <a:r>
              <a:rPr lang="tr-TR" dirty="0" smtClean="0"/>
              <a:t>Çek üzerinde açıkça ödeme yeri yazılmamışsa, muhatabın ticaret unvanı yanında gösterilen yer ödeme yeri sayılır. Muhatabın ticaret unvanı yanında birden fazla yer gösterildiği takdirde, çek, ilk gösterilen yerde ödenir. </a:t>
            </a:r>
          </a:p>
          <a:p>
            <a:r>
              <a:rPr lang="tr-TR" dirty="0" smtClean="0"/>
              <a:t>Böyle bir açıklık ve başka bir kayıt da yoksa, muhatabın merkezinin bulunduğu yer çekin “hukuki ödeme yeri” olarak kabul edilir (TTK m. 781/2). </a:t>
            </a:r>
          </a:p>
          <a:p>
            <a:r>
              <a:rPr lang="tr-TR" dirty="0" smtClean="0"/>
              <a:t>Çekler muhatabın herhangi bir şubesine ödeme için ibraz edilebilmekle birlikte bu şekilde hukuki ödeme yerinden farklı bir yere çekin ödeme için ibraz olunması (fiili ödeme yeri) ibraz süresinin hesaplanmasına etki etmez.</a:t>
            </a:r>
          </a:p>
          <a:p>
            <a:endParaRPr lang="tr-TR" dirty="0"/>
          </a:p>
        </p:txBody>
      </p:sp>
    </p:spTree>
    <p:extLst>
      <p:ext uri="{BB962C8B-B14F-4D97-AF65-F5344CB8AC3E}">
        <p14:creationId xmlns:p14="http://schemas.microsoft.com/office/powerpoint/2010/main" val="3697345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88640"/>
            <a:ext cx="8147248" cy="445442"/>
          </a:xfrm>
        </p:spPr>
        <p:txBody>
          <a:bodyPr>
            <a:normAutofit fontScale="90000"/>
          </a:bodyPr>
          <a:lstStyle/>
          <a:p>
            <a:r>
              <a:rPr lang="tr-TR" b="1" dirty="0" smtClean="0"/>
              <a:t>İleri Tarihli Çeklerin Hukuki Durumu</a:t>
            </a:r>
            <a:endParaRPr lang="tr-TR" b="1" dirty="0"/>
          </a:p>
        </p:txBody>
      </p:sp>
      <p:sp>
        <p:nvSpPr>
          <p:cNvPr id="3" name="2 İçerik Yer Tutucusu"/>
          <p:cNvSpPr>
            <a:spLocks noGrp="1"/>
          </p:cNvSpPr>
          <p:nvPr>
            <p:ph idx="1"/>
          </p:nvPr>
        </p:nvSpPr>
        <p:spPr>
          <a:xfrm>
            <a:off x="251520" y="764704"/>
            <a:ext cx="8712968" cy="5904656"/>
          </a:xfrm>
        </p:spPr>
        <p:txBody>
          <a:bodyPr>
            <a:normAutofit fontScale="92500" lnSpcReduction="10000"/>
          </a:bodyPr>
          <a:lstStyle/>
          <a:p>
            <a:r>
              <a:rPr lang="tr-TR" sz="2000" dirty="0" smtClean="0"/>
              <a:t>Çekler kredi vasıtası olmayıp ödeme vasıtası olduklarından çeklerde vade yaratılması uygun görülmemiş muhataba ödeme için ibraz olunduğunda “görüldüğünde” ödeneceği ve buna aykırı herhangi bir kaydın (örneğin vade) yazılmamış hükmünde olacağı kabul edilmiştir (TTK m. 795/1).</a:t>
            </a:r>
          </a:p>
          <a:p>
            <a:r>
              <a:rPr lang="tr-TR" sz="2000" dirty="0" smtClean="0"/>
              <a:t>Uygulamada, çekin düzenleme tarihi çekin gerçekten düzenlendiği tarihten ileri bir tarih olarak yazılıp tedavüle çıkarıldığı görülmektedir. Bu şekilde ileri bir düzenleme tarihi yazılması yoluyla ödeme için ibraz sürelerinin çek üzerine yazılan düzenleme tarihinde başlayacağından çeke fiilen bir vade kazandırmak amaçlanmaktadır. </a:t>
            </a:r>
          </a:p>
          <a:p>
            <a:r>
              <a:rPr lang="tr-TR" sz="2000" dirty="0" smtClean="0"/>
              <a:t>Çek Kanunu’nun geçici madde 3/5. fıkrasına göre “</a:t>
            </a:r>
            <a:r>
              <a:rPr lang="tr-TR" sz="2000" i="1" dirty="0" smtClean="0"/>
              <a:t>31/12/2017 tarihine kadar, üzerinde yazılı düzenleme tarihinden önce çekin ödenmek için muhatap bankaya ibrazı geçersiz</a:t>
            </a:r>
            <a:r>
              <a:rPr lang="tr-TR" sz="2000" dirty="0" smtClean="0"/>
              <a:t>” sayıldığından belirtilen tarihe kadar ibrazın geçersiz olduğu bir durumda muhatap bankanın ödeme yapabilmesi mümkün değildir. </a:t>
            </a:r>
          </a:p>
          <a:p>
            <a:r>
              <a:rPr lang="tr-TR" sz="2000" dirty="0" smtClean="0"/>
              <a:t>Yine Çek Kanunu’nun 3/8. fıkrasına göre üzerinde yazılı bulunan düzenleme tarihinden önce ibraz edilen çekin karşılığının kısmen veya tamamen ödenmemiş olması hâlinde, bu çekle ilgili olarak “hukukî takip yapılamaz”. İleri düzenleme tarihli çekle ilgili olarak hukukî takip yapılabilmesi için, çekin üzerindeki düzenleme tarihine göre kanunî ibraz süresi içinde bankaya ibraz edilmesi ve karşılıksızdır işlemine tabi tutulması şarttır. Dolayısıyla tarihsel süreçte yürürlük tarihi sürekli uzatılan geçici madde 3/5. fıkrası yürürlükten kalksa bile ileri düzenleme tarihli bir çekin kanuni ibraz süresinden önce karşılıksızdır işlemine tabi tutulması ve hukuki takibe konu olabilmesi mümkün değildir. </a:t>
            </a:r>
            <a:endParaRPr lang="tr-TR" sz="2000" dirty="0"/>
          </a:p>
        </p:txBody>
      </p:sp>
    </p:spTree>
    <p:extLst>
      <p:ext uri="{BB962C8B-B14F-4D97-AF65-F5344CB8AC3E}">
        <p14:creationId xmlns:p14="http://schemas.microsoft.com/office/powerpoint/2010/main" val="3321702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Çekin Ödenmesinin Sonuçları</a:t>
            </a:r>
            <a:endParaRPr lang="tr-TR" b="1" dirty="0"/>
          </a:p>
        </p:txBody>
      </p:sp>
      <p:sp>
        <p:nvSpPr>
          <p:cNvPr id="3" name="2 İçerik Yer Tutucusu"/>
          <p:cNvSpPr>
            <a:spLocks noGrp="1"/>
          </p:cNvSpPr>
          <p:nvPr>
            <p:ph idx="1"/>
          </p:nvPr>
        </p:nvSpPr>
        <p:spPr/>
        <p:txBody>
          <a:bodyPr>
            <a:normAutofit lnSpcReduction="10000"/>
          </a:bodyPr>
          <a:lstStyle/>
          <a:p>
            <a:r>
              <a:rPr lang="tr-TR" dirty="0" smtClean="0"/>
              <a:t>Gerekli yasal koşulların uygun olması dolayısıyla çekin muhatap banka tarafından tamamen ödenmesi halinde çekin üzerinde imzası bulunan bütün borçlular için kambiyo ilişkisi son bulur. </a:t>
            </a:r>
          </a:p>
          <a:p>
            <a:endParaRPr lang="tr-TR" dirty="0" smtClean="0"/>
          </a:p>
          <a:p>
            <a:r>
              <a:rPr lang="tr-TR" dirty="0" smtClean="0"/>
              <a:t>Bundan sonra düzenleyen, cirantalar ve </a:t>
            </a:r>
            <a:r>
              <a:rPr lang="tr-TR" dirty="0" err="1" smtClean="0"/>
              <a:t>avalistler</a:t>
            </a:r>
            <a:r>
              <a:rPr lang="tr-TR" dirty="0" smtClean="0"/>
              <a:t> için artık herhangi bir ödeme borcu söz konusu olmaz. </a:t>
            </a:r>
          </a:p>
          <a:p>
            <a:endParaRPr lang="tr-TR" dirty="0"/>
          </a:p>
        </p:txBody>
      </p:sp>
    </p:spTree>
    <p:extLst>
      <p:ext uri="{BB962C8B-B14F-4D97-AF65-F5344CB8AC3E}">
        <p14:creationId xmlns:p14="http://schemas.microsoft.com/office/powerpoint/2010/main" val="3503437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363272" cy="346050"/>
          </a:xfrm>
        </p:spPr>
        <p:txBody>
          <a:bodyPr>
            <a:normAutofit fontScale="90000"/>
          </a:bodyPr>
          <a:lstStyle/>
          <a:p>
            <a:r>
              <a:rPr lang="tr-TR" b="1" dirty="0" smtClean="0"/>
              <a:t>Çekin Ödenmemesi</a:t>
            </a:r>
            <a:endParaRPr lang="tr-TR" b="1" dirty="0"/>
          </a:p>
        </p:txBody>
      </p:sp>
      <p:sp>
        <p:nvSpPr>
          <p:cNvPr id="3" name="2 İçerik Yer Tutucusu"/>
          <p:cNvSpPr>
            <a:spLocks noGrp="1"/>
          </p:cNvSpPr>
          <p:nvPr>
            <p:ph idx="1"/>
          </p:nvPr>
        </p:nvSpPr>
        <p:spPr>
          <a:xfrm>
            <a:off x="179512" y="764704"/>
            <a:ext cx="8964488" cy="5904656"/>
          </a:xfrm>
        </p:spPr>
        <p:txBody>
          <a:bodyPr>
            <a:noAutofit/>
          </a:bodyPr>
          <a:lstStyle/>
          <a:p>
            <a:pPr marL="173038" indent="-173038">
              <a:buNone/>
            </a:pPr>
            <a:r>
              <a:rPr lang="tr-TR" sz="1650" dirty="0" smtClean="0"/>
              <a:t>	    Muhatap bankaya ödeme için ibraz edilen bir çek değişik nedenlerle hamiline ödenmeyebilir:</a:t>
            </a:r>
          </a:p>
          <a:p>
            <a:pPr marL="173038" indent="-173038"/>
            <a:r>
              <a:rPr lang="tr-TR" sz="1650" dirty="0" smtClean="0"/>
              <a:t>Ödeme için ibraz edilen bir senedin çekin zorunlu ve alternatifli zorunlu unsurları hiç taşımaması ya da kanun koyucunun öngördüğü şekilde içermemesi nedeniyle çek hükmünde sayılmaması,</a:t>
            </a:r>
          </a:p>
          <a:p>
            <a:pPr marL="173038" indent="-173038"/>
            <a:r>
              <a:rPr lang="tr-TR" sz="1650" dirty="0" smtClean="0"/>
              <a:t>Ödeme için ibraz eden kişinin “yetkili hamil” olmaması,</a:t>
            </a:r>
          </a:p>
          <a:p>
            <a:pPr marL="173038" indent="-173038"/>
            <a:r>
              <a:rPr lang="tr-TR" sz="1650" dirty="0" smtClean="0"/>
              <a:t>Hesap sahibi ile muhatap banka arasında geçerli bir çek anlaşmasının mevcut olmaması,</a:t>
            </a:r>
          </a:p>
          <a:p>
            <a:pPr marL="173038" indent="-173038"/>
            <a:r>
              <a:rPr lang="tr-TR" sz="1650" dirty="0" smtClean="0"/>
              <a:t>Düzenleyenin çek üzerindeki imzası ile banka kayıtlarındaki imzasının farklı olduğunun tespiti,</a:t>
            </a:r>
          </a:p>
          <a:p>
            <a:pPr marL="173038" indent="-173038"/>
            <a:r>
              <a:rPr lang="tr-TR" sz="1650" dirty="0" smtClean="0"/>
              <a:t>Ödeme için ibraz edilen çekin sahte veya tahrif edilmiş olduğunun anlaşılması veya muhatap bankanın bu konuda şüpheye düşmesi,</a:t>
            </a:r>
          </a:p>
          <a:p>
            <a:pPr marL="173038" indent="-173038"/>
            <a:r>
              <a:rPr lang="tr-TR" sz="1650" dirty="0" smtClean="0"/>
              <a:t>Düzenleyenin, </a:t>
            </a:r>
            <a:r>
              <a:rPr lang="tr-TR" sz="1650" dirty="0" err="1" smtClean="0"/>
              <a:t>lehdarın</a:t>
            </a:r>
            <a:r>
              <a:rPr lang="tr-TR" sz="1650" dirty="0" smtClean="0"/>
              <a:t> veya cirantaların muhatap bankanın yapacağı ödemeyi mahkemeden alacakları bir ihtiyati tedbir kararına istinaden durdurmaları,</a:t>
            </a:r>
          </a:p>
          <a:p>
            <a:pPr marL="173038" indent="-173038"/>
            <a:r>
              <a:rPr lang="tr-TR" sz="1650" dirty="0" smtClean="0"/>
              <a:t>Çekle işleyen hesabın üzerine üçüncü bir kişi ya da muhatap banka lehine önceden rehin ya da haciz konulması,</a:t>
            </a:r>
          </a:p>
          <a:p>
            <a:pPr marL="173038" indent="-173038"/>
            <a:r>
              <a:rPr lang="tr-TR" sz="1650" dirty="0" smtClean="0"/>
              <a:t>Türk Ticaret Kanununun 806. maddesinde belirtilen hallerden (muhatabın iflas etmesi veya bir ilamla ispatlanmamış olsa bile ödemelerini tatil etmesi yahut hakkındaki bir icra takibinin semeresiz kalması) birisinin gerçekleşmemiş olmasına rağmen muhatap bankanın mahsup çek bedelini kayıtsız ve şartsız bir alacak olarak çek hamilinin hesabına geçirmeyi reddetmesi veya ödeme yerindeki takas odasının bu çekin, hamilin borçlarına mahsup edilmek kabiliyetini haiz olmadığını beyan etmesi (TTK m. 807),</a:t>
            </a:r>
          </a:p>
          <a:p>
            <a:pPr marL="173038" indent="-173038"/>
            <a:r>
              <a:rPr lang="tr-TR" sz="1650" dirty="0" smtClean="0"/>
              <a:t>Çekin ödeme için ibraz süresi geçtikten sonra muhatap bankaya ibraz edilmesi,</a:t>
            </a:r>
          </a:p>
          <a:p>
            <a:pPr marL="173038" indent="-173038"/>
            <a:r>
              <a:rPr lang="tr-TR" sz="1650" dirty="0" smtClean="0"/>
              <a:t>Ödeme için ibraz süresi geçtiğinden düzenleyenin çekten cayması.</a:t>
            </a:r>
          </a:p>
          <a:p>
            <a:pPr marL="173038" indent="-173038"/>
            <a:r>
              <a:rPr lang="tr-TR" sz="1650" dirty="0" smtClean="0"/>
              <a:t>Ödeme için ibraz edilen çekin karşılığının keşidecinin çek üzerinde belirtilen muhatap banka </a:t>
            </a:r>
            <a:r>
              <a:rPr lang="tr-TR" sz="1650" dirty="0" err="1" smtClean="0"/>
              <a:t>nezdindeki</a:t>
            </a:r>
            <a:r>
              <a:rPr lang="tr-TR" sz="1650" dirty="0" smtClean="0"/>
              <a:t> hesabında tamamen veya kısmen mevcut bulunmaması.</a:t>
            </a:r>
          </a:p>
          <a:p>
            <a:pPr marL="173038" indent="-173038"/>
            <a:endParaRPr lang="tr-TR" sz="1650" dirty="0"/>
          </a:p>
        </p:txBody>
      </p:sp>
    </p:spTree>
    <p:extLst>
      <p:ext uri="{BB962C8B-B14F-4D97-AF65-F5344CB8AC3E}">
        <p14:creationId xmlns:p14="http://schemas.microsoft.com/office/powerpoint/2010/main" val="1715277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778</Words>
  <Application>Microsoft Office PowerPoint</Application>
  <PresentationFormat>Ekran Gösterisi (4:3)</PresentationFormat>
  <Paragraphs>53</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Çekin Ödenmesi</vt:lpstr>
      <vt:lpstr>Çekin Ödeme İçin İbrazı</vt:lpstr>
      <vt:lpstr>Ödeme İçin İbraz Süresi</vt:lpstr>
      <vt:lpstr>Hukuki Ödeme Yerinin Önemi</vt:lpstr>
      <vt:lpstr>İleri Tarihli Çeklerin Hukuki Durumu</vt:lpstr>
      <vt:lpstr>Çekin Ödenmesinin Sonuçları</vt:lpstr>
      <vt:lpstr>Çekin Ödenmemesi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Çekin Ödenmesi</dc:title>
  <dc:creator>KORKUT OZKORKUT</dc:creator>
  <cp:lastModifiedBy>KORKUT OZKORKUT</cp:lastModifiedBy>
  <cp:revision>1</cp:revision>
  <dcterms:created xsi:type="dcterms:W3CDTF">2019-12-23T12:03:43Z</dcterms:created>
  <dcterms:modified xsi:type="dcterms:W3CDTF">2019-12-23T12:18:52Z</dcterms:modified>
</cp:coreProperties>
</file>