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1 Başlık"/>
          <p:cNvSpPr>
            <a:spLocks noGrp="1" noChangeArrowheads="1"/>
          </p:cNvSpPr>
          <p:nvPr>
            <p:ph type="title"/>
          </p:nvPr>
        </p:nvSpPr>
        <p:spPr>
          <a:xfrm>
            <a:off x="1042988" y="692150"/>
            <a:ext cx="7826375" cy="731838"/>
          </a:xfrm>
        </p:spPr>
        <p:txBody>
          <a:bodyPr>
            <a:normAutofit fontScale="90000"/>
          </a:bodyPr>
          <a:lstStyle/>
          <a:p>
            <a:r>
              <a:rPr lang="en-US" altLang="tr-TR" b="1" smtClean="0"/>
              <a:t>Breeding Hygiene Program at Semen Collection Stations</a:t>
            </a:r>
            <a:endParaRPr lang="tr-TR" altLang="tr-TR" smtClean="0"/>
          </a:p>
        </p:txBody>
      </p:sp>
      <p:sp>
        <p:nvSpPr>
          <p:cNvPr id="237571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989138"/>
            <a:ext cx="6264275" cy="3816350"/>
          </a:xfrm>
        </p:spPr>
        <p:txBody>
          <a:bodyPr>
            <a:normAutofit lnSpcReduction="10000"/>
          </a:bodyPr>
          <a:lstStyle/>
          <a:p>
            <a:pPr algn="just">
              <a:buFontTx/>
              <a:buNone/>
            </a:pPr>
            <a:r>
              <a:rPr lang="en-US" altLang="tr-TR" sz="2400" smtClean="0"/>
              <a:t>Animals </a:t>
            </a:r>
            <a:r>
              <a:rPr lang="tr-TR" altLang="tr-TR" sz="2400" smtClean="0"/>
              <a:t>purchased </a:t>
            </a:r>
            <a:r>
              <a:rPr lang="en-US" altLang="tr-TR" sz="2400" smtClean="0"/>
              <a:t>or imported as breeders should not be found in the homeland of certain diseases.</a:t>
            </a:r>
            <a:endParaRPr lang="tr-TR" altLang="tr-TR" sz="2400" smtClean="0"/>
          </a:p>
          <a:p>
            <a:pPr algn="just">
              <a:buFontTx/>
              <a:buNone/>
            </a:pPr>
            <a:endParaRPr lang="tr-TR" altLang="tr-TR" sz="2400" smtClean="0"/>
          </a:p>
          <a:p>
            <a:pPr marL="342900" lvl="1" indent="-342900" algn="just">
              <a:buFontTx/>
              <a:buNone/>
            </a:pPr>
            <a:r>
              <a:rPr lang="tr-TR" altLang="tr-TR" b="1" i="1" u="sng" smtClean="0"/>
              <a:t>The origin of the herd should be free from these diseases:</a:t>
            </a:r>
          </a:p>
          <a:p>
            <a:pPr marL="742950" lvl="2" indent="-342900"/>
            <a:r>
              <a:rPr lang="tr-TR" altLang="tr-TR" sz="2400" smtClean="0"/>
              <a:t>Leukosis</a:t>
            </a:r>
          </a:p>
          <a:p>
            <a:pPr marL="742950" lvl="2" indent="-342900"/>
            <a:r>
              <a:rPr lang="tr-TR" altLang="tr-TR" sz="2400" smtClean="0"/>
              <a:t>IBR/IPV</a:t>
            </a:r>
          </a:p>
          <a:p>
            <a:pPr marL="742950" lvl="2" indent="-342900"/>
            <a:r>
              <a:rPr lang="tr-TR" altLang="tr-TR" sz="2400" smtClean="0"/>
              <a:t>Blue Tongue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1 Başlık"/>
          <p:cNvSpPr>
            <a:spLocks noGrp="1" noChangeArrowheads="1"/>
          </p:cNvSpPr>
          <p:nvPr>
            <p:ph type="title"/>
          </p:nvPr>
        </p:nvSpPr>
        <p:spPr>
          <a:xfrm>
            <a:off x="1042988" y="765175"/>
            <a:ext cx="7754937" cy="731838"/>
          </a:xfrm>
        </p:spPr>
        <p:txBody>
          <a:bodyPr/>
          <a:lstStyle/>
          <a:p>
            <a:r>
              <a:rPr lang="en-US" altLang="tr-TR" b="1" smtClean="0"/>
              <a:t>Breeding Hygiene Program at Semen Collection Stations</a:t>
            </a:r>
            <a:endParaRPr lang="tr-TR" altLang="tr-TR" smtClean="0"/>
          </a:p>
        </p:txBody>
      </p:sp>
      <p:sp>
        <p:nvSpPr>
          <p:cNvPr id="241667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844675"/>
            <a:ext cx="6264275" cy="4094163"/>
          </a:xfrm>
        </p:spPr>
        <p:txBody>
          <a:bodyPr/>
          <a:lstStyle/>
          <a:p>
            <a:pPr marL="457200" lvl="1" indent="0" algn="just">
              <a:buFontTx/>
              <a:buNone/>
              <a:defRPr/>
            </a:pPr>
            <a:r>
              <a:rPr lang="en-US" altLang="tr-TR" sz="1800" dirty="0" smtClean="0"/>
              <a:t>Animals that are purchased and/or imported are first brought to the quarantine station</a:t>
            </a:r>
            <a:r>
              <a:rPr lang="tr-TR" altLang="tr-TR" sz="1800" dirty="0"/>
              <a:t> </a:t>
            </a:r>
            <a:r>
              <a:rPr lang="tr-TR" altLang="tr-TR" sz="1800" dirty="0" err="1" smtClean="0"/>
              <a:t>and</a:t>
            </a:r>
            <a:r>
              <a:rPr lang="tr-TR" altLang="tr-TR" sz="1800" dirty="0" smtClean="0"/>
              <a:t> </a:t>
            </a:r>
            <a:r>
              <a:rPr lang="tr-TR" altLang="tr-TR" sz="1800" dirty="0" err="1" smtClean="0"/>
              <a:t>they</a:t>
            </a:r>
            <a:r>
              <a:rPr lang="tr-TR" altLang="tr-TR" sz="1800" dirty="0" smtClean="0"/>
              <a:t> </a:t>
            </a:r>
            <a:r>
              <a:rPr lang="tr-TR" altLang="tr-TR" sz="1800" dirty="0" err="1" smtClean="0"/>
              <a:t>should</a:t>
            </a:r>
            <a:r>
              <a:rPr lang="tr-TR" altLang="tr-TR" sz="1800" dirty="0" smtClean="0"/>
              <a:t> be </a:t>
            </a:r>
            <a:r>
              <a:rPr lang="tr-TR" altLang="tr-TR" sz="1800" dirty="0" err="1" smtClean="0"/>
              <a:t>free</a:t>
            </a:r>
            <a:r>
              <a:rPr lang="tr-TR" altLang="tr-TR" sz="1800" dirty="0" smtClean="0"/>
              <a:t> </a:t>
            </a:r>
            <a:r>
              <a:rPr lang="tr-TR" altLang="tr-TR" sz="1800" dirty="0" err="1" smtClean="0"/>
              <a:t>from</a:t>
            </a:r>
            <a:r>
              <a:rPr lang="tr-TR" altLang="tr-TR" sz="1800" dirty="0" smtClean="0"/>
              <a:t> </a:t>
            </a:r>
            <a:r>
              <a:rPr lang="tr-TR" altLang="tr-TR" sz="1800" dirty="0" err="1" smtClean="0"/>
              <a:t>the</a:t>
            </a:r>
            <a:r>
              <a:rPr lang="tr-TR" altLang="tr-TR" sz="1800" dirty="0" smtClean="0"/>
              <a:t> </a:t>
            </a:r>
            <a:r>
              <a:rPr lang="tr-TR" altLang="tr-TR" sz="1800" dirty="0" err="1" smtClean="0"/>
              <a:t>following</a:t>
            </a:r>
            <a:r>
              <a:rPr lang="tr-TR" altLang="tr-TR" sz="1800" dirty="0" smtClean="0"/>
              <a:t> </a:t>
            </a:r>
            <a:r>
              <a:rPr lang="tr-TR" altLang="tr-TR" sz="1800" dirty="0" err="1" smtClean="0"/>
              <a:t>diseases</a:t>
            </a:r>
            <a:r>
              <a:rPr lang="en-US" altLang="tr-TR" sz="1800" dirty="0" smtClean="0"/>
              <a:t>,</a:t>
            </a:r>
          </a:p>
          <a:p>
            <a:pPr marL="457200" lvl="1" indent="0" algn="just">
              <a:buFontTx/>
              <a:buNone/>
              <a:defRPr/>
            </a:pPr>
            <a:r>
              <a:rPr lang="en-US" altLang="tr-TR" sz="1800" b="1" u="sng" dirty="0" smtClean="0"/>
              <a:t>4-6 we</a:t>
            </a:r>
            <a:r>
              <a:rPr lang="tr-TR" altLang="tr-TR" sz="1800" b="1" u="sng" dirty="0" err="1" smtClean="0"/>
              <a:t>eks</a:t>
            </a:r>
            <a:r>
              <a:rPr lang="tr-TR" altLang="tr-TR" sz="1800" b="1" u="sng" dirty="0" smtClean="0"/>
              <a:t> </a:t>
            </a:r>
            <a:r>
              <a:rPr lang="tr-TR" altLang="tr-TR" sz="1800" b="1" u="sng" dirty="0" err="1" smtClean="0"/>
              <a:t>old</a:t>
            </a:r>
            <a:r>
              <a:rPr lang="tr-TR" altLang="tr-TR" sz="1800" b="1" u="sng" dirty="0" smtClean="0"/>
              <a:t> </a:t>
            </a:r>
            <a:r>
              <a:rPr lang="tr-TR" altLang="tr-TR" sz="1800" b="1" u="sng" dirty="0" err="1" smtClean="0"/>
              <a:t>herds</a:t>
            </a:r>
            <a:r>
              <a:rPr lang="en-US" altLang="tr-TR" sz="1800" b="1" u="sng" dirty="0" smtClean="0"/>
              <a:t>:</a:t>
            </a:r>
          </a:p>
          <a:p>
            <a:pPr lvl="1" algn="just">
              <a:buFont typeface="Arial" panose="020B0604020202020204" pitchFamily="34" charset="0"/>
              <a:buChar char="•"/>
              <a:defRPr/>
            </a:pPr>
            <a:r>
              <a:rPr lang="en-US" altLang="tr-TR" sz="1800" dirty="0" err="1" smtClean="0"/>
              <a:t>Brucella</a:t>
            </a:r>
            <a:endParaRPr lang="en-US" altLang="tr-TR" sz="1800" dirty="0" smtClean="0"/>
          </a:p>
          <a:p>
            <a:pPr lvl="1" algn="just">
              <a:buFont typeface="Arial" panose="020B0604020202020204" pitchFamily="34" charset="0"/>
              <a:buChar char="•"/>
              <a:defRPr/>
            </a:pPr>
            <a:r>
              <a:rPr lang="en-US" altLang="tr-TR" sz="1800" dirty="0" smtClean="0"/>
              <a:t>Tuberculosis</a:t>
            </a:r>
          </a:p>
          <a:p>
            <a:pPr lvl="1" algn="just">
              <a:buFont typeface="Arial" panose="020B0604020202020204" pitchFamily="34" charset="0"/>
              <a:buChar char="•"/>
              <a:defRPr/>
            </a:pPr>
            <a:r>
              <a:rPr lang="tr-TR" altLang="tr-TR" sz="1800" dirty="0" err="1" smtClean="0"/>
              <a:t>Leukosis</a:t>
            </a:r>
            <a:endParaRPr lang="tr-TR" altLang="tr-TR" sz="1800" dirty="0" smtClean="0"/>
          </a:p>
          <a:p>
            <a:pPr marL="457200" lvl="1" indent="0" algn="just">
              <a:buFontTx/>
              <a:buNone/>
              <a:defRPr/>
            </a:pPr>
            <a:r>
              <a:rPr lang="en-US" altLang="tr-TR" sz="1800" b="1" u="sng" dirty="0" smtClean="0"/>
              <a:t>Cows:</a:t>
            </a:r>
          </a:p>
          <a:p>
            <a:pPr lvl="1" algn="just">
              <a:buFont typeface="Arial" panose="020B0604020202020204" pitchFamily="34" charset="0"/>
              <a:buChar char="•"/>
              <a:defRPr/>
            </a:pPr>
            <a:r>
              <a:rPr lang="en-US" altLang="tr-TR" sz="1800" dirty="0" err="1" smtClean="0"/>
              <a:t>Brucella</a:t>
            </a:r>
            <a:endParaRPr lang="en-US" altLang="tr-TR" sz="1800" dirty="0" smtClean="0"/>
          </a:p>
          <a:p>
            <a:pPr lvl="1" algn="just">
              <a:buFont typeface="Arial" panose="020B0604020202020204" pitchFamily="34" charset="0"/>
              <a:buChar char="•"/>
              <a:defRPr/>
            </a:pPr>
            <a:r>
              <a:rPr lang="en-US" altLang="tr-TR" sz="1800" dirty="0" smtClean="0"/>
              <a:t>Tuberculosis</a:t>
            </a:r>
          </a:p>
          <a:p>
            <a:pPr lvl="1" algn="just">
              <a:buFont typeface="Arial" panose="020B0604020202020204" pitchFamily="34" charset="0"/>
              <a:buChar char="•"/>
              <a:defRPr/>
            </a:pPr>
            <a:r>
              <a:rPr lang="tr-TR" altLang="tr-TR" sz="1800" dirty="0" smtClean="0"/>
              <a:t>L</a:t>
            </a:r>
            <a:r>
              <a:rPr lang="en-US" altLang="tr-TR" sz="1800" dirty="0" err="1" smtClean="0"/>
              <a:t>eukosis</a:t>
            </a:r>
            <a:endParaRPr lang="en-US" altLang="tr-TR" sz="1800" dirty="0" smtClean="0"/>
          </a:p>
          <a:p>
            <a:pPr lvl="1" algn="just">
              <a:buFont typeface="Arial" panose="020B0604020202020204" pitchFamily="34" charset="0"/>
              <a:buChar char="•"/>
              <a:defRPr/>
            </a:pPr>
            <a:r>
              <a:rPr lang="tr-TR" altLang="tr-TR" sz="1800" dirty="0" err="1" smtClean="0"/>
              <a:t>And</a:t>
            </a:r>
            <a:r>
              <a:rPr lang="tr-TR" altLang="tr-TR" sz="1800" dirty="0" smtClean="0"/>
              <a:t> </a:t>
            </a:r>
            <a:r>
              <a:rPr lang="tr-TR" altLang="tr-TR" sz="1800" dirty="0" err="1" smtClean="0"/>
              <a:t>should</a:t>
            </a:r>
            <a:r>
              <a:rPr lang="tr-TR" altLang="tr-TR" sz="1800" dirty="0" smtClean="0"/>
              <a:t> be </a:t>
            </a:r>
            <a:r>
              <a:rPr lang="tr-TR" altLang="tr-TR" sz="1800" dirty="0" err="1" smtClean="0"/>
              <a:t>tested</a:t>
            </a:r>
            <a:r>
              <a:rPr lang="tr-TR" altLang="tr-TR" sz="1800" dirty="0" smtClean="0"/>
              <a:t> </a:t>
            </a:r>
            <a:r>
              <a:rPr lang="tr-TR" altLang="tr-TR" sz="1800" dirty="0" err="1" smtClean="0"/>
              <a:t>for</a:t>
            </a:r>
            <a:r>
              <a:rPr lang="en-US" altLang="tr-TR" sz="1800" dirty="0" smtClean="0"/>
              <a:t> IBR / IPV</a:t>
            </a:r>
            <a:endParaRPr lang="tr-TR" altLang="tr-TR" sz="1800" dirty="0" smtClean="0"/>
          </a:p>
          <a:p>
            <a:pPr marL="457200" lvl="1" indent="0" algn="just">
              <a:buFontTx/>
              <a:buNone/>
              <a:defRPr/>
            </a:pPr>
            <a:endParaRPr lang="tr-TR" altLang="tr-TR" sz="1800" dirty="0" smtClean="0"/>
          </a:p>
          <a:p>
            <a:pPr lvl="1" algn="just">
              <a:buFont typeface="Arial" panose="020B0604020202020204" pitchFamily="34" charset="0"/>
              <a:buChar char="•"/>
              <a:defRPr/>
            </a:pPr>
            <a:endParaRPr lang="tr-TR" altLang="tr-TR" sz="1800" i="1" u="sng" dirty="0" smtClean="0"/>
          </a:p>
          <a:p>
            <a:pPr lvl="1" algn="just">
              <a:buFontTx/>
              <a:buNone/>
              <a:defRPr/>
            </a:pPr>
            <a:r>
              <a:rPr lang="tr-TR" altLang="tr-TR" sz="1800" i="1" u="sng" dirty="0" smtClean="0"/>
              <a:t>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1 Başlık"/>
          <p:cNvSpPr>
            <a:spLocks noGrp="1" noChangeArrowheads="1"/>
          </p:cNvSpPr>
          <p:nvPr>
            <p:ph type="title"/>
          </p:nvPr>
        </p:nvSpPr>
        <p:spPr>
          <a:xfrm>
            <a:off x="971550" y="765175"/>
            <a:ext cx="7681913" cy="731838"/>
          </a:xfrm>
        </p:spPr>
        <p:txBody>
          <a:bodyPr/>
          <a:lstStyle/>
          <a:p>
            <a:r>
              <a:rPr lang="en-US" altLang="tr-TR" b="1" smtClean="0"/>
              <a:t>Breeding Hygiene Program at Semen Collection Stations</a:t>
            </a:r>
            <a:endParaRPr lang="tr-TR" altLang="tr-TR" smtClean="0"/>
          </a:p>
        </p:txBody>
      </p:sp>
      <p:sp>
        <p:nvSpPr>
          <p:cNvPr id="239619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600200"/>
            <a:ext cx="6264275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smtClean="0"/>
              <a:t>    </a:t>
            </a:r>
          </a:p>
          <a:p>
            <a:pPr algn="just">
              <a:buFontTx/>
              <a:buNone/>
            </a:pPr>
            <a:r>
              <a:rPr lang="tr-TR" altLang="tr-TR" smtClean="0"/>
              <a:t>     </a:t>
            </a:r>
            <a:r>
              <a:rPr lang="tr-TR" altLang="tr-TR" sz="2400" b="1" i="1" u="sng" smtClean="0"/>
              <a:t>Calves should be tested for:</a:t>
            </a:r>
          </a:p>
          <a:p>
            <a:pPr lvl="1" algn="just">
              <a:buFont typeface="Arial" charset="0"/>
              <a:buChar char="•"/>
            </a:pPr>
            <a:r>
              <a:rPr lang="en-US" altLang="tr-TR" smtClean="0"/>
              <a:t>Brucella</a:t>
            </a:r>
          </a:p>
          <a:p>
            <a:pPr lvl="1" algn="just">
              <a:buFont typeface="Arial" charset="0"/>
              <a:buChar char="•"/>
            </a:pPr>
            <a:r>
              <a:rPr lang="en-US" altLang="tr-TR" smtClean="0"/>
              <a:t>Tuberculosis</a:t>
            </a:r>
          </a:p>
          <a:p>
            <a:pPr lvl="1" algn="just">
              <a:buFont typeface="Arial" charset="0"/>
              <a:buChar char="•"/>
            </a:pPr>
            <a:r>
              <a:rPr lang="tr-TR" altLang="tr-TR" smtClean="0"/>
              <a:t>L</a:t>
            </a:r>
            <a:r>
              <a:rPr lang="en-US" altLang="tr-TR" smtClean="0"/>
              <a:t>eukosis</a:t>
            </a:r>
          </a:p>
          <a:p>
            <a:pPr lvl="1" algn="just">
              <a:buFont typeface="Arial" charset="0"/>
              <a:buChar char="•"/>
            </a:pPr>
            <a:r>
              <a:rPr lang="tr-TR" altLang="tr-TR" smtClean="0"/>
              <a:t>IBR/IPV</a:t>
            </a:r>
          </a:p>
          <a:p>
            <a:pPr lvl="1" algn="just">
              <a:buFont typeface="Arial" charset="0"/>
              <a:buChar char="•"/>
            </a:pPr>
            <a:r>
              <a:rPr lang="tr-TR" altLang="tr-TR" smtClean="0"/>
              <a:t>BVD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1 Başlık"/>
          <p:cNvSpPr>
            <a:spLocks noGrp="1" noChangeArrowheads="1"/>
          </p:cNvSpPr>
          <p:nvPr>
            <p:ph type="title"/>
          </p:nvPr>
        </p:nvSpPr>
        <p:spPr>
          <a:xfrm>
            <a:off x="1042988" y="752475"/>
            <a:ext cx="7754937" cy="731838"/>
          </a:xfrm>
        </p:spPr>
        <p:txBody>
          <a:bodyPr/>
          <a:lstStyle/>
          <a:p>
            <a:r>
              <a:rPr lang="en-US" altLang="tr-TR" b="1" smtClean="0"/>
              <a:t>Breeding Hygiene Program at Semen Collection Stations</a:t>
            </a:r>
            <a:endParaRPr lang="tr-TR" altLang="tr-TR" smtClean="0"/>
          </a:p>
        </p:txBody>
      </p:sp>
      <p:sp>
        <p:nvSpPr>
          <p:cNvPr id="240643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484313"/>
            <a:ext cx="6264275" cy="4525962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smtClean="0"/>
              <a:t>    </a:t>
            </a:r>
          </a:p>
          <a:p>
            <a:pPr algn="just">
              <a:buFontTx/>
              <a:buNone/>
            </a:pPr>
            <a:r>
              <a:rPr lang="tr-TR" altLang="tr-TR" b="1" smtClean="0"/>
              <a:t>    </a:t>
            </a:r>
            <a:r>
              <a:rPr lang="tr-TR" altLang="tr-TR" sz="2400" b="1" i="1" u="sng" smtClean="0"/>
              <a:t>Should be examined for the following diseases in the quarantine region of test station:</a:t>
            </a:r>
          </a:p>
          <a:p>
            <a:pPr lvl="1" algn="just">
              <a:buFont typeface="Arial" charset="0"/>
              <a:buChar char="•"/>
            </a:pPr>
            <a:r>
              <a:rPr lang="tr-TR" altLang="tr-TR" smtClean="0"/>
              <a:t>Leukosis</a:t>
            </a:r>
          </a:p>
          <a:p>
            <a:pPr lvl="1" algn="just">
              <a:buFont typeface="Arial" charset="0"/>
              <a:buChar char="•"/>
            </a:pPr>
            <a:r>
              <a:rPr lang="tr-TR" altLang="tr-TR" smtClean="0"/>
              <a:t>IBR/IPV</a:t>
            </a:r>
          </a:p>
          <a:p>
            <a:pPr lvl="1" algn="just">
              <a:buFont typeface="Arial" charset="0"/>
              <a:buChar char="•"/>
            </a:pPr>
            <a:r>
              <a:rPr lang="tr-TR" altLang="tr-TR" smtClean="0"/>
              <a:t>Brucella</a:t>
            </a:r>
          </a:p>
          <a:p>
            <a:pPr lvl="1" algn="just">
              <a:buFont typeface="Arial" charset="0"/>
              <a:buChar char="•"/>
            </a:pPr>
            <a:r>
              <a:rPr lang="tr-TR" altLang="tr-TR" smtClean="0"/>
              <a:t>Tuberculosis</a:t>
            </a:r>
          </a:p>
          <a:p>
            <a:pPr lvl="1" algn="just">
              <a:buFont typeface="Arial" charset="0"/>
              <a:buChar char="•"/>
            </a:pPr>
            <a:r>
              <a:rPr lang="tr-TR" altLang="tr-TR" smtClean="0"/>
              <a:t>Leptospirosis</a:t>
            </a:r>
          </a:p>
          <a:p>
            <a:pPr lvl="1" algn="just">
              <a:buFont typeface="Arial" charset="0"/>
              <a:buChar char="•"/>
            </a:pPr>
            <a:r>
              <a:rPr lang="tr-TR" altLang="tr-TR" smtClean="0"/>
              <a:t>Mycoplasma bovis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1 Başlık"/>
          <p:cNvSpPr>
            <a:spLocks noGrp="1" noChangeArrowheads="1"/>
          </p:cNvSpPr>
          <p:nvPr>
            <p:ph type="title"/>
          </p:nvPr>
        </p:nvSpPr>
        <p:spPr>
          <a:xfrm>
            <a:off x="1042988" y="752475"/>
            <a:ext cx="7754937" cy="731838"/>
          </a:xfrm>
        </p:spPr>
        <p:txBody>
          <a:bodyPr/>
          <a:lstStyle/>
          <a:p>
            <a:r>
              <a:rPr lang="en-US" altLang="tr-TR" b="1" smtClean="0"/>
              <a:t>Breeding Hygiene Program at Semen Collection Stations</a:t>
            </a:r>
            <a:endParaRPr lang="tr-TR" altLang="tr-TR" smtClean="0"/>
          </a:p>
        </p:txBody>
      </p:sp>
      <p:sp>
        <p:nvSpPr>
          <p:cNvPr id="244739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484313"/>
            <a:ext cx="6264275" cy="4897437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tr-TR" altLang="tr-TR" b="1" dirty="0" smtClean="0"/>
              <a:t>    </a:t>
            </a:r>
          </a:p>
          <a:p>
            <a:pPr algn="just">
              <a:buFontTx/>
              <a:buNone/>
              <a:defRPr/>
            </a:pPr>
            <a:r>
              <a:rPr lang="tr-TR" altLang="tr-TR" b="1" dirty="0" smtClean="0"/>
              <a:t>   </a:t>
            </a:r>
            <a:r>
              <a:rPr lang="tr-TR" altLang="tr-TR" sz="2000" dirty="0" err="1" smtClean="0"/>
              <a:t>Negative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bulls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should</a:t>
            </a:r>
            <a:r>
              <a:rPr lang="tr-TR" altLang="tr-TR" sz="2000" dirty="0" smtClean="0"/>
              <a:t> be </a:t>
            </a:r>
            <a:r>
              <a:rPr lang="tr-TR" altLang="tr-TR" sz="2000" dirty="0" err="1" smtClean="0"/>
              <a:t>moved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to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the</a:t>
            </a:r>
            <a:r>
              <a:rPr lang="tr-TR" altLang="tr-TR" sz="2000" dirty="0" smtClean="0"/>
              <a:t> test </a:t>
            </a:r>
            <a:r>
              <a:rPr lang="tr-TR" altLang="tr-TR" sz="2000" dirty="0" err="1" smtClean="0"/>
              <a:t>station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from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the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quarantine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and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tested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for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insemination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abilities</a:t>
            </a:r>
            <a:r>
              <a:rPr lang="tr-TR" altLang="tr-TR" sz="2000" dirty="0" smtClean="0"/>
              <a:t>. </a:t>
            </a:r>
            <a:r>
              <a:rPr lang="tr-TR" altLang="tr-TR" sz="2000" dirty="0" err="1" smtClean="0"/>
              <a:t>From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the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bulls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found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successful</a:t>
            </a:r>
            <a:r>
              <a:rPr lang="tr-TR" altLang="tr-TR" sz="2000" dirty="0" smtClean="0"/>
              <a:t>:</a:t>
            </a:r>
          </a:p>
          <a:p>
            <a:pPr algn="just">
              <a:buFontTx/>
              <a:buNone/>
              <a:defRPr/>
            </a:pPr>
            <a:r>
              <a:rPr lang="tr-TR" altLang="tr-TR" sz="2000" b="1" i="1" dirty="0" smtClean="0"/>
              <a:t>	</a:t>
            </a:r>
            <a:r>
              <a:rPr lang="tr-TR" altLang="tr-TR" sz="2000" b="1" i="1" u="sng" dirty="0" smtClean="0"/>
              <a:t>Blood </a:t>
            </a:r>
            <a:r>
              <a:rPr lang="tr-TR" altLang="tr-TR" sz="2000" b="1" i="1" u="sng" dirty="0" err="1" smtClean="0"/>
              <a:t>Samples</a:t>
            </a:r>
            <a:r>
              <a:rPr lang="tr-TR" altLang="tr-TR" sz="2000" b="1" i="1" u="sng" dirty="0" smtClean="0"/>
              <a:t> :</a:t>
            </a:r>
          </a:p>
          <a:p>
            <a:pPr lvl="1" algn="just">
              <a:buFont typeface="Arial" panose="020B0604020202020204" pitchFamily="34" charset="0"/>
              <a:buChar char="•"/>
              <a:defRPr/>
            </a:pPr>
            <a:r>
              <a:rPr lang="tr-TR" altLang="tr-TR" sz="2000" dirty="0" err="1" smtClean="0"/>
              <a:t>Leukosis</a:t>
            </a:r>
            <a:r>
              <a:rPr lang="tr-TR" altLang="tr-TR" sz="2000" dirty="0" smtClean="0"/>
              <a:t>(2 x </a:t>
            </a:r>
            <a:r>
              <a:rPr lang="tr-TR" altLang="tr-TR" sz="2000" dirty="0" err="1" smtClean="0"/>
              <a:t>year</a:t>
            </a:r>
            <a:r>
              <a:rPr lang="tr-TR" altLang="tr-TR" sz="2000" dirty="0" smtClean="0"/>
              <a:t>)</a:t>
            </a:r>
          </a:p>
          <a:p>
            <a:pPr lvl="1" algn="just">
              <a:buFont typeface="Arial" panose="020B0604020202020204" pitchFamily="34" charset="0"/>
              <a:buChar char="•"/>
              <a:defRPr/>
            </a:pPr>
            <a:r>
              <a:rPr lang="tr-TR" altLang="tr-TR" sz="2000" dirty="0" err="1" smtClean="0"/>
              <a:t>Brucella</a:t>
            </a:r>
            <a:r>
              <a:rPr lang="tr-TR" altLang="tr-TR" sz="2000" dirty="0" smtClean="0"/>
              <a:t> (2 x </a:t>
            </a:r>
            <a:r>
              <a:rPr lang="tr-TR" altLang="tr-TR" sz="2000" dirty="0" err="1" smtClean="0"/>
              <a:t>year</a:t>
            </a:r>
            <a:r>
              <a:rPr lang="tr-TR" altLang="tr-TR" sz="2000" dirty="0" smtClean="0"/>
              <a:t>)</a:t>
            </a:r>
          </a:p>
          <a:p>
            <a:pPr lvl="1" algn="just">
              <a:buFont typeface="Arial" panose="020B0604020202020204" pitchFamily="34" charset="0"/>
              <a:buChar char="•"/>
              <a:defRPr/>
            </a:pPr>
            <a:r>
              <a:rPr lang="tr-TR" altLang="tr-TR" sz="2000" dirty="0" smtClean="0"/>
              <a:t>IBR/IPV (2x </a:t>
            </a:r>
            <a:r>
              <a:rPr lang="tr-TR" altLang="tr-TR" sz="2000" dirty="0" err="1" smtClean="0"/>
              <a:t>year</a:t>
            </a:r>
            <a:r>
              <a:rPr lang="tr-TR" altLang="tr-TR" sz="2000" dirty="0" smtClean="0"/>
              <a:t>)</a:t>
            </a:r>
          </a:p>
          <a:p>
            <a:pPr lvl="1" algn="just">
              <a:buFont typeface="Arial" panose="020B0604020202020204" pitchFamily="34" charset="0"/>
              <a:buChar char="•"/>
              <a:defRPr/>
            </a:pPr>
            <a:r>
              <a:rPr lang="tr-TR" altLang="tr-TR" sz="2000" dirty="0" err="1" smtClean="0"/>
              <a:t>Leptospirosis</a:t>
            </a:r>
            <a:r>
              <a:rPr lang="tr-TR" altLang="tr-TR" sz="2000" dirty="0" smtClean="0"/>
              <a:t> (2 x </a:t>
            </a:r>
            <a:r>
              <a:rPr lang="tr-TR" altLang="tr-TR" sz="2000" dirty="0" err="1" smtClean="0"/>
              <a:t>year</a:t>
            </a:r>
            <a:r>
              <a:rPr lang="tr-TR" altLang="tr-TR" sz="2000" dirty="0" smtClean="0"/>
              <a:t>)</a:t>
            </a:r>
            <a:endParaRPr lang="tr-TR" altLang="tr-TR" sz="2000" dirty="0"/>
          </a:p>
          <a:p>
            <a:pPr marL="457200" lvl="1" indent="0" algn="just">
              <a:buFontTx/>
              <a:buNone/>
              <a:defRPr/>
            </a:pPr>
            <a:r>
              <a:rPr lang="tr-TR" altLang="tr-TR" sz="2000" b="1" i="1" u="sng" dirty="0" err="1" smtClean="0"/>
              <a:t>Intra</a:t>
            </a:r>
            <a:r>
              <a:rPr lang="tr-TR" altLang="tr-TR" sz="2000" b="1" i="1" u="sng" dirty="0" smtClean="0"/>
              <a:t> </a:t>
            </a:r>
            <a:r>
              <a:rPr lang="tr-TR" altLang="tr-TR" sz="2000" b="1" i="1" u="sng" dirty="0" err="1" smtClean="0"/>
              <a:t>Cutaneous</a:t>
            </a:r>
            <a:r>
              <a:rPr lang="tr-TR" altLang="tr-TR" sz="2000" b="1" i="1" u="sng" dirty="0" smtClean="0"/>
              <a:t> (</a:t>
            </a:r>
            <a:r>
              <a:rPr lang="tr-TR" altLang="tr-TR" sz="2000" b="1" i="1" u="sng" dirty="0" err="1" smtClean="0"/>
              <a:t>allergic</a:t>
            </a:r>
            <a:r>
              <a:rPr lang="tr-TR" altLang="tr-TR" sz="2000" b="1" i="1" u="sng" dirty="0" smtClean="0"/>
              <a:t>) :</a:t>
            </a:r>
          </a:p>
          <a:p>
            <a:pPr lvl="1" algn="just">
              <a:buFont typeface="Arial" panose="020B0604020202020204" pitchFamily="34" charset="0"/>
              <a:buChar char="•"/>
              <a:defRPr/>
            </a:pPr>
            <a:r>
              <a:rPr lang="tr-TR" altLang="tr-TR" sz="2000" dirty="0" err="1" smtClean="0"/>
              <a:t>Tuberculosis</a:t>
            </a:r>
            <a:r>
              <a:rPr lang="tr-TR" altLang="tr-TR" sz="2000" dirty="0" smtClean="0"/>
              <a:t> (1 x </a:t>
            </a:r>
            <a:r>
              <a:rPr lang="tr-TR" altLang="tr-TR" sz="2000" dirty="0" err="1" smtClean="0"/>
              <a:t>year</a:t>
            </a:r>
            <a:r>
              <a:rPr lang="tr-TR" altLang="tr-TR" sz="2000" dirty="0" smtClean="0"/>
              <a:t>)</a:t>
            </a:r>
          </a:p>
          <a:p>
            <a:pPr lvl="1" algn="just">
              <a:buFontTx/>
              <a:buNone/>
              <a:defRPr/>
            </a:pPr>
            <a:r>
              <a:rPr lang="tr-TR" altLang="tr-TR" sz="1600" i="1" u="sng" dirty="0" smtClean="0"/>
              <a:t>      </a:t>
            </a:r>
          </a:p>
          <a:p>
            <a:pPr algn="just">
              <a:buFontTx/>
              <a:buNone/>
              <a:defRPr/>
            </a:pPr>
            <a:r>
              <a:rPr lang="tr-TR" altLang="tr-TR" sz="2000" b="1" dirty="0" smtClean="0"/>
              <a:t>    </a:t>
            </a:r>
            <a:endParaRPr lang="tr-TR" altLang="tr-TR" sz="2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1 Başlık"/>
          <p:cNvSpPr>
            <a:spLocks noGrp="1" noChangeArrowheads="1"/>
          </p:cNvSpPr>
          <p:nvPr>
            <p:ph type="title"/>
          </p:nvPr>
        </p:nvSpPr>
        <p:spPr>
          <a:xfrm>
            <a:off x="1042988" y="752475"/>
            <a:ext cx="7897812" cy="731838"/>
          </a:xfrm>
        </p:spPr>
        <p:txBody>
          <a:bodyPr/>
          <a:lstStyle/>
          <a:p>
            <a:r>
              <a:rPr lang="en-US" altLang="tr-TR" b="1" smtClean="0"/>
              <a:t>Breeding Hygiene Program at Semen Collection Stations</a:t>
            </a:r>
            <a:endParaRPr lang="tr-TR" altLang="tr-TR" smtClean="0"/>
          </a:p>
        </p:txBody>
      </p:sp>
      <p:sp>
        <p:nvSpPr>
          <p:cNvPr id="242691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700213"/>
            <a:ext cx="6337300" cy="4525962"/>
          </a:xfrm>
        </p:spPr>
        <p:txBody>
          <a:bodyPr/>
          <a:lstStyle/>
          <a:p>
            <a:pPr lvl="1" algn="just">
              <a:buFontTx/>
              <a:buNone/>
            </a:pPr>
            <a:r>
              <a:rPr lang="tr-TR" altLang="tr-TR" b="1" i="1" u="sng" smtClean="0"/>
              <a:t>Nose mucosa or semen:</a:t>
            </a:r>
            <a:endParaRPr lang="tr-TR" altLang="tr-TR" smtClean="0"/>
          </a:p>
          <a:p>
            <a:pPr lvl="1" algn="just">
              <a:buFont typeface="Arial" charset="0"/>
              <a:buChar char="•"/>
            </a:pPr>
            <a:r>
              <a:rPr lang="tr-TR" altLang="tr-TR" smtClean="0"/>
              <a:t>Mycoplasma bovis (2 x year)</a:t>
            </a:r>
          </a:p>
          <a:p>
            <a:pPr lvl="1" algn="just">
              <a:buFontTx/>
              <a:buNone/>
            </a:pPr>
            <a:endParaRPr lang="tr-TR" altLang="tr-TR" b="1" i="1" u="sng" smtClean="0"/>
          </a:p>
          <a:p>
            <a:pPr lvl="1" algn="just">
              <a:buFontTx/>
              <a:buNone/>
            </a:pPr>
            <a:r>
              <a:rPr lang="tr-TR" altLang="tr-TR" b="1" i="1" u="sng" smtClean="0"/>
              <a:t>Semen or flushes:</a:t>
            </a:r>
          </a:p>
          <a:p>
            <a:pPr lvl="1" algn="just">
              <a:buFont typeface="Arial" charset="0"/>
              <a:buChar char="•"/>
            </a:pPr>
            <a:r>
              <a:rPr lang="tr-TR" altLang="tr-TR" smtClean="0"/>
              <a:t>Brucella (2 x 8 weeks)</a:t>
            </a:r>
          </a:p>
          <a:p>
            <a:pPr lvl="1" algn="just">
              <a:buFont typeface="Arial" charset="0"/>
              <a:buChar char="•"/>
            </a:pPr>
            <a:r>
              <a:rPr lang="tr-TR" altLang="tr-TR" smtClean="0"/>
              <a:t>Camphylobacter fetus (2 x 8 weeks)</a:t>
            </a:r>
          </a:p>
          <a:p>
            <a:pPr lvl="1" algn="just">
              <a:buFont typeface="Arial" charset="0"/>
              <a:buChar char="•"/>
            </a:pPr>
            <a:r>
              <a:rPr lang="tr-TR" altLang="tr-TR" smtClean="0"/>
              <a:t>Trichomonas fetus (2 x 8 weeks)</a:t>
            </a:r>
          </a:p>
          <a:p>
            <a:pPr lvl="1" algn="just">
              <a:buFont typeface="Arial" charset="0"/>
              <a:buChar char="•"/>
            </a:pPr>
            <a:r>
              <a:rPr lang="tr-TR" altLang="tr-TR" smtClean="0"/>
              <a:t>Non-specific microorganisms (2 x 8 weeks)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1 Başlık"/>
          <p:cNvSpPr>
            <a:spLocks noGrp="1" noChangeArrowheads="1"/>
          </p:cNvSpPr>
          <p:nvPr>
            <p:ph type="title"/>
          </p:nvPr>
        </p:nvSpPr>
        <p:spPr>
          <a:xfrm>
            <a:off x="1042988" y="695325"/>
            <a:ext cx="7754937" cy="731838"/>
          </a:xfrm>
        </p:spPr>
        <p:txBody>
          <a:bodyPr/>
          <a:lstStyle/>
          <a:p>
            <a:r>
              <a:rPr lang="en-US" altLang="tr-TR" b="1" smtClean="0"/>
              <a:t>Breeding Hygiene Program at Semen Collection Stations</a:t>
            </a:r>
            <a:endParaRPr lang="tr-TR" altLang="tr-TR" smtClean="0"/>
          </a:p>
        </p:txBody>
      </p:sp>
      <p:sp>
        <p:nvSpPr>
          <p:cNvPr id="243715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412875"/>
            <a:ext cx="6264275" cy="4525963"/>
          </a:xfrm>
        </p:spPr>
        <p:txBody>
          <a:bodyPr/>
          <a:lstStyle/>
          <a:p>
            <a:pPr>
              <a:buFontTx/>
              <a:buNone/>
            </a:pPr>
            <a:endParaRPr lang="tr-TR" altLang="tr-TR" b="1" smtClean="0"/>
          </a:p>
          <a:p>
            <a:pPr algn="just">
              <a:buFontTx/>
              <a:buNone/>
            </a:pPr>
            <a:r>
              <a:rPr lang="tr-TR" altLang="tr-TR" b="1" smtClean="0"/>
              <a:t>   </a:t>
            </a:r>
            <a:r>
              <a:rPr lang="tr-TR" altLang="tr-TR" sz="2000" smtClean="0"/>
              <a:t>In the stations that apply this program, the breeders should be negative in terms of:</a:t>
            </a:r>
          </a:p>
          <a:p>
            <a:pPr algn="just"/>
            <a:r>
              <a:rPr lang="tr-TR" altLang="tr-TR" sz="2000" b="1" smtClean="0"/>
              <a:t>Brucella</a:t>
            </a:r>
          </a:p>
          <a:p>
            <a:pPr algn="just"/>
            <a:r>
              <a:rPr lang="tr-TR" altLang="tr-TR" sz="2000" b="1" smtClean="0"/>
              <a:t>Camphylobacteriosis</a:t>
            </a:r>
          </a:p>
          <a:p>
            <a:pPr algn="just"/>
            <a:r>
              <a:rPr lang="tr-TR" altLang="tr-TR" sz="2000" b="1" smtClean="0"/>
              <a:t>IBR/IPV</a:t>
            </a:r>
          </a:p>
          <a:p>
            <a:pPr algn="just"/>
            <a:r>
              <a:rPr lang="tr-TR" altLang="tr-TR" sz="2000" b="1" smtClean="0"/>
              <a:t>Leptospirosis</a:t>
            </a:r>
          </a:p>
          <a:p>
            <a:pPr algn="just"/>
            <a:r>
              <a:rPr lang="tr-TR" altLang="tr-TR" sz="2000" b="1" smtClean="0"/>
              <a:t>Leukosis</a:t>
            </a:r>
          </a:p>
          <a:p>
            <a:pPr algn="just"/>
            <a:r>
              <a:rPr lang="tr-TR" altLang="tr-TR" sz="2000" b="1" smtClean="0"/>
              <a:t>Mycoplasma bovis</a:t>
            </a:r>
          </a:p>
          <a:p>
            <a:pPr algn="just"/>
            <a:r>
              <a:rPr lang="tr-TR" altLang="tr-TR" sz="2000" b="1" smtClean="0"/>
              <a:t>Trichomonas fetus</a:t>
            </a:r>
          </a:p>
          <a:p>
            <a:pPr algn="just"/>
            <a:r>
              <a:rPr lang="tr-TR" altLang="tr-TR" sz="2000" b="1" smtClean="0"/>
              <a:t>Tuberculosis</a:t>
            </a:r>
          </a:p>
          <a:p>
            <a:pPr algn="just"/>
            <a:r>
              <a:rPr lang="tr-TR" altLang="tr-TR" sz="2000" b="1" smtClean="0"/>
              <a:t>BVD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</Words>
  <Application>Microsoft Office PowerPoint</Application>
  <PresentationFormat>Ekran Gösterisi (4:3)</PresentationFormat>
  <Paragraphs>71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Breeding Hygiene Program at Semen Collection Stations</vt:lpstr>
      <vt:lpstr>Breeding Hygiene Program at Semen Collection Stations</vt:lpstr>
      <vt:lpstr>Breeding Hygiene Program at Semen Collection Stations</vt:lpstr>
      <vt:lpstr>Breeding Hygiene Program at Semen Collection Stations</vt:lpstr>
      <vt:lpstr>Breeding Hygiene Program at Semen Collection Stations</vt:lpstr>
      <vt:lpstr>Breeding Hygiene Program at Semen Collection Stations</vt:lpstr>
      <vt:lpstr>Breeding Hygiene Program at Semen Collection Stations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Breeding Hygiene Program at Semen Collection Stations</dc:title>
  <dc:creator>Borga TIRPAN</dc:creator>
  <cp:lastModifiedBy>masa üstü</cp:lastModifiedBy>
  <cp:revision>1</cp:revision>
  <dcterms:created xsi:type="dcterms:W3CDTF">2019-10-01T12:54:32Z</dcterms:created>
  <dcterms:modified xsi:type="dcterms:W3CDTF">2019-10-01T12:54:53Z</dcterms:modified>
</cp:coreProperties>
</file>