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1"/>
  </p:notesMasterIdLst>
  <p:sldIdLst>
    <p:sldId id="256" r:id="rId2"/>
    <p:sldId id="259" r:id="rId3"/>
    <p:sldId id="289" r:id="rId4"/>
    <p:sldId id="29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>
      <p:cViewPr varScale="1">
        <p:scale>
          <a:sx n="92" d="100"/>
          <a:sy n="92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A7CA7-9FE5-405C-949F-C0751A712E3B}" type="doc">
      <dgm:prSet loTypeId="urn:microsoft.com/office/officeart/2005/8/layout/hProcess9" loCatId="process" qsTypeId="urn:microsoft.com/office/officeart/2005/8/quickstyle/simple3" qsCatId="simple" csTypeId="urn:microsoft.com/office/officeart/2005/8/colors/colorful2" csCatId="colorful" phldr="1"/>
      <dgm:spPr/>
    </dgm:pt>
    <dgm:pt modelId="{564672C6-0442-40EA-84E2-052F72DCD39A}">
      <dgm:prSet phldrT="[Text]" custT="1"/>
      <dgm:spPr/>
      <dgm:t>
        <a:bodyPr/>
        <a:lstStyle/>
        <a:p>
          <a:r>
            <a:rPr lang="tr-TR" sz="1100" b="1" dirty="0" smtClean="0"/>
            <a:t>Destek hizmetleri</a:t>
          </a:r>
          <a:endParaRPr lang="tr-TR" sz="1100" b="1" dirty="0"/>
        </a:p>
      </dgm:t>
    </dgm:pt>
    <dgm:pt modelId="{93BD0826-F8FB-4C6A-A329-FFF6D0FF7FB3}" type="parTrans" cxnId="{1CF8536E-F1FF-4979-A0FE-986D0B76B697}">
      <dgm:prSet/>
      <dgm:spPr/>
      <dgm:t>
        <a:bodyPr/>
        <a:lstStyle/>
        <a:p>
          <a:endParaRPr lang="tr-TR"/>
        </a:p>
      </dgm:t>
    </dgm:pt>
    <dgm:pt modelId="{42DE922F-5D10-4054-B7EE-F17D1E09B7E8}" type="sibTrans" cxnId="{1CF8536E-F1FF-4979-A0FE-986D0B76B697}">
      <dgm:prSet/>
      <dgm:spPr/>
      <dgm:t>
        <a:bodyPr/>
        <a:lstStyle/>
        <a:p>
          <a:endParaRPr lang="tr-TR"/>
        </a:p>
      </dgm:t>
    </dgm:pt>
    <dgm:pt modelId="{378D0291-2CFE-4772-B487-EAAEBDF89FF5}">
      <dgm:prSet phldrT="[Text]" custT="1"/>
      <dgm:spPr/>
      <dgm:t>
        <a:bodyPr/>
        <a:lstStyle/>
        <a:p>
          <a:r>
            <a:rPr lang="tr-TR" sz="1050" b="1" dirty="0" smtClean="0"/>
            <a:t>Değerlendirme</a:t>
          </a:r>
          <a:endParaRPr lang="tr-TR" sz="1050" b="1" dirty="0"/>
        </a:p>
      </dgm:t>
    </dgm:pt>
    <dgm:pt modelId="{EA15B98D-88BE-496D-A135-442B7889DE95}" type="parTrans" cxnId="{6E98934D-A67E-469C-A049-6C163F14F793}">
      <dgm:prSet/>
      <dgm:spPr/>
      <dgm:t>
        <a:bodyPr/>
        <a:lstStyle/>
        <a:p>
          <a:endParaRPr lang="tr-TR"/>
        </a:p>
      </dgm:t>
    </dgm:pt>
    <dgm:pt modelId="{48B185B9-47A2-44CE-AD66-B69FD32FE1A5}" type="sibTrans" cxnId="{6E98934D-A67E-469C-A049-6C163F14F793}">
      <dgm:prSet/>
      <dgm:spPr/>
      <dgm:t>
        <a:bodyPr/>
        <a:lstStyle/>
        <a:p>
          <a:endParaRPr lang="tr-TR"/>
        </a:p>
      </dgm:t>
    </dgm:pt>
    <dgm:pt modelId="{B9A53D0E-CF15-4619-BF72-CE687A17F5BB}">
      <dgm:prSet phldrT="[Text]" custT="1"/>
      <dgm:spPr/>
      <dgm:t>
        <a:bodyPr/>
        <a:lstStyle/>
        <a:p>
          <a:r>
            <a:rPr lang="tr-TR" sz="1100" b="1" dirty="0" smtClean="0"/>
            <a:t>Aileler bilgilendirme</a:t>
          </a:r>
          <a:endParaRPr lang="tr-TR" sz="1100" b="1" dirty="0"/>
        </a:p>
      </dgm:t>
    </dgm:pt>
    <dgm:pt modelId="{55042A82-D049-4664-994A-181993D8103D}" type="parTrans" cxnId="{5852B1BB-DDCD-4CF4-AEA1-238C81605B8D}">
      <dgm:prSet/>
      <dgm:spPr/>
      <dgm:t>
        <a:bodyPr/>
        <a:lstStyle/>
        <a:p>
          <a:endParaRPr lang="tr-TR"/>
        </a:p>
      </dgm:t>
    </dgm:pt>
    <dgm:pt modelId="{EC208F82-7A4F-46CC-8993-3D7FE21FF9AC}" type="sibTrans" cxnId="{5852B1BB-DDCD-4CF4-AEA1-238C81605B8D}">
      <dgm:prSet/>
      <dgm:spPr/>
      <dgm:t>
        <a:bodyPr/>
        <a:lstStyle/>
        <a:p>
          <a:endParaRPr lang="tr-TR"/>
        </a:p>
      </dgm:t>
    </dgm:pt>
    <dgm:pt modelId="{FC9A89BB-8B6A-46CD-BC68-5E1554FA1BCB}">
      <dgm:prSet custT="1"/>
      <dgm:spPr/>
      <dgm:t>
        <a:bodyPr/>
        <a:lstStyle/>
        <a:p>
          <a:r>
            <a:rPr lang="tr-TR" sz="1100" b="1" dirty="0" smtClean="0"/>
            <a:t>Fiziksel koşullar</a:t>
          </a:r>
          <a:endParaRPr lang="tr-TR" sz="1100" b="1" dirty="0"/>
        </a:p>
      </dgm:t>
    </dgm:pt>
    <dgm:pt modelId="{3276BBF9-A1F6-4CF5-8193-A5A90438019F}" type="parTrans" cxnId="{C4D8A8A5-0E81-4727-922F-19E717C5A3C9}">
      <dgm:prSet/>
      <dgm:spPr/>
      <dgm:t>
        <a:bodyPr/>
        <a:lstStyle/>
        <a:p>
          <a:endParaRPr lang="tr-TR"/>
        </a:p>
      </dgm:t>
    </dgm:pt>
    <dgm:pt modelId="{130F4FD8-B61F-4686-97D2-9ED92840F6C6}" type="sibTrans" cxnId="{C4D8A8A5-0E81-4727-922F-19E717C5A3C9}">
      <dgm:prSet/>
      <dgm:spPr/>
      <dgm:t>
        <a:bodyPr/>
        <a:lstStyle/>
        <a:p>
          <a:endParaRPr lang="tr-TR"/>
        </a:p>
      </dgm:t>
    </dgm:pt>
    <dgm:pt modelId="{E595CA7C-E28B-48CE-A0FC-598478FC3793}">
      <dgm:prSet/>
      <dgm:spPr/>
      <dgm:t>
        <a:bodyPr/>
        <a:lstStyle/>
        <a:p>
          <a:r>
            <a:rPr lang="tr-TR" b="1" dirty="0" smtClean="0"/>
            <a:t>Diğer çocuklar bilgilendirme</a:t>
          </a:r>
          <a:endParaRPr lang="tr-TR" b="1" dirty="0"/>
        </a:p>
      </dgm:t>
    </dgm:pt>
    <dgm:pt modelId="{A7857689-892A-4B24-96BB-D5676AE0BA58}" type="parTrans" cxnId="{AEC7B742-F8C4-4E2A-A308-2AB0EE960F17}">
      <dgm:prSet/>
      <dgm:spPr/>
      <dgm:t>
        <a:bodyPr/>
        <a:lstStyle/>
        <a:p>
          <a:endParaRPr lang="tr-TR"/>
        </a:p>
      </dgm:t>
    </dgm:pt>
    <dgm:pt modelId="{E2504BA6-8CFC-4302-A3D7-905A9AC8E4D7}" type="sibTrans" cxnId="{AEC7B742-F8C4-4E2A-A308-2AB0EE960F17}">
      <dgm:prSet/>
      <dgm:spPr/>
      <dgm:t>
        <a:bodyPr/>
        <a:lstStyle/>
        <a:p>
          <a:endParaRPr lang="tr-TR"/>
        </a:p>
      </dgm:t>
    </dgm:pt>
    <dgm:pt modelId="{2261F265-DC76-43E3-B6B0-3DA35C03E0B8}" type="pres">
      <dgm:prSet presAssocID="{F75A7CA7-9FE5-405C-949F-C0751A712E3B}" presName="CompostProcess" presStyleCnt="0">
        <dgm:presLayoutVars>
          <dgm:dir/>
          <dgm:resizeHandles val="exact"/>
        </dgm:presLayoutVars>
      </dgm:prSet>
      <dgm:spPr/>
    </dgm:pt>
    <dgm:pt modelId="{81D96BB3-7F4A-4627-8E09-F15AE5B5085D}" type="pres">
      <dgm:prSet presAssocID="{F75A7CA7-9FE5-405C-949F-C0751A712E3B}" presName="arrow" presStyleLbl="bgShp" presStyleIdx="0" presStyleCnt="1"/>
      <dgm:spPr/>
    </dgm:pt>
    <dgm:pt modelId="{69599E26-C483-4391-8062-CE5F3E2E5105}" type="pres">
      <dgm:prSet presAssocID="{F75A7CA7-9FE5-405C-949F-C0751A712E3B}" presName="linearProcess" presStyleCnt="0"/>
      <dgm:spPr/>
    </dgm:pt>
    <dgm:pt modelId="{42CCACA2-3B92-4281-847B-1886036684E7}" type="pres">
      <dgm:prSet presAssocID="{564672C6-0442-40EA-84E2-052F72DCD39A}" presName="textNode" presStyleLbl="node1" presStyleIdx="0" presStyleCnt="5" custLinFactX="-11652" custLinFactNeighborX="-100000" custLinFactNeighborY="127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FA3F670-CD79-4443-B22E-F8B21F1E3E02}" type="pres">
      <dgm:prSet presAssocID="{42DE922F-5D10-4054-B7EE-F17D1E09B7E8}" presName="sibTrans" presStyleCnt="0"/>
      <dgm:spPr/>
    </dgm:pt>
    <dgm:pt modelId="{A2837FB8-3B5E-41E4-8C8C-84F9D1D07230}" type="pres">
      <dgm:prSet presAssocID="{378D0291-2CFE-4772-B487-EAAEBDF89FF5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6D9A6A-7BDA-4A2E-AFB4-13C2E78B9B25}" type="pres">
      <dgm:prSet presAssocID="{48B185B9-47A2-44CE-AD66-B69FD32FE1A5}" presName="sibTrans" presStyleCnt="0"/>
      <dgm:spPr/>
    </dgm:pt>
    <dgm:pt modelId="{A6D0CEF4-BED0-4AA9-B029-2788F0D137F5}" type="pres">
      <dgm:prSet presAssocID="{B9A53D0E-CF15-4619-BF72-CE687A17F5BB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2BE72B-CF4D-415C-979B-55C5DB1B10A1}" type="pres">
      <dgm:prSet presAssocID="{EC208F82-7A4F-46CC-8993-3D7FE21FF9AC}" presName="sibTrans" presStyleCnt="0"/>
      <dgm:spPr/>
    </dgm:pt>
    <dgm:pt modelId="{53E20A58-2801-4D38-9768-FBB907A308A6}" type="pres">
      <dgm:prSet presAssocID="{FC9A89BB-8B6A-46CD-BC68-5E1554FA1BCB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BFC0E6-3336-4E83-A83D-8503B0D89170}" type="pres">
      <dgm:prSet presAssocID="{130F4FD8-B61F-4686-97D2-9ED92840F6C6}" presName="sibTrans" presStyleCnt="0"/>
      <dgm:spPr/>
    </dgm:pt>
    <dgm:pt modelId="{08A0C941-3F88-4DE6-9300-72BDE3055822}" type="pres">
      <dgm:prSet presAssocID="{E595CA7C-E28B-48CE-A0FC-598478FC37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4AFADBC-0C04-422B-B5BE-AC8DE81E2EC8}" type="presOf" srcId="{378D0291-2CFE-4772-B487-EAAEBDF89FF5}" destId="{A2837FB8-3B5E-41E4-8C8C-84F9D1D07230}" srcOrd="0" destOrd="0" presId="urn:microsoft.com/office/officeart/2005/8/layout/hProcess9"/>
    <dgm:cxn modelId="{32A1CFAE-9A48-411B-A555-5857CAE41E5F}" type="presOf" srcId="{FC9A89BB-8B6A-46CD-BC68-5E1554FA1BCB}" destId="{53E20A58-2801-4D38-9768-FBB907A308A6}" srcOrd="0" destOrd="0" presId="urn:microsoft.com/office/officeart/2005/8/layout/hProcess9"/>
    <dgm:cxn modelId="{AEC7B742-F8C4-4E2A-A308-2AB0EE960F17}" srcId="{F75A7CA7-9FE5-405C-949F-C0751A712E3B}" destId="{E595CA7C-E28B-48CE-A0FC-598478FC3793}" srcOrd="4" destOrd="0" parTransId="{A7857689-892A-4B24-96BB-D5676AE0BA58}" sibTransId="{E2504BA6-8CFC-4302-A3D7-905A9AC8E4D7}"/>
    <dgm:cxn modelId="{5852B1BB-DDCD-4CF4-AEA1-238C81605B8D}" srcId="{F75A7CA7-9FE5-405C-949F-C0751A712E3B}" destId="{B9A53D0E-CF15-4619-BF72-CE687A17F5BB}" srcOrd="2" destOrd="0" parTransId="{55042A82-D049-4664-994A-181993D8103D}" sibTransId="{EC208F82-7A4F-46CC-8993-3D7FE21FF9AC}"/>
    <dgm:cxn modelId="{B6FE21DF-60C2-4AD7-81B3-37EEED424BF4}" type="presOf" srcId="{B9A53D0E-CF15-4619-BF72-CE687A17F5BB}" destId="{A6D0CEF4-BED0-4AA9-B029-2788F0D137F5}" srcOrd="0" destOrd="0" presId="urn:microsoft.com/office/officeart/2005/8/layout/hProcess9"/>
    <dgm:cxn modelId="{1CF8536E-F1FF-4979-A0FE-986D0B76B697}" srcId="{F75A7CA7-9FE5-405C-949F-C0751A712E3B}" destId="{564672C6-0442-40EA-84E2-052F72DCD39A}" srcOrd="0" destOrd="0" parTransId="{93BD0826-F8FB-4C6A-A329-FFF6D0FF7FB3}" sibTransId="{42DE922F-5D10-4054-B7EE-F17D1E09B7E8}"/>
    <dgm:cxn modelId="{6E98934D-A67E-469C-A049-6C163F14F793}" srcId="{F75A7CA7-9FE5-405C-949F-C0751A712E3B}" destId="{378D0291-2CFE-4772-B487-EAAEBDF89FF5}" srcOrd="1" destOrd="0" parTransId="{EA15B98D-88BE-496D-A135-442B7889DE95}" sibTransId="{48B185B9-47A2-44CE-AD66-B69FD32FE1A5}"/>
    <dgm:cxn modelId="{C4D8A8A5-0E81-4727-922F-19E717C5A3C9}" srcId="{F75A7CA7-9FE5-405C-949F-C0751A712E3B}" destId="{FC9A89BB-8B6A-46CD-BC68-5E1554FA1BCB}" srcOrd="3" destOrd="0" parTransId="{3276BBF9-A1F6-4CF5-8193-A5A90438019F}" sibTransId="{130F4FD8-B61F-4686-97D2-9ED92840F6C6}"/>
    <dgm:cxn modelId="{2EF2ED7A-69A8-48D3-98D4-34105DBDE242}" type="presOf" srcId="{F75A7CA7-9FE5-405C-949F-C0751A712E3B}" destId="{2261F265-DC76-43E3-B6B0-3DA35C03E0B8}" srcOrd="0" destOrd="0" presId="urn:microsoft.com/office/officeart/2005/8/layout/hProcess9"/>
    <dgm:cxn modelId="{635F99F1-3A86-4D2F-85A1-2F893A8CDE4B}" type="presOf" srcId="{E595CA7C-E28B-48CE-A0FC-598478FC3793}" destId="{08A0C941-3F88-4DE6-9300-72BDE3055822}" srcOrd="0" destOrd="0" presId="urn:microsoft.com/office/officeart/2005/8/layout/hProcess9"/>
    <dgm:cxn modelId="{FE00F84C-8037-4EA7-B8F8-C705B4AD0A9E}" type="presOf" srcId="{564672C6-0442-40EA-84E2-052F72DCD39A}" destId="{42CCACA2-3B92-4281-847B-1886036684E7}" srcOrd="0" destOrd="0" presId="urn:microsoft.com/office/officeart/2005/8/layout/hProcess9"/>
    <dgm:cxn modelId="{5FECB60A-3455-409B-A31A-E90A90CD1EF5}" type="presParOf" srcId="{2261F265-DC76-43E3-B6B0-3DA35C03E0B8}" destId="{81D96BB3-7F4A-4627-8E09-F15AE5B5085D}" srcOrd="0" destOrd="0" presId="urn:microsoft.com/office/officeart/2005/8/layout/hProcess9"/>
    <dgm:cxn modelId="{AF72BAFA-94A9-4509-B8FC-78BF080C69D4}" type="presParOf" srcId="{2261F265-DC76-43E3-B6B0-3DA35C03E0B8}" destId="{69599E26-C483-4391-8062-CE5F3E2E5105}" srcOrd="1" destOrd="0" presId="urn:microsoft.com/office/officeart/2005/8/layout/hProcess9"/>
    <dgm:cxn modelId="{B3236397-F09A-4D3F-90EC-A7BAAAF1CBEA}" type="presParOf" srcId="{69599E26-C483-4391-8062-CE5F3E2E5105}" destId="{42CCACA2-3B92-4281-847B-1886036684E7}" srcOrd="0" destOrd="0" presId="urn:microsoft.com/office/officeart/2005/8/layout/hProcess9"/>
    <dgm:cxn modelId="{1A0F9621-65A2-4FA1-9221-17C059A9608B}" type="presParOf" srcId="{69599E26-C483-4391-8062-CE5F3E2E5105}" destId="{BFA3F670-CD79-4443-B22E-F8B21F1E3E02}" srcOrd="1" destOrd="0" presId="urn:microsoft.com/office/officeart/2005/8/layout/hProcess9"/>
    <dgm:cxn modelId="{EC8CA5FB-0986-40B3-9B49-DE2438DE2998}" type="presParOf" srcId="{69599E26-C483-4391-8062-CE5F3E2E5105}" destId="{A2837FB8-3B5E-41E4-8C8C-84F9D1D07230}" srcOrd="2" destOrd="0" presId="urn:microsoft.com/office/officeart/2005/8/layout/hProcess9"/>
    <dgm:cxn modelId="{BBA61B60-F387-4DFC-9C2C-208B0591FF61}" type="presParOf" srcId="{69599E26-C483-4391-8062-CE5F3E2E5105}" destId="{8B6D9A6A-7BDA-4A2E-AFB4-13C2E78B9B25}" srcOrd="3" destOrd="0" presId="urn:microsoft.com/office/officeart/2005/8/layout/hProcess9"/>
    <dgm:cxn modelId="{E53F1FCA-7C3C-496E-BB49-0EAADFD3986F}" type="presParOf" srcId="{69599E26-C483-4391-8062-CE5F3E2E5105}" destId="{A6D0CEF4-BED0-4AA9-B029-2788F0D137F5}" srcOrd="4" destOrd="0" presId="urn:microsoft.com/office/officeart/2005/8/layout/hProcess9"/>
    <dgm:cxn modelId="{7C5D4A28-DD02-4740-A7C6-97F75A002B20}" type="presParOf" srcId="{69599E26-C483-4391-8062-CE5F3E2E5105}" destId="{F72BE72B-CF4D-415C-979B-55C5DB1B10A1}" srcOrd="5" destOrd="0" presId="urn:microsoft.com/office/officeart/2005/8/layout/hProcess9"/>
    <dgm:cxn modelId="{528101CE-5DF0-4510-ADED-87DA15C29463}" type="presParOf" srcId="{69599E26-C483-4391-8062-CE5F3E2E5105}" destId="{53E20A58-2801-4D38-9768-FBB907A308A6}" srcOrd="6" destOrd="0" presId="urn:microsoft.com/office/officeart/2005/8/layout/hProcess9"/>
    <dgm:cxn modelId="{616C13ED-BA36-45B9-80BE-013A996F3C20}" type="presParOf" srcId="{69599E26-C483-4391-8062-CE5F3E2E5105}" destId="{01BFC0E6-3336-4E83-A83D-8503B0D89170}" srcOrd="7" destOrd="0" presId="urn:microsoft.com/office/officeart/2005/8/layout/hProcess9"/>
    <dgm:cxn modelId="{3882D761-2BC1-4EEB-901D-92C2BFE3AAD0}" type="presParOf" srcId="{69599E26-C483-4391-8062-CE5F3E2E5105}" destId="{08A0C941-3F88-4DE6-9300-72BDE3055822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96BB3-7F4A-4627-8E09-F15AE5B5085D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CCACA2-3B92-4281-847B-1886036684E7}">
      <dsp:nvSpPr>
        <dsp:cNvPr id="0" name=""/>
        <dsp:cNvSpPr/>
      </dsp:nvSpPr>
      <dsp:spPr>
        <a:xfrm>
          <a:off x="0" y="1239910"/>
          <a:ext cx="1171277" cy="1625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Destek hizmetleri</a:t>
          </a:r>
          <a:endParaRPr lang="tr-TR" sz="1100" b="1" kern="1200" dirty="0"/>
        </a:p>
      </dsp:txBody>
      <dsp:txXfrm>
        <a:off x="57177" y="1297087"/>
        <a:ext cx="1056923" cy="1511246"/>
      </dsp:txXfrm>
    </dsp:sp>
    <dsp:sp modelId="{A2837FB8-3B5E-41E4-8C8C-84F9D1D07230}">
      <dsp:nvSpPr>
        <dsp:cNvPr id="0" name=""/>
        <dsp:cNvSpPr/>
      </dsp:nvSpPr>
      <dsp:spPr>
        <a:xfrm>
          <a:off x="1232520" y="1219199"/>
          <a:ext cx="1171277" cy="1625600"/>
        </a:xfrm>
        <a:prstGeom prst="round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-363841"/>
                <a:satOff val="-20982"/>
                <a:lumOff val="2157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Değerlendirme</a:t>
          </a:r>
          <a:endParaRPr lang="tr-TR" sz="1050" b="1" kern="1200" dirty="0"/>
        </a:p>
      </dsp:txBody>
      <dsp:txXfrm>
        <a:off x="1289697" y="1276376"/>
        <a:ext cx="1056923" cy="1511246"/>
      </dsp:txXfrm>
    </dsp:sp>
    <dsp:sp modelId="{A6D0CEF4-BED0-4AA9-B029-2788F0D137F5}">
      <dsp:nvSpPr>
        <dsp:cNvPr id="0" name=""/>
        <dsp:cNvSpPr/>
      </dsp:nvSpPr>
      <dsp:spPr>
        <a:xfrm>
          <a:off x="2462361" y="1219199"/>
          <a:ext cx="1171277" cy="162560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-727682"/>
                <a:satOff val="-41964"/>
                <a:lumOff val="4314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Aileler bilgilendirme</a:t>
          </a:r>
          <a:endParaRPr lang="tr-TR" sz="1100" b="1" kern="1200" dirty="0"/>
        </a:p>
      </dsp:txBody>
      <dsp:txXfrm>
        <a:off x="2519538" y="1276376"/>
        <a:ext cx="1056923" cy="1511246"/>
      </dsp:txXfrm>
    </dsp:sp>
    <dsp:sp modelId="{53E20A58-2801-4D38-9768-FBB907A308A6}">
      <dsp:nvSpPr>
        <dsp:cNvPr id="0" name=""/>
        <dsp:cNvSpPr/>
      </dsp:nvSpPr>
      <dsp:spPr>
        <a:xfrm>
          <a:off x="3692202" y="1219199"/>
          <a:ext cx="1171277" cy="1625600"/>
        </a:xfrm>
        <a:prstGeom prst="round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-1091522"/>
                <a:satOff val="-62946"/>
                <a:lumOff val="6471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Fiziksel koşullar</a:t>
          </a:r>
          <a:endParaRPr lang="tr-TR" sz="1100" b="1" kern="1200" dirty="0"/>
        </a:p>
      </dsp:txBody>
      <dsp:txXfrm>
        <a:off x="3749379" y="1276376"/>
        <a:ext cx="1056923" cy="1511246"/>
      </dsp:txXfrm>
    </dsp:sp>
    <dsp:sp modelId="{08A0C941-3F88-4DE6-9300-72BDE3055822}">
      <dsp:nvSpPr>
        <dsp:cNvPr id="0" name=""/>
        <dsp:cNvSpPr/>
      </dsp:nvSpPr>
      <dsp:spPr>
        <a:xfrm>
          <a:off x="4922043" y="1219199"/>
          <a:ext cx="1171277" cy="16256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-1455363"/>
                <a:satOff val="-83928"/>
                <a:lumOff val="8628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Diğer çocuklar bilgilendirme</a:t>
          </a:r>
          <a:endParaRPr lang="tr-TR" sz="1300" b="1" kern="1200" dirty="0"/>
        </a:p>
      </dsp:txBody>
      <dsp:txXfrm>
        <a:off x="4979220" y="1276376"/>
        <a:ext cx="1056923" cy="1511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18ECF-A241-4F45-87BF-599EF683647E}" type="datetimeFigureOut">
              <a:rPr lang="tr-TR" smtClean="0"/>
              <a:t>20.01.2017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60148-2999-4221-BBD7-D287B8D830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093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34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60148-2999-4221-BBD7-D287B8D8305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9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307900"/>
      </p:ext>
    </p:extLst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16635"/>
      </p:ext>
    </p:extLst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964970"/>
      </p:ext>
    </p:extLst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18657"/>
      </p:ext>
    </p:extLst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115038"/>
      </p:ext>
    </p:extLst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371804"/>
      </p:ext>
    </p:extLst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009149"/>
      </p:ext>
    </p:extLst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2461"/>
      </p:ext>
    </p:extLst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182259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243256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973596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F23ABE-ED6A-4F7D-9C96-911E54362DD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02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randomBar dir="vert"/>
  </p:transition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4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7904" y="2060848"/>
            <a:ext cx="4608511" cy="23497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ÖNCESİNDE KAYNAŞTIRMA PROGRAMLARI</a:t>
            </a:r>
            <a:endParaRPr lang="tr-TR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6016" y="4941168"/>
            <a:ext cx="3309803" cy="111661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Doç. Dr. Hatice BAKKALOĞLU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5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4837957"/>
      </p:ext>
    </p:extLst>
  </p:cSld>
  <p:clrMapOvr>
    <a:masterClrMapping/>
  </p:clrMapOvr>
  <p:transition spd="med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52736"/>
            <a:ext cx="6777317" cy="4995917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tr-TR" sz="3500" b="1" dirty="0">
                <a:solidFill>
                  <a:srgbClr val="C00000"/>
                </a:solidFill>
              </a:rPr>
              <a:t>2. KISIM: Özel </a:t>
            </a:r>
            <a:r>
              <a:rPr lang="tr-TR" sz="3500" b="1" dirty="0" err="1">
                <a:solidFill>
                  <a:srgbClr val="C00000"/>
                </a:solidFill>
              </a:rPr>
              <a:t>Gereksinimli</a:t>
            </a:r>
            <a:r>
              <a:rPr lang="tr-TR" sz="3500" b="1" dirty="0">
                <a:solidFill>
                  <a:srgbClr val="C00000"/>
                </a:solidFill>
              </a:rPr>
              <a:t> Çocuklar</a:t>
            </a:r>
          </a:p>
          <a:p>
            <a:endParaRPr lang="tr-TR" dirty="0"/>
          </a:p>
          <a:p>
            <a:r>
              <a:rPr lang="tr-TR" dirty="0"/>
              <a:t>Yetersizlik</a:t>
            </a:r>
          </a:p>
          <a:p>
            <a:r>
              <a:rPr lang="tr-TR" dirty="0" smtClean="0"/>
              <a:t>Engel</a:t>
            </a:r>
          </a:p>
          <a:p>
            <a:r>
              <a:rPr lang="tr-TR" dirty="0" smtClean="0"/>
              <a:t>Özel gereksinimi olan çocuk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</a:p>
          <a:p>
            <a:pPr marL="68580" indent="0">
              <a:buNone/>
            </a:pPr>
            <a:endParaRPr lang="tr-TR" dirty="0"/>
          </a:p>
          <a:p>
            <a:pPr marL="68580" indent="0">
              <a:buNone/>
            </a:pPr>
            <a:r>
              <a:rPr lang="tr-TR" dirty="0" smtClean="0"/>
              <a:t>		    Yetersizliğe odaklanma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sz="2000" dirty="0" smtClean="0"/>
              <a:t>(otistik çocuk)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    Çocuğa odaklanma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sz="2000" dirty="0" smtClean="0"/>
              <a:t>(otizmli çocuk)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Curved Right Arrow 5"/>
          <p:cNvSpPr/>
          <p:nvPr/>
        </p:nvSpPr>
        <p:spPr>
          <a:xfrm>
            <a:off x="1763688" y="3521991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10</a:t>
            </a:fld>
            <a:endParaRPr lang="tr-TR"/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1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50949602"/>
      </p:ext>
    </p:extLst>
  </p:cSld>
  <p:clrMapOvr>
    <a:masterClrMapping/>
  </p:clrMapOvr>
  <p:transition spd="med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6633301" cy="5112568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Özel </a:t>
            </a:r>
            <a:r>
              <a:rPr lang="tr-TR" sz="2600" b="1" dirty="0" err="1" smtClean="0">
                <a:solidFill>
                  <a:srgbClr val="C00000"/>
                </a:solidFill>
              </a:rPr>
              <a:t>Gereksinimli</a:t>
            </a:r>
            <a:r>
              <a:rPr lang="tr-TR" sz="2600" b="1" dirty="0" smtClean="0">
                <a:solidFill>
                  <a:srgbClr val="C00000"/>
                </a:solidFill>
              </a:rPr>
              <a:t> Çocuklar</a:t>
            </a:r>
          </a:p>
          <a:p>
            <a:pPr marL="68580" indent="0"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		</a:t>
            </a:r>
          </a:p>
          <a:p>
            <a:pPr marL="68580" indent="0">
              <a:buNone/>
            </a:pPr>
            <a:endParaRPr lang="tr-TR" dirty="0"/>
          </a:p>
          <a:p>
            <a:pPr marL="68580" indent="0">
              <a:buNone/>
            </a:pPr>
            <a:r>
              <a:rPr lang="tr-TR" dirty="0" smtClean="0"/>
              <a:t>			</a:t>
            </a:r>
            <a:r>
              <a:rPr lang="tr-TR" sz="2600" b="1" dirty="0" smtClean="0">
                <a:solidFill>
                  <a:srgbClr val="0070C0"/>
                </a:solidFill>
              </a:rPr>
              <a:t>Sık rastlanan yetersizlikler</a:t>
            </a:r>
          </a:p>
          <a:p>
            <a:pPr marL="68580" indent="0">
              <a:buNone/>
            </a:pPr>
            <a:r>
              <a:rPr lang="tr-TR" dirty="0" smtClean="0"/>
              <a:t>			</a:t>
            </a:r>
            <a:r>
              <a:rPr lang="tr-TR" sz="1800" dirty="0" smtClean="0">
                <a:solidFill>
                  <a:srgbClr val="7030A0"/>
                </a:solidFill>
              </a:rPr>
              <a:t>Dil ve konuşma bozuklukları</a:t>
            </a:r>
          </a:p>
          <a:p>
            <a:pPr marL="68580" indent="0">
              <a:buNone/>
            </a:pPr>
            <a:r>
              <a:rPr lang="tr-TR" sz="1800" dirty="0">
                <a:solidFill>
                  <a:srgbClr val="7030A0"/>
                </a:solidFill>
              </a:rPr>
              <a:t>	</a:t>
            </a:r>
            <a:r>
              <a:rPr lang="tr-TR" sz="1800" dirty="0" smtClean="0">
                <a:solidFill>
                  <a:srgbClr val="7030A0"/>
                </a:solidFill>
              </a:rPr>
              <a:t>		Dikkat eksikliği ve hiperaktivite </a:t>
            </a:r>
          </a:p>
          <a:p>
            <a:pPr marL="68580" indent="0">
              <a:buNone/>
            </a:pPr>
            <a:r>
              <a:rPr lang="tr-TR" sz="1800" dirty="0" smtClean="0">
                <a:solidFill>
                  <a:srgbClr val="7030A0"/>
                </a:solidFill>
              </a:rPr>
              <a:t>			Zihinsel yetersizlik</a:t>
            </a:r>
          </a:p>
          <a:p>
            <a:pPr marL="68580" indent="0">
              <a:buNone/>
            </a:pPr>
            <a:r>
              <a:rPr lang="tr-TR" sz="1800" dirty="0">
                <a:solidFill>
                  <a:srgbClr val="7030A0"/>
                </a:solidFill>
              </a:rPr>
              <a:t>	</a:t>
            </a:r>
            <a:r>
              <a:rPr lang="tr-TR" sz="1800" dirty="0" smtClean="0">
                <a:solidFill>
                  <a:srgbClr val="7030A0"/>
                </a:solidFill>
              </a:rPr>
              <a:t>		Duygusal davranışsal bozukluklar</a:t>
            </a:r>
          </a:p>
          <a:p>
            <a:pPr marL="68580" indent="0">
              <a:buNone/>
            </a:pPr>
            <a:endParaRPr lang="tr-TR" sz="1800" dirty="0">
              <a:solidFill>
                <a:srgbClr val="7030A0"/>
              </a:solidFill>
            </a:endParaRP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sz="2600" b="1" dirty="0" smtClean="0">
                <a:solidFill>
                  <a:srgbClr val="0070C0"/>
                </a:solidFill>
              </a:rPr>
              <a:t>Az rastlanan yetersizlikler</a:t>
            </a:r>
            <a:endParaRPr lang="tr-TR" b="1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smtClean="0">
                <a:solidFill>
                  <a:srgbClr val="7030A0"/>
                </a:solidFill>
              </a:rPr>
              <a:t>G</a:t>
            </a:r>
            <a:r>
              <a:rPr lang="tr-TR" sz="1800" dirty="0" smtClean="0">
                <a:solidFill>
                  <a:srgbClr val="7030A0"/>
                </a:solidFill>
              </a:rPr>
              <a:t>örme yetersizliği</a:t>
            </a:r>
          </a:p>
          <a:p>
            <a:pPr marL="68580" indent="0">
              <a:buNone/>
            </a:pPr>
            <a:r>
              <a:rPr lang="tr-TR" sz="1800" dirty="0">
                <a:solidFill>
                  <a:srgbClr val="7030A0"/>
                </a:solidFill>
              </a:rPr>
              <a:t>	</a:t>
            </a:r>
            <a:r>
              <a:rPr lang="tr-TR" sz="1800" dirty="0" smtClean="0">
                <a:solidFill>
                  <a:srgbClr val="7030A0"/>
                </a:solidFill>
              </a:rPr>
              <a:t>		İşitme yetersizliği</a:t>
            </a:r>
          </a:p>
          <a:p>
            <a:pPr marL="68580" indent="0">
              <a:buNone/>
            </a:pPr>
            <a:r>
              <a:rPr lang="tr-TR" sz="1800" dirty="0">
                <a:solidFill>
                  <a:srgbClr val="7030A0"/>
                </a:solidFill>
              </a:rPr>
              <a:t>	</a:t>
            </a:r>
            <a:r>
              <a:rPr lang="tr-TR" sz="1800" dirty="0" smtClean="0">
                <a:solidFill>
                  <a:srgbClr val="7030A0"/>
                </a:solidFill>
              </a:rPr>
              <a:t>		Otizm</a:t>
            </a:r>
          </a:p>
          <a:p>
            <a:pPr marL="68580" indent="0">
              <a:buNone/>
            </a:pPr>
            <a:r>
              <a:rPr lang="tr-TR" sz="1800" dirty="0">
                <a:solidFill>
                  <a:srgbClr val="7030A0"/>
                </a:solidFill>
              </a:rPr>
              <a:t>	</a:t>
            </a:r>
            <a:r>
              <a:rPr lang="tr-TR" sz="1800" dirty="0" smtClean="0">
                <a:solidFill>
                  <a:srgbClr val="7030A0"/>
                </a:solidFill>
              </a:rPr>
              <a:t>		Fiziksel ve sağlıkla ilgili yetersizlikler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cxnSp>
        <p:nvCxnSpPr>
          <p:cNvPr id="7" name="Elbow Connector 6"/>
          <p:cNvCxnSpPr/>
          <p:nvPr/>
        </p:nvCxnSpPr>
        <p:spPr>
          <a:xfrm>
            <a:off x="1850239" y="2072976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>
            <a:off x="1979712" y="4191148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11</a:t>
            </a:fld>
            <a:endParaRPr lang="tr-TR"/>
          </a:p>
        </p:txBody>
      </p: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3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0886990"/>
      </p:ext>
    </p:extLst>
  </p:cSld>
  <p:clrMapOvr>
    <a:masterClrMapping/>
  </p:clrMapOvr>
  <p:transition spd="med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430" y="620688"/>
            <a:ext cx="6777317" cy="4851901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Dil ve Konuşma Bozuklukları</a:t>
            </a:r>
          </a:p>
          <a:p>
            <a:pPr marL="68580" indent="0">
              <a:buNone/>
            </a:pPr>
            <a:r>
              <a:rPr lang="tr-TR" sz="2000" b="1" dirty="0" smtClean="0">
                <a:solidFill>
                  <a:schemeClr val="tx1"/>
                </a:solidFill>
              </a:rPr>
              <a:t>Dil bozuklukları 		                 Konuşma bozuklukları</a:t>
            </a:r>
            <a:endParaRPr lang="tr-TR" sz="2000" b="1" dirty="0">
              <a:solidFill>
                <a:schemeClr val="tx1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1043608" y="2060848"/>
            <a:ext cx="3024336" cy="36724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Ses Bilgisi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Ayaba Gidiyor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Biçimbilgisi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Baba Terlik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Anlam Bilgisi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Anlama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Edim Bilgisi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Konuşma, Konuşmayı Devam Ettirme </a:t>
            </a:r>
          </a:p>
          <a:p>
            <a:pPr algn="ctr"/>
            <a:endParaRPr lang="tr-TR" dirty="0" smtClean="0">
              <a:solidFill>
                <a:schemeClr val="tx1"/>
              </a:solidFill>
            </a:endParaRPr>
          </a:p>
          <a:p>
            <a:pPr algn="ctr"/>
            <a:endParaRPr lang="tr-TR" dirty="0"/>
          </a:p>
        </p:txBody>
      </p:sp>
      <p:sp>
        <p:nvSpPr>
          <p:cNvPr id="15" name="Rectangle 14"/>
          <p:cNvSpPr/>
          <p:nvPr/>
        </p:nvSpPr>
        <p:spPr>
          <a:xfrm>
            <a:off x="4716016" y="2060848"/>
            <a:ext cx="3024336" cy="36724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Artikulasyon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Araba / Ayaba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Akıcılık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Kekemelik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Ses Bozukluğu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Sesin kalitesi, Şiddeti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2915816" y="5877272"/>
            <a:ext cx="331236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Zihinsel engel, otizm, vb.??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12</a:t>
            </a:fld>
            <a:endParaRPr lang="tr-TR"/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2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19905598"/>
      </p:ext>
    </p:extLst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52736"/>
            <a:ext cx="6777317" cy="4851901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b="1" dirty="0" smtClean="0">
              <a:solidFill>
                <a:schemeClr val="tx1"/>
              </a:solidFill>
            </a:endParaRPr>
          </a:p>
          <a:p>
            <a:pPr lvl="1"/>
            <a:r>
              <a:rPr lang="tr-TR" sz="2400" i="1" dirty="0" smtClean="0"/>
              <a:t>Çocuğun ilgisini çeken nesneler hakkında konuşun.</a:t>
            </a:r>
          </a:p>
          <a:p>
            <a:pPr lvl="1"/>
            <a:r>
              <a:rPr lang="tr-TR" sz="2400" i="1" dirty="0" smtClean="0"/>
              <a:t>Çocuk konuşurken dinleyin.</a:t>
            </a:r>
          </a:p>
          <a:p>
            <a:pPr lvl="1"/>
            <a:r>
              <a:rPr lang="tr-TR" sz="2400" i="1" dirty="0" smtClean="0"/>
              <a:t>Çocuğun dil düzeyine uygun hız ve karmaşıklıkta konuşun.</a:t>
            </a:r>
          </a:p>
          <a:p>
            <a:pPr lvl="1"/>
            <a:r>
              <a:rPr lang="tr-TR" sz="2400" i="1" dirty="0" smtClean="0"/>
              <a:t>Çocuklara bol kitap okuyun.</a:t>
            </a:r>
          </a:p>
          <a:p>
            <a:pPr lvl="1"/>
            <a:r>
              <a:rPr lang="tr-TR" sz="2400" i="1" dirty="0" smtClean="0"/>
              <a:t>Çocuk konuşurken eksik ya da yanlış söylediklerini sizin cümlelerinizde genişleterek tekrarlatın (Çocuk: yatak, öğretmen: bebek yatakta uyuyor).</a:t>
            </a:r>
          </a:p>
          <a:p>
            <a:pPr lvl="1"/>
            <a:r>
              <a:rPr lang="tr-TR" sz="2400" i="1" dirty="0" smtClean="0"/>
              <a:t>Günlük rutinlerde nesneleri, eylemleri isimlendirin, model olun.</a:t>
            </a:r>
          </a:p>
          <a:p>
            <a:pPr lvl="1"/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13</a:t>
            </a:fld>
            <a:endParaRPr lang="tr-TR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66605272"/>
      </p:ext>
    </p:extLst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885" y="1124744"/>
            <a:ext cx="6777317" cy="5184576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Dikkat Eksikliği </a:t>
            </a:r>
            <a:r>
              <a:rPr lang="tr-TR" sz="2400" b="1" dirty="0" err="1" smtClean="0">
                <a:solidFill>
                  <a:srgbClr val="C00000"/>
                </a:solidFill>
              </a:rPr>
              <a:t>Hiperaktivite</a:t>
            </a:r>
            <a:r>
              <a:rPr lang="tr-TR" sz="2400" b="1" dirty="0" smtClean="0">
                <a:solidFill>
                  <a:srgbClr val="C00000"/>
                </a:solidFill>
              </a:rPr>
              <a:t> Bozukluğu</a:t>
            </a:r>
          </a:p>
          <a:p>
            <a:endParaRPr lang="tr-TR" sz="2400" dirty="0">
              <a:solidFill>
                <a:srgbClr val="C00000"/>
              </a:solidFill>
            </a:endParaRPr>
          </a:p>
          <a:p>
            <a:pPr marL="68580" indent="0">
              <a:buNone/>
            </a:pPr>
            <a:r>
              <a:rPr lang="tr-TR" dirty="0" smtClean="0"/>
              <a:t>Dikkat eksikliği		Ev + okul</a:t>
            </a:r>
          </a:p>
          <a:p>
            <a:pPr marL="68580" indent="0">
              <a:buNone/>
            </a:pPr>
            <a:r>
              <a:rPr lang="tr-TR" dirty="0" smtClean="0"/>
              <a:t>Aşırı hareketlilik		altı ay süre</a:t>
            </a:r>
          </a:p>
          <a:p>
            <a:pPr marL="68580" indent="0">
              <a:buNone/>
            </a:pPr>
            <a:r>
              <a:rPr lang="tr-TR" dirty="0" smtClean="0"/>
              <a:t>Dürtüsellik	</a:t>
            </a:r>
            <a:r>
              <a:rPr lang="tr-TR" dirty="0"/>
              <a:t>	</a:t>
            </a:r>
            <a:r>
              <a:rPr lang="tr-TR" dirty="0" smtClean="0"/>
              <a:t>7 yaştan önce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68580" indent="0">
              <a:buNone/>
            </a:pPr>
            <a:r>
              <a:rPr lang="tr-TR" dirty="0" smtClean="0"/>
              <a:t>			</a:t>
            </a:r>
            <a:r>
              <a:rPr lang="tr-TR" b="1" dirty="0" smtClean="0">
                <a:solidFill>
                  <a:srgbClr val="FF0000"/>
                </a:solidFill>
              </a:rPr>
              <a:t>DEHB</a:t>
            </a:r>
          </a:p>
          <a:p>
            <a:pPr marL="68580" indent="0">
              <a:buNone/>
            </a:pPr>
            <a:r>
              <a:rPr lang="tr-TR" sz="1600" dirty="0" smtClean="0"/>
              <a:t>DE baskın				 	        Birleşik tip</a:t>
            </a:r>
          </a:p>
          <a:p>
            <a:pPr marL="685800" lvl="2" indent="0">
              <a:buNone/>
            </a:pPr>
            <a:r>
              <a:rPr lang="tr-TR" sz="1200" dirty="0"/>
              <a:t>	</a:t>
            </a:r>
            <a:r>
              <a:rPr lang="tr-TR" sz="1200" dirty="0" smtClean="0"/>
              <a:t>	    	</a:t>
            </a:r>
            <a:r>
              <a:rPr lang="tr-TR" sz="1600" dirty="0" smtClean="0"/>
              <a:t>HA baskın</a:t>
            </a:r>
          </a:p>
          <a:p>
            <a:pPr marL="685800" lvl="2" indent="0">
              <a:buNone/>
            </a:pPr>
            <a:endParaRPr lang="tr-TR" sz="1600" dirty="0"/>
          </a:p>
          <a:p>
            <a:pPr marL="685800" lvl="2" indent="0">
              <a:spcBef>
                <a:spcPts val="0"/>
              </a:spcBef>
              <a:buNone/>
            </a:pPr>
            <a:endParaRPr lang="tr-TR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6" name="Right Brace 5"/>
          <p:cNvSpPr/>
          <p:nvPr/>
        </p:nvSpPr>
        <p:spPr>
          <a:xfrm>
            <a:off x="2915816" y="2147754"/>
            <a:ext cx="432048" cy="14401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own Arrow 6"/>
          <p:cNvSpPr/>
          <p:nvPr/>
        </p:nvSpPr>
        <p:spPr>
          <a:xfrm>
            <a:off x="3707904" y="4070081"/>
            <a:ext cx="4846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044559" y="4839819"/>
            <a:ext cx="144016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16016" y="4869160"/>
            <a:ext cx="1008112" cy="144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022228" y="53012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14</a:t>
            </a:fld>
            <a:endParaRPr lang="tr-TR"/>
          </a:p>
        </p:txBody>
      </p:sp>
      <p:grpSp>
        <p:nvGrpSpPr>
          <p:cNvPr id="15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6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1598497"/>
      </p:ext>
    </p:extLst>
  </p:cSld>
  <p:clrMapOvr>
    <a:masterClrMapping/>
  </p:clrMapOvr>
  <p:transition spd="med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6993341" cy="434784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Temel Özellikler</a:t>
            </a:r>
          </a:p>
          <a:p>
            <a:pPr marL="68580" indent="0">
              <a:buNone/>
            </a:pPr>
            <a:endParaRPr lang="tr-TR" b="1" dirty="0" smtClean="0"/>
          </a:p>
          <a:p>
            <a:pPr lvl="1">
              <a:spcBef>
                <a:spcPts val="600"/>
              </a:spcBef>
            </a:pPr>
            <a:r>
              <a:rPr lang="tr-TR" sz="2400" b="1" i="1" dirty="0" smtClean="0"/>
              <a:t>Dikkat dağınıklığı: </a:t>
            </a:r>
            <a:r>
              <a:rPr lang="tr-TR" sz="2400" dirty="0" smtClean="0"/>
              <a:t>ders dışı şeylerle uğraşma, ödevi / görevi yarıda bırakma, unutkanlık, ayrıntıları fark etmeme, eşyalarını kaybetme</a:t>
            </a:r>
          </a:p>
          <a:p>
            <a:pPr lvl="1">
              <a:spcBef>
                <a:spcPts val="600"/>
              </a:spcBef>
            </a:pPr>
            <a:r>
              <a:rPr lang="tr-TR" sz="2400" b="1" i="1" dirty="0" smtClean="0"/>
              <a:t>Aşırı hareketlilik: </a:t>
            </a:r>
            <a:r>
              <a:rPr lang="tr-TR" sz="2400" dirty="0" smtClean="0"/>
              <a:t>sık sık yerinden kalkma, otururken sürekli hareket halinde olma</a:t>
            </a:r>
          </a:p>
          <a:p>
            <a:pPr lvl="1">
              <a:spcBef>
                <a:spcPts val="600"/>
              </a:spcBef>
            </a:pPr>
            <a:r>
              <a:rPr lang="tr-TR" sz="2400" b="1" i="1" dirty="0" smtClean="0"/>
              <a:t>Dürtüsellik: </a:t>
            </a:r>
            <a:r>
              <a:rPr lang="tr-TR" sz="2400" dirty="0" smtClean="0"/>
              <a:t>aklına ilk geleni söyleme, söz kesme, atak olma</a:t>
            </a:r>
            <a:endParaRPr lang="tr-TR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15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76131076"/>
      </p:ext>
    </p:extLst>
  </p:cSld>
  <p:clrMapOvr>
    <a:masterClrMapping/>
  </p:clrMapOvr>
  <p:transition spd="med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6777317" cy="485190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sz="2400" b="1" dirty="0" smtClean="0">
              <a:solidFill>
                <a:srgbClr val="C00000"/>
              </a:solidFill>
            </a:endParaRPr>
          </a:p>
          <a:p>
            <a:pPr lvl="1"/>
            <a:r>
              <a:rPr lang="tr-TR" sz="2400" i="1" dirty="0" smtClean="0">
                <a:solidFill>
                  <a:srgbClr val="FF0000"/>
                </a:solidFill>
              </a:rPr>
              <a:t>Etkili sınıf yönetimi (sınıf kuralları)</a:t>
            </a:r>
          </a:p>
          <a:p>
            <a:pPr lvl="1"/>
            <a:r>
              <a:rPr lang="tr-TR" sz="2400" i="1" dirty="0" smtClean="0"/>
              <a:t>Kısa açık yönergeler verin</a:t>
            </a:r>
          </a:p>
          <a:p>
            <a:pPr lvl="1"/>
            <a:r>
              <a:rPr lang="tr-TR" sz="2400" i="1" dirty="0" smtClean="0"/>
              <a:t>Yönergelerle birlikte görsel ipuçları kullanın.</a:t>
            </a:r>
          </a:p>
          <a:p>
            <a:pPr lvl="1"/>
            <a:r>
              <a:rPr lang="tr-TR" sz="2400" i="1" dirty="0" smtClean="0"/>
              <a:t>Uzun ve karmaşık etkinliklerin küçük basamaklara bölün.</a:t>
            </a:r>
          </a:p>
          <a:p>
            <a:pPr lvl="1"/>
            <a:r>
              <a:rPr lang="tr-TR" sz="2400" i="1" dirty="0" smtClean="0"/>
              <a:t>Öğretim sırasında kısa aralar verin.</a:t>
            </a:r>
          </a:p>
          <a:p>
            <a:pPr lvl="1"/>
            <a:r>
              <a:rPr lang="tr-TR" sz="2400" i="1" dirty="0" smtClean="0"/>
              <a:t>Davranışlara ilişkin geri bildirimler verin.</a:t>
            </a:r>
          </a:p>
          <a:p>
            <a:pPr lvl="1"/>
            <a:r>
              <a:rPr lang="tr-TR" sz="2400" i="1" dirty="0" smtClean="0"/>
              <a:t>Öğretim ortamında düzenlemeler (dikkat çeken uyaranlar) yapın.</a:t>
            </a:r>
          </a:p>
          <a:p>
            <a:pPr lvl="1"/>
            <a:r>
              <a:rPr lang="tr-TR" sz="2400" i="1" dirty="0" smtClean="0"/>
              <a:t>Rutinlere ilişkin değişiklikler yapın.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16</a:t>
            </a:fld>
            <a:endParaRPr lang="tr-TR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99129895"/>
      </p:ext>
    </p:extLst>
  </p:cSld>
  <p:clrMapOvr>
    <a:masterClrMapping/>
  </p:clrMapOvr>
  <p:transition spd="med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4"/>
            <a:ext cx="6777317" cy="485190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Zihinsel Yetersizlik</a:t>
            </a:r>
          </a:p>
          <a:p>
            <a:endParaRPr lang="tr-TR" dirty="0"/>
          </a:p>
          <a:p>
            <a:pPr lvl="1"/>
            <a:r>
              <a:rPr lang="tr-TR" sz="2400" dirty="0" smtClean="0"/>
              <a:t>Zeka bölümü: 70 ten az olma</a:t>
            </a:r>
          </a:p>
          <a:p>
            <a:pPr lvl="1"/>
            <a:r>
              <a:rPr lang="tr-TR" sz="2400" dirty="0" smtClean="0"/>
              <a:t>Uyumsal davranışlarda akranlarına göre yetersizlik gösterme</a:t>
            </a:r>
          </a:p>
          <a:p>
            <a:pPr lvl="1"/>
            <a:r>
              <a:rPr lang="tr-TR" sz="2400" dirty="0" smtClean="0"/>
              <a:t>Yetersizliklerin gelişimsel dönemlerde ortaya çıkma</a:t>
            </a:r>
          </a:p>
          <a:p>
            <a:pPr lvl="1"/>
            <a:r>
              <a:rPr lang="tr-TR" sz="2400" dirty="0" smtClean="0">
                <a:solidFill>
                  <a:schemeClr val="tx1"/>
                </a:solidFill>
              </a:rPr>
              <a:t>Hafif derece, Orta derece, Ağır derece, Çok ağır derecede yetersizlik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17</a:t>
            </a:fld>
            <a:endParaRPr lang="tr-TR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29761853"/>
      </p:ext>
    </p:extLst>
  </p:cSld>
  <p:clrMapOvr>
    <a:masterClrMapping/>
  </p:clrMapOvr>
  <p:transition spd="med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052736"/>
            <a:ext cx="7509771" cy="485190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sz="2400" b="1" dirty="0" smtClean="0">
              <a:solidFill>
                <a:srgbClr val="C00000"/>
              </a:solidFill>
            </a:endParaRPr>
          </a:p>
          <a:p>
            <a:pPr lvl="1"/>
            <a:r>
              <a:rPr lang="tr-TR" sz="2400" i="1" dirty="0" smtClean="0"/>
              <a:t>Etiketlemekten kaçının.</a:t>
            </a:r>
          </a:p>
          <a:p>
            <a:pPr lvl="1"/>
            <a:r>
              <a:rPr lang="tr-TR" sz="2400" i="1" dirty="0" smtClean="0"/>
              <a:t>Yeterliliklerini ön plana çıkarın.</a:t>
            </a:r>
          </a:p>
          <a:p>
            <a:pPr lvl="1"/>
            <a:r>
              <a:rPr lang="tr-TR" sz="2400" i="1" dirty="0" smtClean="0"/>
              <a:t>Öğretim sırasında öncelikle dikkatini çekin.</a:t>
            </a:r>
          </a:p>
          <a:p>
            <a:pPr lvl="1"/>
            <a:r>
              <a:rPr lang="tr-TR" sz="2400" i="1" dirty="0" smtClean="0"/>
              <a:t>Öğretimde 5 duyuyu kullanın.</a:t>
            </a:r>
          </a:p>
          <a:p>
            <a:pPr lvl="1"/>
            <a:r>
              <a:rPr lang="tr-TR" sz="2400" i="1" dirty="0" smtClean="0"/>
              <a:t>Bol bol tekrar yaptırın.</a:t>
            </a:r>
          </a:p>
          <a:p>
            <a:pPr lvl="1"/>
            <a:r>
              <a:rPr lang="tr-TR" sz="2400" i="1" dirty="0" smtClean="0"/>
              <a:t>Öğretim ortamını düzenleyin (gereksiz uyaranları ortadan kaldırın).</a:t>
            </a:r>
          </a:p>
          <a:p>
            <a:pPr lvl="1"/>
            <a:r>
              <a:rPr lang="tr-TR" sz="2400" i="1" dirty="0" smtClean="0"/>
              <a:t>Çocuğun öğrenme çabalarını pekiştirin.</a:t>
            </a:r>
          </a:p>
          <a:p>
            <a:pPr lvl="1"/>
            <a:r>
              <a:rPr lang="tr-TR" sz="2400" i="1" dirty="0" smtClean="0"/>
              <a:t>Akranları ile etkileşimini sağlayın, etkileşimi artıracak etkinlikler planlayın.</a:t>
            </a:r>
          </a:p>
          <a:p>
            <a:pPr marL="365760" lvl="1" indent="0">
              <a:buNone/>
            </a:pPr>
            <a:endParaRPr lang="tr-TR" dirty="0"/>
          </a:p>
          <a:p>
            <a:pPr marL="365760" lvl="1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18</a:t>
            </a:fld>
            <a:endParaRPr lang="tr-TR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58374368"/>
      </p:ext>
    </p:extLst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52736"/>
            <a:ext cx="6777317" cy="521194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Duygusal Davranışsal Bozukluklar</a:t>
            </a:r>
          </a:p>
          <a:p>
            <a:pPr lvl="1"/>
            <a:endParaRPr lang="tr-TR" sz="2400" dirty="0" smtClean="0"/>
          </a:p>
          <a:p>
            <a:pPr lvl="1"/>
            <a:r>
              <a:rPr lang="tr-TR" sz="2600" dirty="0" smtClean="0"/>
              <a:t>Yaş ve kültür normları</a:t>
            </a:r>
          </a:p>
          <a:p>
            <a:pPr lvl="1"/>
            <a:r>
              <a:rPr lang="tr-TR" sz="2600" dirty="0" smtClean="0"/>
              <a:t>Öğrenmenin olumsuz etkilenmesi</a:t>
            </a:r>
          </a:p>
          <a:p>
            <a:pPr lvl="1"/>
            <a:r>
              <a:rPr lang="tr-TR" sz="2600" dirty="0" smtClean="0"/>
              <a:t>En az iki ortamda tutarlı olarak gözlenme</a:t>
            </a:r>
          </a:p>
          <a:p>
            <a:pPr lvl="1"/>
            <a:r>
              <a:rPr lang="tr-TR" sz="2600" dirty="0" smtClean="0"/>
              <a:t>Genel eğitim müdahalelerinin etkisiz olması</a:t>
            </a:r>
          </a:p>
          <a:p>
            <a:pPr lvl="1"/>
            <a:r>
              <a:rPr lang="tr-TR" sz="2600" b="1" dirty="0" smtClean="0">
                <a:solidFill>
                  <a:srgbClr val="7030A0"/>
                </a:solidFill>
              </a:rPr>
              <a:t>Yaygın davranış özellikleri</a:t>
            </a:r>
          </a:p>
          <a:p>
            <a:pPr marL="365760" lvl="1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	</a:t>
            </a:r>
            <a:r>
              <a:rPr lang="tr-TR" sz="1900" b="1" dirty="0" smtClean="0">
                <a:solidFill>
                  <a:srgbClr val="7030A0"/>
                </a:solidFill>
              </a:rPr>
              <a:t>Dışa yönelik davranışlar</a:t>
            </a:r>
            <a:r>
              <a:rPr lang="tr-TR" sz="1900" dirty="0" smtClean="0">
                <a:solidFill>
                  <a:srgbClr val="7030A0"/>
                </a:solidFill>
              </a:rPr>
              <a:t>:</a:t>
            </a:r>
          </a:p>
          <a:p>
            <a:pPr marL="365760" lvl="1" indent="0">
              <a:buNone/>
            </a:pPr>
            <a:r>
              <a:rPr lang="tr-TR" sz="1900" dirty="0">
                <a:solidFill>
                  <a:srgbClr val="7030A0"/>
                </a:solidFill>
              </a:rPr>
              <a:t>	</a:t>
            </a:r>
            <a:r>
              <a:rPr lang="tr-TR" sz="1900" dirty="0" smtClean="0"/>
              <a:t>Saldırgan dav, zarar verme, vurma, kavga etme, 		karşı gelme, yönergelere uymama, öfke, dağınıklık, 		düzensizlik, dürtüsellik</a:t>
            </a:r>
          </a:p>
          <a:p>
            <a:pPr marL="365760" lvl="1" indent="0">
              <a:buNone/>
            </a:pPr>
            <a:r>
              <a:rPr lang="tr-TR" sz="1900" dirty="0" smtClean="0"/>
              <a:t>	</a:t>
            </a:r>
          </a:p>
          <a:p>
            <a:pPr marL="365760" lvl="1" indent="0">
              <a:buNone/>
            </a:pPr>
            <a:r>
              <a:rPr lang="tr-TR" sz="1900" b="1" dirty="0">
                <a:solidFill>
                  <a:srgbClr val="7030A0"/>
                </a:solidFill>
              </a:rPr>
              <a:t>	</a:t>
            </a:r>
            <a:r>
              <a:rPr lang="tr-TR" sz="1900" b="1" dirty="0" smtClean="0">
                <a:solidFill>
                  <a:srgbClr val="7030A0"/>
                </a:solidFill>
              </a:rPr>
              <a:t>İçe yönelik davranışlar</a:t>
            </a:r>
            <a:r>
              <a:rPr lang="tr-TR" sz="1900" dirty="0" smtClean="0">
                <a:solidFill>
                  <a:srgbClr val="7030A0"/>
                </a:solidFill>
              </a:rPr>
              <a:t>: </a:t>
            </a:r>
            <a:r>
              <a:rPr lang="tr-TR" sz="1900" dirty="0" smtClean="0">
                <a:solidFill>
                  <a:schemeClr val="tx1"/>
                </a:solidFill>
              </a:rPr>
              <a:t>İçe kapanıklık, 			çekingenlik, depresyon, kaygı, korkular, özgüven yetersizliği, 	ağlama, yaşıtlarla etkileşim kuramama</a:t>
            </a:r>
          </a:p>
          <a:p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19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29839069"/>
      </p:ext>
    </p:extLst>
  </p:cSld>
  <p:clrMapOvr>
    <a:masterClrMapping/>
  </p:clrMapOvr>
  <p:transition spd="med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313633"/>
            <a:ext cx="7024744" cy="667095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DERS İÇERİĞİ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464496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ÜNİTE I.</a:t>
            </a:r>
            <a:r>
              <a:rPr lang="tr-TR" dirty="0" smtClean="0">
                <a:solidFill>
                  <a:srgbClr val="FF0000"/>
                </a:solidFill>
              </a:rPr>
              <a:t> KAYNAŞTIRMA MODELİ VE ÖZEL GEREKSİNİMLİ ÇOCUKLARIN ÖZELLİKLERİ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ÖNCESİNDE PERFORMANS DEĞERLENDİRME VE BİREYSELLEŞTİRİLMİŞ EĞİTİM PLANLARININ HAZIRLANMASI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III.</a:t>
            </a:r>
            <a:r>
              <a:rPr lang="tr-TR" dirty="0" smtClean="0"/>
              <a:t> OKUL ÖNCESİNDE ÖĞRETİMİN BİREYSELLEŞTİRİLMESİ VE ÖĞRETİMSEL UYARLAMALAR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IV.</a:t>
            </a:r>
            <a:r>
              <a:rPr lang="tr-TR" dirty="0" smtClean="0"/>
              <a:t> OKUL ÖNCESİ SINIFLARDA SINIF YÖNETİMİ VE PROBLEM DAVRANIŞLARIN KONTROLÜ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V.</a:t>
            </a:r>
            <a:r>
              <a:rPr lang="tr-TR" dirty="0" smtClean="0"/>
              <a:t> OKUL ÖNCESİ KAYNAŞTIRMA ORTAMLARINDA DOĞAL ÖĞRETİM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VI.</a:t>
            </a:r>
            <a:r>
              <a:rPr lang="tr-TR" dirty="0" smtClean="0">
                <a:solidFill>
                  <a:srgbClr val="6F9500"/>
                </a:solidFill>
              </a:rPr>
              <a:t> </a:t>
            </a:r>
            <a:r>
              <a:rPr lang="tr-TR" dirty="0" smtClean="0"/>
              <a:t>OKUL ÖNCESİ KAYNAŞTIRMA ORTAMLARINDA DİL VE KONUŞMANIN DESTEKLENMESİ</a:t>
            </a:r>
          </a:p>
          <a:p>
            <a:r>
              <a:rPr lang="tr-TR" b="1" dirty="0" smtClean="0">
                <a:solidFill>
                  <a:srgbClr val="6F9500"/>
                </a:solidFill>
              </a:rPr>
              <a:t>ÜNİTE VII.</a:t>
            </a:r>
            <a:r>
              <a:rPr lang="tr-TR" dirty="0" smtClean="0"/>
              <a:t> OKUL ÖNCESİ KAYNAŞTIRMA UYGULAMALARINDA AİLELERLE İLETİŞİM VE İŞBİRLİĞİ</a:t>
            </a: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3986068"/>
      </p:ext>
    </p:extLst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4"/>
            <a:ext cx="6777317" cy="4923909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b="1" dirty="0" smtClean="0"/>
          </a:p>
          <a:p>
            <a:pPr lvl="1"/>
            <a:r>
              <a:rPr lang="tr-TR" sz="2400" i="1" dirty="0" smtClean="0">
                <a:solidFill>
                  <a:srgbClr val="FF0000"/>
                </a:solidFill>
              </a:rPr>
              <a:t>Etkili sınıf yönetimi</a:t>
            </a:r>
          </a:p>
          <a:p>
            <a:pPr lvl="1"/>
            <a:r>
              <a:rPr lang="tr-TR" sz="2400" i="1" dirty="0" smtClean="0"/>
              <a:t>Davranışlara ilişkin beklentilerinizi söyleyin.</a:t>
            </a:r>
          </a:p>
          <a:p>
            <a:pPr lvl="1"/>
            <a:r>
              <a:rPr lang="tr-TR" sz="2400" i="1" dirty="0" smtClean="0"/>
              <a:t>Olumlu davranışları ödüllendirin.</a:t>
            </a:r>
          </a:p>
          <a:p>
            <a:pPr lvl="1"/>
            <a:r>
              <a:rPr lang="tr-TR" sz="2400" i="1" dirty="0" smtClean="0"/>
              <a:t>Olumsuz davranışları görmezden gelin.</a:t>
            </a:r>
          </a:p>
          <a:p>
            <a:pPr lvl="1"/>
            <a:r>
              <a:rPr lang="tr-TR" sz="2400" i="1" dirty="0" smtClean="0"/>
              <a:t>Ödüllerinizi çeşitlendirin.</a:t>
            </a:r>
          </a:p>
          <a:p>
            <a:pPr lvl="1"/>
            <a:r>
              <a:rPr lang="tr-TR" sz="2400" i="1" dirty="0" smtClean="0"/>
              <a:t>Günlük rutinleri açıklayın.</a:t>
            </a:r>
          </a:p>
          <a:p>
            <a:pPr lvl="1"/>
            <a:r>
              <a:rPr lang="tr-TR" sz="2400" i="1" dirty="0" smtClean="0"/>
              <a:t>Sosyal becerileri öğretin, destekleyin.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20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1994387"/>
      </p:ext>
    </p:extLst>
  </p:cSld>
  <p:clrMapOvr>
    <a:masterClrMapping/>
  </p:clrMapOvr>
  <p:transition spd="med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4"/>
            <a:ext cx="6849325" cy="470788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Görme Yetersizliği</a:t>
            </a:r>
          </a:p>
          <a:p>
            <a:pPr marL="68580" indent="0">
              <a:buNone/>
            </a:pPr>
            <a:endParaRPr lang="tr-TR" b="1" dirty="0" smtClean="0">
              <a:solidFill>
                <a:srgbClr val="FF000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Görmenin tamamen ya da kısmen kaybı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Az gören X kör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Erken müdahale / erken eğitim çok önemli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b="1" dirty="0" smtClean="0">
                <a:solidFill>
                  <a:srgbClr val="7030A0"/>
                </a:solidFill>
              </a:rPr>
              <a:t>Temel özellikler</a:t>
            </a:r>
          </a:p>
          <a:p>
            <a:pPr marL="68580" lvl="1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	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68580" lvl="1" indent="0">
              <a:buNone/>
            </a:pPr>
            <a:r>
              <a:rPr lang="tr-TR" sz="2000" dirty="0" smtClean="0"/>
              <a:t>	Görme </a:t>
            </a:r>
            <a:r>
              <a:rPr lang="tr-TR" sz="2000" dirty="0"/>
              <a:t>yetersizliği tüm gelişim alanlarını </a:t>
            </a:r>
            <a:r>
              <a:rPr lang="tr-TR" sz="2000" dirty="0" smtClean="0"/>
              <a:t>etkiler</a:t>
            </a:r>
          </a:p>
          <a:p>
            <a:pPr marL="68580" lvl="1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İletişim güçlükleri /dil gelişiminde güçlükler</a:t>
            </a:r>
          </a:p>
          <a:p>
            <a:pPr marL="68580" lvl="1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Sosyal kural ve becerilerin öğrenilmesinde güçlük</a:t>
            </a:r>
          </a:p>
          <a:p>
            <a:pPr marL="68580" lvl="1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Bağımsız hareket güçlükleri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21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32340350"/>
      </p:ext>
    </p:extLst>
  </p:cSld>
  <p:clrMapOvr>
    <a:masterClrMapping/>
  </p:clrMapOvr>
  <p:transition spd="med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4"/>
            <a:ext cx="6777317" cy="4923909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b="1" dirty="0" smtClean="0">
              <a:solidFill>
                <a:schemeClr val="tx1"/>
              </a:solidFill>
            </a:endParaRPr>
          </a:p>
          <a:p>
            <a:pPr lvl="1"/>
            <a:r>
              <a:rPr lang="tr-TR" sz="2400" i="1" dirty="0" smtClean="0"/>
              <a:t>Sınıf ve okul oramının emniyetli olmasını sağlayın.</a:t>
            </a:r>
          </a:p>
          <a:p>
            <a:pPr lvl="1"/>
            <a:r>
              <a:rPr lang="tr-TR" sz="2400" i="1" dirty="0" smtClean="0"/>
              <a:t>Yönergeleriniz çok açık ve anlaşılır olsun.</a:t>
            </a:r>
          </a:p>
          <a:p>
            <a:pPr lvl="1"/>
            <a:r>
              <a:rPr lang="tr-TR" sz="2400" i="1" dirty="0" smtClean="0"/>
              <a:t>Bu, şu, orada gibi sözcükleri kullanmaktan kaçının.</a:t>
            </a:r>
          </a:p>
          <a:p>
            <a:pPr lvl="1"/>
            <a:r>
              <a:rPr lang="tr-TR" sz="2400" i="1" dirty="0" smtClean="0"/>
              <a:t>Sınıftaki herşey hakkında bilgi verin.</a:t>
            </a:r>
          </a:p>
          <a:p>
            <a:pPr lvl="1"/>
            <a:r>
              <a:rPr lang="tr-TR" sz="2400" i="1" dirty="0" smtClean="0"/>
              <a:t>Sınıfta önemli yerlere ses çıkaran nesneler koyun.</a:t>
            </a:r>
          </a:p>
          <a:p>
            <a:pPr lvl="1"/>
            <a:r>
              <a:rPr lang="tr-TR" sz="2400" i="1" dirty="0" smtClean="0"/>
              <a:t>Öğretimde dokunma ve işitme duyularına odaklanın. </a:t>
            </a:r>
            <a:endParaRPr lang="tr-TR" sz="2400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22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334647" y="6272853"/>
            <a:ext cx="8550886" cy="700938"/>
            <a:chOff x="-104426" y="960005"/>
            <a:chExt cx="84371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81425542"/>
      </p:ext>
    </p:extLst>
  </p:cSld>
  <p:clrMapOvr>
    <a:masterClrMapping/>
  </p:clrMapOvr>
  <p:transition spd="med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7509771" cy="4779893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İşitme Yetersizliği</a:t>
            </a:r>
          </a:p>
          <a:p>
            <a:pPr lvl="1"/>
            <a:endParaRPr lang="tr-TR" dirty="0" smtClean="0"/>
          </a:p>
          <a:p>
            <a:pPr lvl="1"/>
            <a:r>
              <a:rPr lang="tr-TR" sz="2400" dirty="0" smtClean="0"/>
              <a:t>Belli düzeylerde işitme kaybı</a:t>
            </a:r>
          </a:p>
          <a:p>
            <a:pPr lvl="1"/>
            <a:r>
              <a:rPr lang="tr-TR" sz="2400" dirty="0" smtClean="0"/>
              <a:t>Konuşmayı edinme, dili kullanma ve iletişimde güçlük</a:t>
            </a:r>
          </a:p>
          <a:p>
            <a:pPr lvl="1"/>
            <a:r>
              <a:rPr lang="tr-TR" sz="2400" dirty="0" smtClean="0"/>
              <a:t>Sağır X ağır işiten (işitme cihazı)</a:t>
            </a:r>
          </a:p>
          <a:p>
            <a:pPr marL="685800" lvl="2" indent="0">
              <a:buNone/>
            </a:pP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16553331"/>
      </p:ext>
    </p:extLst>
  </p:cSld>
  <p:clrMapOvr>
    <a:masterClrMapping/>
  </p:clrMapOvr>
  <p:transition spd="med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24744"/>
            <a:ext cx="7509771" cy="4779893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</a:t>
            </a:r>
            <a:r>
              <a:rPr lang="tr-TR" sz="2400" b="1" dirty="0">
                <a:solidFill>
                  <a:srgbClr val="C00000"/>
                </a:solidFill>
              </a:rPr>
              <a:t>Y</a:t>
            </a:r>
            <a:r>
              <a:rPr lang="tr-TR" sz="2400" b="1" dirty="0" smtClean="0">
                <a:solidFill>
                  <a:srgbClr val="C00000"/>
                </a:solidFill>
              </a:rPr>
              <a:t>apabilirsiniz?</a:t>
            </a:r>
          </a:p>
          <a:p>
            <a:endParaRPr lang="tr-TR" sz="2400" dirty="0"/>
          </a:p>
          <a:p>
            <a:pPr lvl="1"/>
            <a:r>
              <a:rPr lang="tr-TR" sz="2400" i="1" dirty="0" smtClean="0"/>
              <a:t>Çocuğu herkesin yüzünü görecek şekilde oturtun.</a:t>
            </a:r>
          </a:p>
          <a:p>
            <a:pPr lvl="1"/>
            <a:r>
              <a:rPr lang="tr-TR" sz="2400" i="1" dirty="0" smtClean="0"/>
              <a:t>Konuşana bakması ve dinlemesi için dikkatini çekin.</a:t>
            </a:r>
          </a:p>
          <a:p>
            <a:pPr lvl="1"/>
            <a:r>
              <a:rPr lang="tr-TR" sz="2400" i="1" dirty="0" smtClean="0"/>
              <a:t>Göz hizasında konuşun.</a:t>
            </a:r>
          </a:p>
          <a:p>
            <a:pPr lvl="1"/>
            <a:r>
              <a:rPr lang="tr-TR" sz="2400" i="1" dirty="0" smtClean="0"/>
              <a:t>Anlattıklarınızı / söylediklerinizi görsel olarak destekleyin.</a:t>
            </a:r>
          </a:p>
          <a:p>
            <a:pPr lvl="1"/>
            <a:r>
              <a:rPr lang="tr-TR" sz="2400" i="1" dirty="0" smtClean="0"/>
              <a:t>Sorularınızı yanıtlayan çocukları gösterin.</a:t>
            </a:r>
          </a:p>
          <a:p>
            <a:pPr lvl="1"/>
            <a:r>
              <a:rPr lang="tr-TR" sz="2400" i="1" dirty="0" smtClean="0"/>
              <a:t>Yönergelerinizi tekrarlayın.</a:t>
            </a:r>
          </a:p>
          <a:p>
            <a:pPr lvl="1"/>
            <a:r>
              <a:rPr lang="tr-TR" sz="2400" i="1" dirty="0" smtClean="0"/>
              <a:t>İstediğini göstermesi için teşvik edin.</a:t>
            </a:r>
          </a:p>
          <a:p>
            <a:pPr lvl="1"/>
            <a:r>
              <a:rPr lang="tr-TR" sz="2400" i="1" dirty="0" smtClean="0"/>
              <a:t>Sorularınızı yanıtlaması için süre verin.</a:t>
            </a:r>
          </a:p>
          <a:p>
            <a:pPr lvl="1"/>
            <a:r>
              <a:rPr lang="tr-TR" sz="2400" i="1" dirty="0" smtClean="0"/>
              <a:t>İşitme cihazını kontrol etmeyi öğrenin.</a:t>
            </a:r>
            <a:endParaRPr lang="tr-TR" sz="2400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24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94811652"/>
      </p:ext>
    </p:extLst>
  </p:cSld>
  <p:clrMapOvr>
    <a:masterClrMapping/>
  </p:clrMapOvr>
  <p:transition spd="med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09" y="1124744"/>
            <a:ext cx="6777317" cy="4419853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Otizm Spektrum Bozukluğu</a:t>
            </a:r>
          </a:p>
          <a:p>
            <a:endParaRPr lang="tr-TR" sz="2400" dirty="0"/>
          </a:p>
          <a:p>
            <a:pPr lvl="1"/>
            <a:r>
              <a:rPr lang="tr-TR" sz="2400" dirty="0" smtClean="0"/>
              <a:t>Sosyal etkileşimde sınırlılık</a:t>
            </a:r>
          </a:p>
          <a:p>
            <a:pPr lvl="1"/>
            <a:r>
              <a:rPr lang="tr-TR" sz="2400" dirty="0" smtClean="0"/>
              <a:t>Sözel ve sözel olmayan iletişim sınırlılık</a:t>
            </a:r>
          </a:p>
          <a:p>
            <a:pPr lvl="1"/>
            <a:r>
              <a:rPr lang="tr-TR" sz="2400" dirty="0" smtClean="0"/>
              <a:t>Sınırlı ilgi ve etkinlikler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marL="68580" indent="0">
              <a:buNone/>
            </a:pP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619672" y="3501008"/>
            <a:ext cx="5328592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600" dirty="0" smtClean="0">
              <a:ln>
                <a:solidFill>
                  <a:srgbClr val="7030A0"/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tr-TR" sz="1600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Zihinsel engel</a:t>
            </a:r>
          </a:p>
          <a:p>
            <a:pPr algn="ctr"/>
            <a:r>
              <a:rPr lang="tr-TR" sz="1600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Diğerlerinin düşüncelerini anlamada güçlük</a:t>
            </a:r>
          </a:p>
          <a:p>
            <a:pPr algn="ctr"/>
            <a:r>
              <a:rPr lang="tr-TR" sz="1600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(zihin kuramı)</a:t>
            </a:r>
          </a:p>
          <a:p>
            <a:pPr algn="ctr"/>
            <a:r>
              <a:rPr lang="tr-TR" sz="1600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Epilepsi</a:t>
            </a:r>
          </a:p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25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8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4039056"/>
      </p:ext>
    </p:extLst>
  </p:cSld>
  <p:clrMapOvr>
    <a:masterClrMapping/>
  </p:clrMapOvr>
  <p:transition spd="med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24744"/>
            <a:ext cx="6777317" cy="449186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Neler Yapabilirsiniz?</a:t>
            </a:r>
          </a:p>
          <a:p>
            <a:pPr marL="68580" indent="0">
              <a:buNone/>
            </a:pPr>
            <a:endParaRPr lang="tr-TR" sz="2400" b="1" dirty="0" smtClean="0">
              <a:solidFill>
                <a:schemeClr val="tx1"/>
              </a:solidFill>
            </a:endParaRPr>
          </a:p>
          <a:p>
            <a:pPr lvl="1"/>
            <a:r>
              <a:rPr lang="tr-TR" sz="2400" i="1" dirty="0" smtClean="0"/>
              <a:t>Sevdiği nesneleri öğrenin.</a:t>
            </a:r>
          </a:p>
          <a:p>
            <a:pPr lvl="1"/>
            <a:r>
              <a:rPr lang="tr-TR" sz="2400" i="1" dirty="0" smtClean="0"/>
              <a:t>Aşırı duyarlılığı olan uyaranları öğrenin.</a:t>
            </a:r>
          </a:p>
          <a:p>
            <a:pPr lvl="1"/>
            <a:r>
              <a:rPr lang="tr-TR" sz="2400" i="1" dirty="0" smtClean="0"/>
              <a:t>Problem davranışları gözlemleyin, önlemeye çalışın.</a:t>
            </a:r>
          </a:p>
          <a:p>
            <a:pPr lvl="1"/>
            <a:r>
              <a:rPr lang="tr-TR" sz="2400" i="1" dirty="0" smtClean="0"/>
              <a:t>Günlük rutinlerdeki değişiklikleri önceden bildirin.</a:t>
            </a:r>
          </a:p>
          <a:p>
            <a:pPr lvl="1"/>
            <a:r>
              <a:rPr lang="tr-TR" sz="2400" i="1" dirty="0" smtClean="0"/>
              <a:t>Sınıf kurallarını açık olarak öğretin.</a:t>
            </a:r>
          </a:p>
          <a:p>
            <a:pPr lvl="1"/>
            <a:r>
              <a:rPr lang="tr-TR" sz="2400" i="1" dirty="0" smtClean="0"/>
              <a:t>Sosyal becerileri öğretin.</a:t>
            </a:r>
          </a:p>
          <a:p>
            <a:pPr lvl="1"/>
            <a:r>
              <a:rPr lang="tr-TR" sz="2400" i="1" dirty="0" smtClean="0"/>
              <a:t>Görsel materyaller ve etkinlik çizelgeleri kullanın</a:t>
            </a:r>
            <a:r>
              <a:rPr lang="tr-TR" sz="2400" i="1" dirty="0"/>
              <a:t>.</a:t>
            </a:r>
            <a:endParaRPr lang="tr-TR" sz="2400" i="1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26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98798863"/>
      </p:ext>
    </p:extLst>
  </p:cSld>
  <p:clrMapOvr>
    <a:masterClrMapping/>
  </p:clrMapOvr>
  <p:transition spd="med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80728"/>
            <a:ext cx="8064896" cy="540060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Fiziksel ve Sağlık Yetersizlikleri</a:t>
            </a:r>
          </a:p>
          <a:p>
            <a:pPr marL="201168" lvl="1" indent="0">
              <a:buNone/>
            </a:pPr>
            <a:endParaRPr lang="tr-TR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Ortopedik yetersizlikler (ms, sb, vb)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Süreğen hastalıklar (kalp, astım, epilepsi, vb)</a:t>
            </a:r>
          </a:p>
          <a:p>
            <a:pPr marL="708660" lvl="1" indent="-342900" algn="ctr">
              <a:buFont typeface="Courier New" panose="02070309020205020404" pitchFamily="49" charset="0"/>
              <a:buChar char="o"/>
            </a:pPr>
            <a:endParaRPr lang="tr-TR" sz="2400" dirty="0"/>
          </a:p>
          <a:p>
            <a:pPr marL="708660" lvl="1" indent="-342900" algn="ctr">
              <a:buFont typeface="Courier New" panose="02070309020205020404" pitchFamily="49" charset="0"/>
              <a:buChar char="o"/>
            </a:pPr>
            <a:endParaRPr lang="tr-TR" sz="2400" b="1" dirty="0" smtClean="0"/>
          </a:p>
          <a:p>
            <a:pPr marL="365760" lvl="1" indent="0" algn="ctr"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Gelişim üzerinde olumsuz etki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Ortopedik yetersizlik: teknoloji, araç-gereç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sz="2400" dirty="0" smtClean="0"/>
              <a:t>Süreğen hastalıklar: </a:t>
            </a:r>
            <a:r>
              <a:rPr lang="tr-TR" sz="2400" b="1" dirty="0" smtClean="0">
                <a:solidFill>
                  <a:srgbClr val="FF0000"/>
                </a:solidFill>
              </a:rPr>
              <a:t>önlem</a:t>
            </a:r>
            <a:r>
              <a:rPr lang="tr-TR" sz="2400" dirty="0" smtClean="0"/>
              <a:t> ve  </a:t>
            </a:r>
            <a:r>
              <a:rPr lang="tr-TR" sz="2400" b="1" dirty="0" smtClean="0">
                <a:solidFill>
                  <a:srgbClr val="FF0000"/>
                </a:solidFill>
              </a:rPr>
              <a:t>müdahale</a:t>
            </a:r>
            <a:r>
              <a:rPr lang="tr-TR" sz="2400" dirty="0" smtClean="0"/>
              <a:t> (örnek: astım, epilepsi)</a:t>
            </a:r>
          </a:p>
          <a:p>
            <a:pPr marL="891540" lvl="2" indent="-342900">
              <a:buFont typeface="Courier New" panose="02070309020205020404" pitchFamily="49" charset="0"/>
              <a:buChar char="o"/>
            </a:pPr>
            <a:r>
              <a:rPr lang="tr-TR" sz="2000" dirty="0" smtClean="0"/>
              <a:t>Epilepsi: Nöbetlere müdahale</a:t>
            </a:r>
          </a:p>
          <a:p>
            <a:pPr marL="891540" lvl="2" indent="-342900">
              <a:buFont typeface="Courier New" panose="02070309020205020404" pitchFamily="49" charset="0"/>
              <a:buChar char="o"/>
            </a:pPr>
            <a:r>
              <a:rPr lang="tr-TR" sz="2000" dirty="0" smtClean="0"/>
              <a:t>Astım: Müdahale</a:t>
            </a:r>
            <a:r>
              <a:rPr lang="tr-TR" sz="2000" dirty="0"/>
              <a:t>,</a:t>
            </a:r>
            <a:r>
              <a:rPr lang="tr-TR" sz="2000" dirty="0" smtClean="0"/>
              <a:t> ilaçları öğrenmek, kriz sırasında sakinleştirmek, </a:t>
            </a:r>
            <a:endParaRPr lang="tr-TR" sz="2000" dirty="0"/>
          </a:p>
          <a:p>
            <a:pPr marL="891540" lvl="2" indent="-342900">
              <a:buFont typeface="Courier New" panose="02070309020205020404" pitchFamily="49" charset="0"/>
              <a:buChar char="o"/>
            </a:pPr>
            <a:r>
              <a:rPr lang="tr-TR" sz="2000" dirty="0" smtClean="0"/>
              <a:t>Önleme: soğuk, hareket ve strese karşı korumak, sınıfı havalandırmak, temiz tutmak</a:t>
            </a:r>
            <a:endParaRPr lang="tr-TR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Down Arrow 1"/>
          <p:cNvSpPr/>
          <p:nvPr/>
        </p:nvSpPr>
        <p:spPr>
          <a:xfrm>
            <a:off x="4393170" y="2708920"/>
            <a:ext cx="360040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27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6671371"/>
      </p:ext>
    </p:extLst>
  </p:cSld>
  <p:clrMapOvr>
    <a:masterClrMapping/>
  </p:clrMapOvr>
  <p:transition spd="med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6777317" cy="434784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/>
              <a:t>Neler Yapabilirsiniz?</a:t>
            </a:r>
          </a:p>
          <a:p>
            <a:pPr lvl="1"/>
            <a:endParaRPr lang="tr-TR" sz="2400" dirty="0" smtClean="0"/>
          </a:p>
          <a:p>
            <a:pPr lvl="1"/>
            <a:r>
              <a:rPr lang="tr-TR" sz="2400" i="1" dirty="0" smtClean="0"/>
              <a:t>Fiziksel ve sağlık gereksinimlerini öğrenin.</a:t>
            </a:r>
          </a:p>
          <a:p>
            <a:pPr lvl="1"/>
            <a:r>
              <a:rPr lang="tr-TR" sz="2400" i="1" dirty="0" smtClean="0"/>
              <a:t>Etkinliklerin içeriğini ve süresini planlarken çocuğun özelliklerini göz önüne alın.</a:t>
            </a:r>
          </a:p>
          <a:p>
            <a:pPr lvl="1"/>
            <a:r>
              <a:rPr lang="tr-TR" sz="2400" i="1" dirty="0" smtClean="0"/>
              <a:t>Sınıf fiziksel koşullarını düzenleyin.</a:t>
            </a:r>
          </a:p>
          <a:p>
            <a:pPr lvl="1"/>
            <a:r>
              <a:rPr lang="tr-TR" sz="2400" i="1" dirty="0" smtClean="0"/>
              <a:t>Yardımcı teknoloji araçlarının yerlerini belirleyin.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28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7789256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198180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latin typeface="+mn-lt"/>
              </a:rPr>
              <a:t>Sonuç...</a:t>
            </a:r>
            <a:endParaRPr lang="tr-TR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1" y="1844824"/>
            <a:ext cx="7467169" cy="388025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Sınıfımızda özel gereksinimli çocuk varsa</a:t>
            </a:r>
            <a:endParaRPr lang="tr-TR" sz="2400" dirty="0" smtClean="0"/>
          </a:p>
          <a:p>
            <a:pPr lvl="1"/>
            <a:r>
              <a:rPr lang="tr-TR" sz="2400" dirty="0" smtClean="0"/>
              <a:t>Fiziksel düzenlemeler</a:t>
            </a:r>
          </a:p>
          <a:p>
            <a:pPr lvl="1"/>
            <a:r>
              <a:rPr lang="tr-TR" sz="2400" dirty="0" smtClean="0"/>
              <a:t>Etkili sınıf yönetimi</a:t>
            </a:r>
          </a:p>
          <a:p>
            <a:pPr lvl="1"/>
            <a:r>
              <a:rPr lang="tr-TR" sz="2400" dirty="0" smtClean="0"/>
              <a:t>Etkili öğretim</a:t>
            </a:r>
          </a:p>
          <a:p>
            <a:pPr lvl="1"/>
            <a:r>
              <a:rPr lang="tr-TR" sz="2400" dirty="0" smtClean="0"/>
              <a:t>Öğretimi bireyselleştirme…</a:t>
            </a:r>
            <a:endParaRPr lang="tr-TR" sz="2400" dirty="0"/>
          </a:p>
          <a:p>
            <a:pPr marL="201168" lvl="1" indent="0">
              <a:buNone/>
            </a:pPr>
            <a:endParaRPr lang="tr-TR" sz="2400" b="1" dirty="0">
              <a:solidFill>
                <a:srgbClr val="FF0000"/>
              </a:solidFill>
            </a:endParaRPr>
          </a:p>
          <a:p>
            <a:pPr marL="201168" lvl="1" indent="0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Özel gereksinimli çocuk yoksa</a:t>
            </a:r>
          </a:p>
          <a:p>
            <a:pPr lvl="1"/>
            <a:r>
              <a:rPr lang="tr-TR" sz="2400" dirty="0" smtClean="0"/>
              <a:t>???</a:t>
            </a:r>
            <a:endParaRPr lang="tr-TR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29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550886" cy="700938"/>
            <a:chOff x="-104426" y="960005"/>
            <a:chExt cx="84371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73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5678068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ÜNİTE I</a:t>
            </a:r>
            <a:r>
              <a:rPr lang="tr-TR" sz="3600" b="1" dirty="0" smtClean="0">
                <a:solidFill>
                  <a:srgbClr val="FF0000"/>
                </a:solidFill>
              </a:rPr>
              <a:t>. </a:t>
            </a:r>
            <a:r>
              <a:rPr lang="tr-TR" sz="3600" dirty="0">
                <a:solidFill>
                  <a:srgbClr val="FF0000"/>
                </a:solidFill>
              </a:rPr>
              <a:t>KAYNAŞTIRMA MODELİ VE ÖZEL GEREKSİNİMLİ ÇOCUKLARIN </a:t>
            </a:r>
            <a:r>
              <a:rPr lang="tr-TR" sz="3600" dirty="0" smtClean="0">
                <a:solidFill>
                  <a:srgbClr val="FF0000"/>
                </a:solidFill>
              </a:rPr>
              <a:t>ÖZELLİKLERİ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KISIM: Kaynaştırma</a:t>
            </a:r>
          </a:p>
          <a:p>
            <a:r>
              <a:rPr lang="tr-TR" dirty="0" smtClean="0"/>
              <a:t>2. KISIM: 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3</a:t>
            </a:fld>
            <a:endParaRPr lang="tr-TR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7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5402536"/>
      </p:ext>
    </p:extLst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5563" y="782176"/>
            <a:ext cx="7543800" cy="694124"/>
          </a:xfrm>
        </p:spPr>
        <p:txBody>
          <a:bodyPr>
            <a:normAutofit fontScale="90000"/>
          </a:bodyPr>
          <a:lstStyle/>
          <a:p>
            <a:r>
              <a:rPr lang="tr-TR" dirty="0"/>
              <a:t> </a:t>
            </a:r>
            <a:r>
              <a:rPr lang="tr-TR" sz="3600" b="1" dirty="0">
                <a:solidFill>
                  <a:srgbClr val="C00000"/>
                </a:solidFill>
                <a:latin typeface="+mn-lt"/>
              </a:rPr>
              <a:t>1. KISIM: </a:t>
            </a:r>
            <a:r>
              <a:rPr lang="tr-TR" sz="3600" b="1" dirty="0" smtClean="0">
                <a:solidFill>
                  <a:srgbClr val="C00000"/>
                </a:solidFill>
                <a:latin typeface="+mn-lt"/>
              </a:rPr>
              <a:t>Kaynaştırma</a:t>
            </a:r>
            <a:endParaRPr lang="tr-TR" sz="49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5290" y="1916832"/>
            <a:ext cx="7543801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Özel </a:t>
            </a:r>
            <a:r>
              <a:rPr lang="tr-TR" dirty="0" err="1"/>
              <a:t>gereksinimli</a:t>
            </a:r>
            <a:r>
              <a:rPr lang="tr-TR" dirty="0"/>
              <a:t> çocuklar</a:t>
            </a:r>
          </a:p>
          <a:p>
            <a:pPr marL="0" indent="0">
              <a:buNone/>
            </a:pPr>
            <a:r>
              <a:rPr lang="tr-TR" dirty="0"/>
              <a:t>Eğitim ortamları</a:t>
            </a:r>
          </a:p>
          <a:p>
            <a:pPr marL="0" indent="0">
              <a:buNone/>
            </a:pPr>
            <a:r>
              <a:rPr lang="tr-TR" dirty="0"/>
              <a:t>Özel eğitim okulları</a:t>
            </a:r>
          </a:p>
          <a:p>
            <a:pPr marL="0" indent="0">
              <a:buNone/>
            </a:pPr>
            <a:r>
              <a:rPr lang="tr-TR" dirty="0"/>
              <a:t>Özel eğitim sınıfları</a:t>
            </a:r>
          </a:p>
          <a:p>
            <a:pPr marL="0" indent="0">
              <a:buNone/>
            </a:pPr>
            <a:r>
              <a:rPr lang="tr-TR" dirty="0"/>
              <a:t>Genel eğitim sınıfları (kaynaştırma)</a:t>
            </a:r>
          </a:p>
          <a:p>
            <a:pPr marL="0" indent="0">
              <a:buNone/>
            </a:pPr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çocukların akranları ile aynı ortamda eğitim görmeleri </a:t>
            </a:r>
          </a:p>
          <a:p>
            <a:pPr marL="0" indent="0">
              <a:buNone/>
            </a:pPr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çocuğa ve/veya sınıf öğretmenine destek sağlanması</a:t>
            </a:r>
          </a:p>
          <a:p>
            <a:pPr marL="0" indent="0">
              <a:buNone/>
            </a:pPr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olan ve olmayan tüm çocukların gereksinimlerinin </a:t>
            </a:r>
            <a:r>
              <a:rPr lang="tr-TR" dirty="0" smtClean="0"/>
              <a:t>karşılanması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4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65304"/>
            <a:ext cx="8694902" cy="700938"/>
            <a:chOff x="-104426" y="960005"/>
            <a:chExt cx="85792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32794285"/>
      </p:ext>
    </p:extLst>
  </p:cSld>
  <p:clrMapOvr>
    <a:masterClrMapping/>
  </p:clrMapOvr>
  <p:transition spd="med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052736"/>
            <a:ext cx="6777317" cy="4851901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Başarılı Kaynaştırma</a:t>
            </a:r>
          </a:p>
          <a:p>
            <a:endParaRPr lang="tr-TR" dirty="0"/>
          </a:p>
          <a:p>
            <a:pPr lvl="1"/>
            <a:r>
              <a:rPr lang="tr-TR" sz="2400" dirty="0" smtClean="0"/>
              <a:t>Nitelikli okul öncesi sınıflar</a:t>
            </a:r>
          </a:p>
          <a:p>
            <a:pPr lvl="2"/>
            <a:r>
              <a:rPr lang="tr-TR" sz="1800" dirty="0"/>
              <a:t>Etkili öğrenme ortamları</a:t>
            </a:r>
          </a:p>
          <a:p>
            <a:pPr lvl="2"/>
            <a:r>
              <a:rPr lang="tr-TR" sz="1800" dirty="0"/>
              <a:t>Etkili sınıf yönetimi</a:t>
            </a:r>
          </a:p>
          <a:p>
            <a:pPr lvl="2"/>
            <a:r>
              <a:rPr lang="tr-TR" sz="1800" dirty="0"/>
              <a:t>Etkili öğretim </a:t>
            </a:r>
            <a:endParaRPr lang="tr-TR" sz="1800" dirty="0" smtClean="0"/>
          </a:p>
          <a:p>
            <a:pPr lvl="1"/>
            <a:endParaRPr lang="tr-TR" sz="2400" dirty="0" smtClean="0"/>
          </a:p>
          <a:p>
            <a:pPr lvl="1"/>
            <a:r>
              <a:rPr lang="tr-TR" sz="2400" dirty="0" smtClean="0"/>
              <a:t>Özel gereksinimli çocuklar</a:t>
            </a:r>
          </a:p>
          <a:p>
            <a:pPr lvl="2"/>
            <a:r>
              <a:rPr lang="tr-TR" sz="1800" dirty="0" smtClean="0"/>
              <a:t>Fiziksel birliktelik</a:t>
            </a:r>
          </a:p>
          <a:p>
            <a:pPr lvl="2"/>
            <a:r>
              <a:rPr lang="tr-TR" sz="1800" dirty="0" smtClean="0"/>
              <a:t>Sosyal birliktelik</a:t>
            </a:r>
          </a:p>
          <a:p>
            <a:pPr lvl="2"/>
            <a:r>
              <a:rPr lang="tr-TR" sz="1800" dirty="0" smtClean="0"/>
              <a:t>Öğretimsel birliktelik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5</a:t>
            </a:fld>
            <a:endParaRPr lang="tr-TR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94403409"/>
      </p:ext>
    </p:extLst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24744"/>
            <a:ext cx="6777317" cy="4851901"/>
          </a:xfrm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Neden Kaynaştırma? </a:t>
            </a:r>
          </a:p>
          <a:p>
            <a:pPr marL="68580" indent="0">
              <a:buNone/>
            </a:pPr>
            <a:endParaRPr lang="tr-TR" b="1" dirty="0" smtClean="0"/>
          </a:p>
          <a:p>
            <a:pPr lvl="1"/>
            <a:r>
              <a:rPr lang="tr-TR" sz="2400" dirty="0" smtClean="0"/>
              <a:t>Yasal haklar</a:t>
            </a:r>
          </a:p>
          <a:p>
            <a:pPr lvl="2"/>
            <a:r>
              <a:rPr lang="tr-TR" sz="1800" dirty="0" smtClean="0"/>
              <a:t>Özel Eğitim Hizmetleri Yönetmeliği</a:t>
            </a:r>
          </a:p>
          <a:p>
            <a:pPr lvl="2"/>
            <a:r>
              <a:rPr lang="tr-TR" sz="1800" dirty="0" smtClean="0"/>
              <a:t>Okul öncesi eğitim kurumları yönetmeliği</a:t>
            </a:r>
          </a:p>
          <a:p>
            <a:pPr lvl="1"/>
            <a:r>
              <a:rPr lang="tr-TR" sz="2400" dirty="0" smtClean="0"/>
              <a:t>Araştırma sonuçları</a:t>
            </a:r>
          </a:p>
          <a:p>
            <a:pPr lvl="1"/>
            <a:r>
              <a:rPr lang="tr-TR" sz="2400" dirty="0" smtClean="0"/>
              <a:t>Ailelerin baskıları</a:t>
            </a:r>
          </a:p>
          <a:p>
            <a:pPr lvl="1"/>
            <a:r>
              <a:rPr lang="tr-TR" sz="2400" dirty="0" smtClean="0"/>
              <a:t>Uzmanların (psikolog, sosyolog, öğretmen, eğitimci, vb)baskıları ve görüşleri</a:t>
            </a:r>
            <a:endParaRPr lang="tr-TR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6</a:t>
            </a:fld>
            <a:endParaRPr lang="tr-TR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53401342"/>
      </p:ext>
    </p:extLst>
  </p:cSld>
  <p:clrMapOvr>
    <a:masterClrMapping/>
  </p:clrMapOvr>
  <p:transition spd="med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305" y="219554"/>
            <a:ext cx="7024744" cy="504056"/>
          </a:xfrm>
        </p:spPr>
        <p:txBody>
          <a:bodyPr>
            <a:normAutofit fontScale="90000"/>
          </a:bodyPr>
          <a:lstStyle/>
          <a:p>
            <a:r>
              <a:rPr lang="tr-TR" sz="2400" b="1" dirty="0">
                <a:solidFill>
                  <a:srgbClr val="C00000"/>
                </a:solidFill>
                <a:latin typeface="+mn-lt"/>
              </a:rPr>
              <a:t>Kaynaştırmanın </a:t>
            </a:r>
            <a:r>
              <a:rPr lang="tr-TR" sz="2400" b="1" dirty="0" smtClean="0">
                <a:solidFill>
                  <a:srgbClr val="C00000"/>
                </a:solidFill>
                <a:latin typeface="+mn-lt"/>
              </a:rPr>
              <a:t>Yararları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305" y="620688"/>
            <a:ext cx="8280920" cy="5839099"/>
          </a:xfrm>
        </p:spPr>
        <p:txBody>
          <a:bodyPr>
            <a:noAutofit/>
          </a:bodyPr>
          <a:lstStyle/>
          <a:p>
            <a:pPr marL="240030" indent="-1714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800" b="1" dirty="0"/>
              <a:t>Özel Gereksinimli Çocuklar İçin Yararlar</a:t>
            </a:r>
            <a:endParaRPr lang="en-US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Çocukların akademik ve gelişimsel kazanımları ayrı okulda kazanılana eşittir veya daha fazladır.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Toplum içinde yaşamaya hazırlık olacak nitelikte gerçek yaşam deneyimleri kazanılır.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gereksinimli olmayan akranlarla etkileşim fırsatları olur, birlikte yaşama ve arkadaşlık kurma öğrenilir.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Motor, sosyal, dil ve bilişsel becerileri daha iyi olan çocukların gözlemlenmesi ve taklit edilmesi ile yeni beceriler öğrenilir.</a:t>
            </a:r>
            <a:endParaRPr lang="en-US" sz="1200" dirty="0"/>
          </a:p>
          <a:p>
            <a:pPr marL="240030" indent="-1714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800" b="1" dirty="0"/>
              <a:t>Normal Gelişim Gösteren Çocuklar İçin Yararlar</a:t>
            </a:r>
            <a:endParaRPr lang="en-US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Çocukların sadece olgunlaşmadan beklenenin üzerinde gelişimsel ve akademik kazanımları olur.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gereksinimli bireyler hakkında daha gerçekçi bir bakış açısı elde edilir ve farklılığa karşı olumlu tutum geliştirilir.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Kendilerini başkalarının yerine koyma ve onları </a:t>
            </a:r>
            <a:r>
              <a:rPr lang="tr-TR" sz="1200" dirty="0" smtClean="0"/>
              <a:t>anlama öğrenilir</a:t>
            </a:r>
            <a:r>
              <a:rPr lang="tr-TR" sz="1200" dirty="0"/>
              <a:t>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Tüm zorluklara rağmen başarılı olan bireyleri tanıma fırsatını elde edilir.</a:t>
            </a:r>
            <a:endParaRPr lang="en-US" sz="1200" dirty="0"/>
          </a:p>
          <a:p>
            <a:pPr marL="240030" indent="-1714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800" b="1" dirty="0"/>
              <a:t>Aileler İçin Yararlar</a:t>
            </a:r>
            <a:endParaRPr lang="en-US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gereksinimli çocukların aileleri, normal gelişimi öğrenirler ve kendilerini toplumdan daha az soyutlanmış hissederler.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gereksinimli çocukların aileleri, kendilerine önemli destek sağlayabilecek olan normal gelişim gösteren çocukların aileleriyle iletişimlerini geliştirirler.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gereksinimli olmayan çocukların aileleri, çocuklarına bireysel farklılıkları ve onlara saygı duymayı öğretme fırsatını elde ederler.</a:t>
            </a:r>
            <a:endParaRPr lang="en-US" sz="1200" dirty="0"/>
          </a:p>
          <a:p>
            <a:pPr marL="240030" indent="-1714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800" b="1" dirty="0"/>
              <a:t>Öğretmenler İçin Yararlar</a:t>
            </a:r>
            <a:endParaRPr lang="en-US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Tüm çocukların gereksinimlerini karşılama konusundaki güvenleri ve deneyimleri artar.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Farklılıklara karşı olumlu tutum geliştirilir.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Sınıf ortamını ve öğretim programını sınıfındaki öğrencilerin gereksinimlerine göre düzenleme becerileri kazanılır.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tr-TR" sz="1200" dirty="0"/>
              <a:t>Özel eğitim öğretmeni, rehber öğretmen gibi diğer personelle iletişim ve işbirliği kurma </a:t>
            </a:r>
            <a:r>
              <a:rPr lang="tr-TR" sz="1200" dirty="0" smtClean="0"/>
              <a:t>becerileri geliştirilir.</a:t>
            </a: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7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54920673"/>
      </p:ext>
    </p:extLst>
  </p:cSld>
  <p:clrMapOvr>
    <a:masterClrMapping/>
  </p:clrMapOvr>
  <p:transition spd="med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692696"/>
            <a:ext cx="7344816" cy="5472608"/>
          </a:xfr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6858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Kaynaştırma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1763688" y="4437112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91680" y="1412776"/>
            <a:ext cx="2844316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Destekler</a:t>
            </a:r>
          </a:p>
          <a:p>
            <a:pPr algn="ctr"/>
            <a:r>
              <a:rPr lang="tr-TR" sz="1400" dirty="0" smtClean="0">
                <a:solidFill>
                  <a:srgbClr val="7030A0"/>
                </a:solidFill>
              </a:rPr>
              <a:t>ÖE öğretmeni, RAM, internet, kitaplar, sağlık kuruluşları</a:t>
            </a:r>
            <a:r>
              <a:rPr lang="tr-TR" sz="1400" dirty="0" smtClean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tr-TR" sz="1400" dirty="0" smtClean="0">
                <a:solidFill>
                  <a:schemeClr val="accent6">
                    <a:lumMod val="50000"/>
                  </a:schemeClr>
                </a:solidFill>
              </a:rPr>
              <a:t>BEP, değerlendirme,öğretim, uyarlamalar</a:t>
            </a:r>
            <a:endParaRPr lang="tr-T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1176184" y="2006487"/>
            <a:ext cx="515496" cy="1062473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63688" y="4797152"/>
            <a:ext cx="3024336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Çocuğun gelişimini performansını değerlendirme, uyarlamalar, 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3" name="Curved Right Arrow 12"/>
          <p:cNvSpPr/>
          <p:nvPr/>
        </p:nvSpPr>
        <p:spPr>
          <a:xfrm>
            <a:off x="2555776" y="3933056"/>
            <a:ext cx="674170" cy="1008112"/>
          </a:xfrm>
          <a:prstGeom prst="curved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38860" y="4725144"/>
            <a:ext cx="2529483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smtClean="0">
                <a:solidFill>
                  <a:srgbClr val="0070C0"/>
                </a:solidFill>
              </a:rPr>
              <a:t>Özel gereksinimli olan ve olmayan çocukların aileleri</a:t>
            </a:r>
            <a:endParaRPr lang="tr-T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186" y="3933056"/>
            <a:ext cx="701675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8</a:t>
            </a:fld>
            <a:endParaRPr lang="tr-TR"/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19" name="Picture 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38445220"/>
      </p:ext>
    </p:extLst>
  </p:cSld>
  <p:clrMapOvr>
    <a:masterClrMapping/>
  </p:clrMapOvr>
  <p:transition spd="med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253" y="836712"/>
            <a:ext cx="7024744" cy="638944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+mn-lt"/>
              </a:rPr>
              <a:t>Okul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+mn-lt"/>
              </a:rPr>
              <a:t>Öncesi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+mn-lt"/>
              </a:rPr>
              <a:t>Sınıfların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+mn-lt"/>
              </a:rPr>
              <a:t>Kaynaştırmaya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+mn-lt"/>
              </a:rPr>
              <a:t>Hazırlanması</a:t>
            </a:r>
            <a:endParaRPr lang="en-US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844824"/>
            <a:ext cx="7281257" cy="3987805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sz="2400" dirty="0"/>
              <a:t>Okul, sınıf ve materyalleri içeren fiziksel koşulların tüm çocukların gereksinimlerini karşılayacak, öğrenmelerini kolaylaştıracak biçimde düzenlenmesi </a:t>
            </a:r>
            <a:r>
              <a:rPr lang="tr-TR" sz="2400" dirty="0" smtClean="0"/>
              <a:t>gerekmektedir</a:t>
            </a:r>
            <a:r>
              <a:rPr lang="en-US" sz="24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2400" dirty="0"/>
              <a:t>Kaynaştırma sınıfındaki normal gelişim </a:t>
            </a:r>
            <a:r>
              <a:rPr lang="tr-TR" sz="2400" dirty="0" smtClean="0"/>
              <a:t>gösteren çocuklar</a:t>
            </a:r>
            <a:r>
              <a:rPr lang="tr-TR" sz="2400" dirty="0"/>
              <a:t>, özel gereksinimli çocuk hakkında </a:t>
            </a:r>
            <a:r>
              <a:rPr lang="tr-TR" sz="2400" dirty="0" smtClean="0"/>
              <a:t>bilgilendirilmelidir</a:t>
            </a:r>
            <a:r>
              <a:rPr lang="en-US" sz="24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err="1" smtClean="0"/>
              <a:t>Sınıftaki</a:t>
            </a:r>
            <a:r>
              <a:rPr lang="en-US" sz="2400" dirty="0" smtClean="0"/>
              <a:t> </a:t>
            </a:r>
            <a:r>
              <a:rPr lang="en-US" sz="2400" dirty="0" err="1" smtClean="0"/>
              <a:t>çocuklar</a:t>
            </a:r>
            <a:r>
              <a:rPr lang="en-US" sz="2400" dirty="0" smtClean="0"/>
              <a:t> </a:t>
            </a:r>
            <a:r>
              <a:rPr lang="en-US" sz="2400" dirty="0" err="1" smtClean="0"/>
              <a:t>kaynaştırmaya</a:t>
            </a:r>
            <a:r>
              <a:rPr lang="en-US" sz="2400" dirty="0" smtClean="0"/>
              <a:t> </a:t>
            </a:r>
            <a:r>
              <a:rPr lang="en-US" sz="2400" dirty="0" err="1" smtClean="0"/>
              <a:t>hazırlanmalıdır</a:t>
            </a:r>
            <a:r>
              <a:rPr lang="en-US" sz="2400" dirty="0" smtClean="0"/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i="1" dirty="0"/>
              <a:t>Kaynaştırma öğrencisi gelmeden önce çocukları bireysel farklılıklar hakkında </a:t>
            </a:r>
            <a:r>
              <a:rPr lang="tr-TR" i="1" dirty="0" smtClean="0"/>
              <a:t>bilgilendirme</a:t>
            </a:r>
            <a:r>
              <a:rPr lang="en-US" dirty="0" smtClean="0"/>
              <a:t>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i="1" dirty="0"/>
              <a:t>Çocuklarla kendilerini özel gereksinimli çocukların yerine koyma çalışmaları </a:t>
            </a:r>
            <a:r>
              <a:rPr lang="tr-TR" i="1" dirty="0" smtClean="0"/>
              <a:t>yapmak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i="1" dirty="0"/>
              <a:t>Sınıfa engelli bir konuk çağırarak deneyimlerini anlatmasını </a:t>
            </a:r>
            <a:r>
              <a:rPr lang="tr-TR" i="1" dirty="0" smtClean="0"/>
              <a:t>sağla</a:t>
            </a:r>
            <a:r>
              <a:rPr lang="en-US" i="1" dirty="0" err="1" smtClean="0"/>
              <a:t>mak</a:t>
            </a:r>
            <a:endParaRPr lang="en-US" i="1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Doç. Dr. Hatice BAKKALOĞLU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3ABE-ED6A-4F7D-9C96-911E54362DD0}" type="slidenum">
              <a:rPr lang="tr-TR" smtClean="0"/>
              <a:t>9</a:t>
            </a:fld>
            <a:endParaRPr lang="tr-TR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82247" y="6120453"/>
            <a:ext cx="8694902" cy="700938"/>
            <a:chOff x="-104426" y="960005"/>
            <a:chExt cx="8579246" cy="700606"/>
          </a:xfrm>
        </p:grpSpPr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445" y="963368"/>
              <a:ext cx="695375" cy="697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4426" y="960005"/>
              <a:ext cx="695375" cy="69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9036432"/>
      </p:ext>
    </p:extLst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Geçmişe bakış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TM02900769[[fn=Geçmişe bakış]]</Template>
  <TotalTime>366</TotalTime>
  <Words>1466</Words>
  <Application>Microsoft Macintosh PowerPoint</Application>
  <PresentationFormat>On-screen Show (4:3)</PresentationFormat>
  <Paragraphs>342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Calibri</vt:lpstr>
      <vt:lpstr>Calibri Light</vt:lpstr>
      <vt:lpstr>Courier New</vt:lpstr>
      <vt:lpstr>Geçmişe bakış</vt:lpstr>
      <vt:lpstr>OKUL ÖNCESİNDE KAYNAŞTIRMA PROGRAMLARI</vt:lpstr>
      <vt:lpstr>DERS İÇERİĞİ</vt:lpstr>
      <vt:lpstr>ÜNİTE I. KAYNAŞTIRMA MODELİ VE ÖZEL GEREKSİNİMLİ ÇOCUKLARIN ÖZELLİKLERİ</vt:lpstr>
      <vt:lpstr> 1. KISIM: Kaynaştırma</vt:lpstr>
      <vt:lpstr>PowerPoint Presentation</vt:lpstr>
      <vt:lpstr>PowerPoint Presentation</vt:lpstr>
      <vt:lpstr>Kaynaştırmanın Yararları </vt:lpstr>
      <vt:lpstr>PowerPoint Presentation</vt:lpstr>
      <vt:lpstr>Okul Öncesi Sınıfların Kaynaştırmaya Hazırlanması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Sonuç...</vt:lpstr>
    </vt:vector>
  </TitlesOfParts>
  <Company>HP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Kaynaştırma Modeli ve Özel Gereksinimli Çocukların Özellikleri</dc:title>
  <dc:creator>bulbin sucuoglu</dc:creator>
  <cp:lastModifiedBy>Ahmet Turan Acungil</cp:lastModifiedBy>
  <cp:revision>78</cp:revision>
  <dcterms:created xsi:type="dcterms:W3CDTF">2012-11-20T07:49:03Z</dcterms:created>
  <dcterms:modified xsi:type="dcterms:W3CDTF">2017-01-20T12:11:23Z</dcterms:modified>
</cp:coreProperties>
</file>