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2" r:id="rId12"/>
    <p:sldId id="27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198351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29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30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31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32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33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34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35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36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37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38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39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40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7 w 717"/>
                <a:gd name="T1" fmla="*/ 845 h 845"/>
                <a:gd name="T2" fmla="*/ 737 w 717"/>
                <a:gd name="T3" fmla="*/ 821 h 845"/>
                <a:gd name="T4" fmla="*/ 594 w 717"/>
                <a:gd name="T5" fmla="*/ 605 h 845"/>
                <a:gd name="T6" fmla="*/ 416 w 717"/>
                <a:gd name="T7" fmla="*/ 396 h 845"/>
                <a:gd name="T8" fmla="*/ 23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9 w 717"/>
                <a:gd name="T15" fmla="*/ 198 h 845"/>
                <a:gd name="T16" fmla="*/ 410 w 717"/>
                <a:gd name="T17" fmla="*/ 408 h 845"/>
                <a:gd name="T18" fmla="*/ 588 w 717"/>
                <a:gd name="T19" fmla="*/ 623 h 845"/>
                <a:gd name="T20" fmla="*/ 737 w 717"/>
                <a:gd name="T21" fmla="*/ 845 h 845"/>
                <a:gd name="T22" fmla="*/ 73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7 w 407"/>
                <a:gd name="T1" fmla="*/ 414 h 414"/>
                <a:gd name="T2" fmla="*/ 417 w 407"/>
                <a:gd name="T3" fmla="*/ 396 h 414"/>
                <a:gd name="T4" fmla="*/ 23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6 w 407"/>
                <a:gd name="T13" fmla="*/ 204 h 414"/>
                <a:gd name="T14" fmla="*/ 417 w 407"/>
                <a:gd name="T15" fmla="*/ 414 h 414"/>
                <a:gd name="T16" fmla="*/ 41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6 w 586"/>
                <a:gd name="T1" fmla="*/ 0 h 599"/>
                <a:gd name="T2" fmla="*/ 588 w 586"/>
                <a:gd name="T3" fmla="*/ 0 h 599"/>
                <a:gd name="T4" fmla="*/ 417 w 586"/>
                <a:gd name="T5" fmla="*/ 132 h 599"/>
                <a:gd name="T6" fmla="*/ 26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7 w 586"/>
                <a:gd name="T17" fmla="*/ 282 h 599"/>
                <a:gd name="T18" fmla="*/ 423 w 586"/>
                <a:gd name="T19" fmla="*/ 138 h 599"/>
                <a:gd name="T20" fmla="*/ 606 w 586"/>
                <a:gd name="T21" fmla="*/ 0 h 599"/>
                <a:gd name="T22" fmla="*/ 60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9 w 269"/>
                <a:gd name="T1" fmla="*/ 0 h 252"/>
                <a:gd name="T2" fmla="*/ 26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9 w 269"/>
                <a:gd name="T15" fmla="*/ 0 h 252"/>
                <a:gd name="T16" fmla="*/ 27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1800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8810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8810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80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7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313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001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20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738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69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025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116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9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0880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118" y="0"/>
            <a:ext cx="12198349" cy="6851650"/>
            <a:chOff x="1" y="0"/>
            <a:chExt cx="5763" cy="4316"/>
          </a:xfrm>
        </p:grpSpPr>
        <p:sp>
          <p:nvSpPr>
            <p:cNvPr id="8704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8704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8704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87047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48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49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50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51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52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53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54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55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56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57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58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  <p:sp>
            <p:nvSpPr>
              <p:cNvPr id="87059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tr-TR" sz="1800"/>
              </a:p>
            </p:txBody>
          </p:sp>
        </p:grpSp>
        <p:sp>
          <p:nvSpPr>
            <p:cNvPr id="8706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8706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8706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7 w 717"/>
                <a:gd name="T1" fmla="*/ 845 h 845"/>
                <a:gd name="T2" fmla="*/ 737 w 717"/>
                <a:gd name="T3" fmla="*/ 821 h 845"/>
                <a:gd name="T4" fmla="*/ 594 w 717"/>
                <a:gd name="T5" fmla="*/ 605 h 845"/>
                <a:gd name="T6" fmla="*/ 416 w 717"/>
                <a:gd name="T7" fmla="*/ 396 h 845"/>
                <a:gd name="T8" fmla="*/ 23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9 w 717"/>
                <a:gd name="T15" fmla="*/ 198 h 845"/>
                <a:gd name="T16" fmla="*/ 410 w 717"/>
                <a:gd name="T17" fmla="*/ 408 h 845"/>
                <a:gd name="T18" fmla="*/ 588 w 717"/>
                <a:gd name="T19" fmla="*/ 623 h 845"/>
                <a:gd name="T20" fmla="*/ 737 w 717"/>
                <a:gd name="T21" fmla="*/ 845 h 845"/>
                <a:gd name="T22" fmla="*/ 73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7 w 407"/>
                <a:gd name="T1" fmla="*/ 414 h 414"/>
                <a:gd name="T2" fmla="*/ 417 w 407"/>
                <a:gd name="T3" fmla="*/ 396 h 414"/>
                <a:gd name="T4" fmla="*/ 23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6 w 407"/>
                <a:gd name="T13" fmla="*/ 204 h 414"/>
                <a:gd name="T14" fmla="*/ 417 w 407"/>
                <a:gd name="T15" fmla="*/ 414 h 414"/>
                <a:gd name="T16" fmla="*/ 41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706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6 w 586"/>
                <a:gd name="T1" fmla="*/ 0 h 599"/>
                <a:gd name="T2" fmla="*/ 588 w 586"/>
                <a:gd name="T3" fmla="*/ 0 h 599"/>
                <a:gd name="T4" fmla="*/ 417 w 586"/>
                <a:gd name="T5" fmla="*/ 132 h 599"/>
                <a:gd name="T6" fmla="*/ 26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7 w 586"/>
                <a:gd name="T17" fmla="*/ 282 h 599"/>
                <a:gd name="T18" fmla="*/ 423 w 586"/>
                <a:gd name="T19" fmla="*/ 138 h 599"/>
                <a:gd name="T20" fmla="*/ 606 w 586"/>
                <a:gd name="T21" fmla="*/ 0 h 599"/>
                <a:gd name="T22" fmla="*/ 60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9 w 269"/>
                <a:gd name="T1" fmla="*/ 0 h 252"/>
                <a:gd name="T2" fmla="*/ 26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9 w 269"/>
                <a:gd name="T15" fmla="*/ 0 h 252"/>
                <a:gd name="T16" fmla="*/ 27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1800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 sz="1800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8707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8708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9915205-1C90-4312-A92C-469F0F05233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708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tr-TR"/>
          </a:p>
        </p:txBody>
      </p:sp>
      <p:sp>
        <p:nvSpPr>
          <p:cNvPr id="8708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E96CF6C-D003-4D35-B083-1239BAC8D878}" type="slidenum">
              <a:rPr lang="tr-TR" smtClean="0"/>
              <a:t>‹#›</a:t>
            </a:fld>
            <a:endParaRPr lang="tr-TR"/>
          </a:p>
        </p:txBody>
      </p:sp>
      <p:sp>
        <p:nvSpPr>
          <p:cNvPr id="870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79050485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23495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 smtClean="0"/>
              <a:t>DİŞSİZ MANDİBULANIN ÖLÇÜDE ESAS ALINACAK BİYOLOJİK VE FİZYOLOJİK ESASLARI</a:t>
            </a:r>
            <a:endParaRPr lang="en-GB" sz="3200" b="1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4318001"/>
            <a:ext cx="10972800" cy="45307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tr-TR" dirty="0" smtClean="0"/>
              <a:t> </a:t>
            </a:r>
            <a:endParaRPr lang="tr-TR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dirty="0" smtClean="0"/>
              <a:t>					</a:t>
            </a:r>
            <a:r>
              <a:rPr lang="tr-TR" dirty="0" err="1" smtClean="0"/>
              <a:t>Prof.Dr.A.Cavidan</a:t>
            </a:r>
            <a:r>
              <a:rPr lang="tr-TR" dirty="0" smtClean="0"/>
              <a:t> AKÖREN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2227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-2400300" y="392114"/>
            <a:ext cx="109728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2000" b="1" dirty="0"/>
              <a:t>ANTERİOR VESTİBÜL BÖLGESİ</a:t>
            </a:r>
            <a:br>
              <a:rPr lang="tr-TR" sz="2000" b="1" dirty="0"/>
            </a:br>
            <a:r>
              <a:rPr lang="tr-TR" sz="2000" b="1" dirty="0" err="1"/>
              <a:t>Sublingual</a:t>
            </a:r>
            <a:r>
              <a:rPr lang="tr-TR" sz="2000" b="1" dirty="0"/>
              <a:t> </a:t>
            </a:r>
            <a:r>
              <a:rPr lang="tr-TR" sz="2000" b="1" dirty="0" err="1"/>
              <a:t>katlantı</a:t>
            </a:r>
            <a:endParaRPr lang="en-GB" sz="2000" b="1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17639"/>
            <a:ext cx="8229600" cy="4530725"/>
          </a:xfrm>
        </p:spPr>
        <p:txBody>
          <a:bodyPr/>
          <a:lstStyle/>
          <a:p>
            <a:pPr eaLnBrk="1" hangingPunct="1">
              <a:buClr>
                <a:srgbClr val="FF66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000" b="1" dirty="0" err="1"/>
              <a:t>Lingual</a:t>
            </a:r>
            <a:r>
              <a:rPr lang="tr-TR" sz="2000" b="1" dirty="0"/>
              <a:t> </a:t>
            </a:r>
            <a:r>
              <a:rPr lang="tr-TR" sz="2000" b="1" dirty="0" err="1"/>
              <a:t>frenilum</a:t>
            </a:r>
            <a:endParaRPr lang="tr-TR" sz="2000" b="1" dirty="0"/>
          </a:p>
          <a:p>
            <a:pPr eaLnBrk="1" hangingPunct="1">
              <a:buClr>
                <a:srgbClr val="FF66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000" b="1" dirty="0" err="1"/>
              <a:t>Genioglossus</a:t>
            </a:r>
            <a:r>
              <a:rPr lang="tr-TR" sz="2000" b="1" dirty="0"/>
              <a:t> kası</a:t>
            </a:r>
          </a:p>
          <a:p>
            <a:pPr eaLnBrk="1" hangingPunct="1">
              <a:buClr>
                <a:srgbClr val="FF66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000" b="1" dirty="0" err="1"/>
              <a:t>Sublingual</a:t>
            </a:r>
            <a:r>
              <a:rPr lang="tr-TR" sz="2000" b="1" dirty="0"/>
              <a:t> bezler</a:t>
            </a:r>
            <a:endParaRPr lang="en-GB" sz="2000" b="1" dirty="0"/>
          </a:p>
        </p:txBody>
      </p:sp>
      <p:sp>
        <p:nvSpPr>
          <p:cNvPr id="2" name="Dikdörtgen 1"/>
          <p:cNvSpPr/>
          <p:nvPr/>
        </p:nvSpPr>
        <p:spPr>
          <a:xfrm>
            <a:off x="7112000" y="58171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ORTA VESTİBÜL BÖLGESİ</a:t>
            </a:r>
            <a:br>
              <a:rPr lang="tr-TR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tr-TR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Mylohyoid</a:t>
            </a:r>
            <a:r>
              <a:rPr lang="tr-TR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vestibül</a:t>
            </a:r>
            <a:endParaRPr lang="tr-TR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6743700" y="17653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-</a:t>
            </a:r>
            <a:r>
              <a:rPr lang="tr-TR" sz="2000" b="1" dirty="0" err="1" smtClean="0"/>
              <a:t>Mylohoid</a:t>
            </a:r>
            <a:r>
              <a:rPr lang="tr-TR" sz="2000" b="1" dirty="0" smtClean="0"/>
              <a:t> bezler</a:t>
            </a:r>
          </a:p>
          <a:p>
            <a:r>
              <a:rPr lang="tr-TR" sz="2000" b="1" dirty="0" smtClean="0"/>
              <a:t>-</a:t>
            </a:r>
            <a:r>
              <a:rPr lang="tr-TR" sz="2000" b="1" dirty="0" err="1" smtClean="0"/>
              <a:t>Sublingual</a:t>
            </a:r>
            <a:r>
              <a:rPr lang="tr-TR" sz="2000" b="1" dirty="0" smtClean="0"/>
              <a:t> bezler</a:t>
            </a:r>
            <a:endParaRPr lang="tr-TR" sz="2000" b="1" dirty="0"/>
          </a:p>
        </p:txBody>
      </p:sp>
      <p:sp>
        <p:nvSpPr>
          <p:cNvPr id="4" name="Dikdörtgen 3"/>
          <p:cNvSpPr/>
          <p:nvPr/>
        </p:nvSpPr>
        <p:spPr>
          <a:xfrm>
            <a:off x="647700" y="303667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DİSTOLİNGUAL VESTİBÜL BÖLGESİ</a:t>
            </a:r>
            <a:br>
              <a:rPr lang="tr-TR" dirty="0"/>
            </a:br>
            <a:r>
              <a:rPr lang="tr-TR" dirty="0" err="1"/>
              <a:t>Retromylohyoid</a:t>
            </a:r>
            <a:r>
              <a:rPr lang="tr-TR" dirty="0"/>
              <a:t> bölge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90" y="3883414"/>
            <a:ext cx="9640210" cy="2154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902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71625" y="88901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b="1" dirty="0"/>
              <a:t>DİL</a:t>
            </a:r>
            <a:endParaRPr lang="en-GB" sz="3600" b="1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1774825" y="990601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Farklı büyüklüklerde olabilir ve değişik hareket kabiliyeti sergiler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İdeal dil istirahat durumunda ark boyunca yayılmalı, ucu alt ön dişlerin </a:t>
            </a:r>
            <a:r>
              <a:rPr lang="tr-TR" sz="2400" b="1" dirty="0" err="1"/>
              <a:t>lingual</a:t>
            </a:r>
            <a:r>
              <a:rPr lang="tr-TR" sz="2400" b="1" dirty="0"/>
              <a:t> yüzeylerine temas etmelidir</a:t>
            </a:r>
            <a:endParaRPr lang="en-GB" sz="2400" b="1" dirty="0"/>
          </a:p>
        </p:txBody>
      </p:sp>
      <p:sp>
        <p:nvSpPr>
          <p:cNvPr id="2" name="Dikdörtgen 1"/>
          <p:cNvSpPr/>
          <p:nvPr/>
        </p:nvSpPr>
        <p:spPr>
          <a:xfrm>
            <a:off x="4289046" y="3213002"/>
            <a:ext cx="37048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/>
                </a:solidFill>
              </a:rPr>
              <a:t>LİNGUAL TORUSLAR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093476" y="3890110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000" b="1" dirty="0"/>
              <a:t>Çift bazen de tek taraflı olur </a:t>
            </a:r>
          </a:p>
          <a:p>
            <a:r>
              <a:rPr lang="tr-TR" sz="2000" b="1" dirty="0"/>
              <a:t>Küçük azı dişleri bölgesinde</a:t>
            </a:r>
          </a:p>
          <a:p>
            <a:r>
              <a:rPr lang="tr-TR" sz="2000" b="1" dirty="0"/>
              <a:t>   </a:t>
            </a:r>
            <a:r>
              <a:rPr lang="tr-TR" sz="2000" b="1" dirty="0" err="1"/>
              <a:t>lingualde</a:t>
            </a:r>
            <a:r>
              <a:rPr lang="tr-TR" sz="2000" b="1" dirty="0"/>
              <a:t> lokalizedir</a:t>
            </a:r>
          </a:p>
          <a:p>
            <a:r>
              <a:rPr lang="tr-TR" sz="2000" b="1" dirty="0"/>
              <a:t>Çok büyüdüğü zaman ciddi</a:t>
            </a:r>
          </a:p>
          <a:p>
            <a:r>
              <a:rPr lang="tr-TR" sz="2000" b="1" dirty="0"/>
              <a:t>   protez vurukları ortaya</a:t>
            </a:r>
          </a:p>
          <a:p>
            <a:r>
              <a:rPr lang="tr-TR" sz="2000" b="1" dirty="0"/>
              <a:t>   çıkar</a:t>
            </a:r>
          </a:p>
          <a:p>
            <a:r>
              <a:rPr lang="tr-TR" sz="2000" b="1" dirty="0"/>
              <a:t>Cerrahi olarak düzeltilebilir</a:t>
            </a:r>
          </a:p>
          <a:p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2193604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19288" y="1052514"/>
            <a:ext cx="8229600" cy="1139825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Teşekkürler</a:t>
            </a:r>
            <a:endParaRPr lang="tr-TR" dirty="0"/>
          </a:p>
        </p:txBody>
      </p:sp>
      <p:sp>
        <p:nvSpPr>
          <p:cNvPr id="51203" name="Metin kutusu 3"/>
          <p:cNvSpPr txBox="1">
            <a:spLocks noChangeArrowheads="1"/>
          </p:cNvSpPr>
          <p:nvPr/>
        </p:nvSpPr>
        <p:spPr bwMode="auto">
          <a:xfrm>
            <a:off x="4473574" y="3187700"/>
            <a:ext cx="694372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/>
              <a:t>Kaynak: </a:t>
            </a:r>
            <a:r>
              <a:rPr lang="tr-TR" altLang="tr-TR" sz="1800" dirty="0" smtClean="0"/>
              <a:t>1. </a:t>
            </a:r>
            <a:r>
              <a:rPr lang="tr-TR" altLang="tr-TR" sz="1800" dirty="0" err="1" smtClean="0"/>
              <a:t>Çalıkkocaoğlu</a:t>
            </a:r>
            <a:r>
              <a:rPr lang="tr-TR" altLang="tr-TR" sz="1800" dirty="0" smtClean="0"/>
              <a:t> </a:t>
            </a:r>
            <a:r>
              <a:rPr lang="tr-TR" altLang="tr-TR" sz="1800" dirty="0"/>
              <a:t>S. </a:t>
            </a:r>
            <a:r>
              <a:rPr lang="tr-TR" altLang="tr-TR" sz="1800" dirty="0" smtClean="0"/>
              <a:t>Dişsiz Hastaların 	  	     	  </a:t>
            </a:r>
            <a:r>
              <a:rPr lang="tr-TR" altLang="tr-TR" sz="1800" dirty="0" err="1" smtClean="0"/>
              <a:t>Protetik</a:t>
            </a:r>
            <a:r>
              <a:rPr lang="tr-TR" altLang="tr-TR" sz="1800" dirty="0" smtClean="0"/>
              <a:t> Tedavisi, 2013</a:t>
            </a:r>
            <a:endParaRPr lang="tr-TR" altLang="tr-TR" sz="18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/>
              <a:t>	 </a:t>
            </a:r>
            <a:r>
              <a:rPr lang="tr-TR" altLang="tr-TR" sz="1800" dirty="0" smtClean="0"/>
              <a:t>2. </a:t>
            </a:r>
            <a:r>
              <a:rPr lang="tr-TR" altLang="tr-TR" sz="1800" dirty="0" err="1" smtClean="0"/>
              <a:t>Zarb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Bolender</a:t>
            </a:r>
            <a:r>
              <a:rPr lang="tr-TR" altLang="tr-TR" sz="1800" dirty="0" smtClean="0"/>
              <a:t>. </a:t>
            </a:r>
            <a:r>
              <a:rPr lang="tr-TR" altLang="tr-TR" sz="1800" dirty="0" err="1" smtClean="0"/>
              <a:t>Prosthodontic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Treatment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for</a:t>
            </a:r>
            <a:r>
              <a:rPr lang="tr-TR" altLang="tr-TR" sz="1800" dirty="0" smtClean="0"/>
              <a:t>  	  </a:t>
            </a:r>
            <a:r>
              <a:rPr lang="tr-TR" altLang="tr-TR" sz="1800" dirty="0" err="1" smtClean="0"/>
              <a:t>Edentulous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Patients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Mosby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Co</a:t>
            </a:r>
            <a:r>
              <a:rPr lang="tr-TR" altLang="tr-TR" sz="1800" dirty="0" smtClean="0"/>
              <a:t>. </a:t>
            </a:r>
            <a:r>
              <a:rPr lang="tr-TR" altLang="tr-TR" sz="1800" dirty="0"/>
              <a:t>2</a:t>
            </a:r>
            <a:r>
              <a:rPr lang="tr-TR" altLang="tr-TR" sz="1800" dirty="0" smtClean="0"/>
              <a:t>004		</a:t>
            </a:r>
            <a:endParaRPr lang="tr-TR" altLang="tr-TR" sz="1800" dirty="0"/>
          </a:p>
        </p:txBody>
      </p:sp>
    </p:spTree>
    <p:extLst>
      <p:ext uri="{BB962C8B-B14F-4D97-AF65-F5344CB8AC3E}">
        <p14:creationId xmlns:p14="http://schemas.microsoft.com/office/powerpoint/2010/main" val="683263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0"/>
            <a:ext cx="109728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/>
              <a:t>LABİAL FRENİLUM</a:t>
            </a:r>
            <a:endParaRPr lang="en-GB" sz="3200" b="1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187592" y="960439"/>
            <a:ext cx="10972800" cy="4530725"/>
          </a:xfrm>
        </p:spPr>
        <p:txBody>
          <a:bodyPr/>
          <a:lstStyle/>
          <a:p>
            <a:pPr lvl="1" eaLnBrk="1" hangingPunct="1">
              <a:buClr>
                <a:srgbClr val="FF0000"/>
              </a:buClr>
              <a:buSzPct val="90000"/>
              <a:buFont typeface="Wingdings" pitchFamily="2" charset="2"/>
              <a:buChar char="v"/>
              <a:defRPr/>
            </a:pPr>
            <a:r>
              <a:rPr lang="tr-TR" sz="1800" b="1" dirty="0"/>
              <a:t>Daha kısa ve geniştir</a:t>
            </a:r>
          </a:p>
          <a:p>
            <a:pPr lvl="1" eaLnBrk="1" hangingPunct="1">
              <a:buClr>
                <a:srgbClr val="FF0000"/>
              </a:buClr>
              <a:buSzPct val="90000"/>
              <a:buFont typeface="Wingdings" pitchFamily="2" charset="2"/>
              <a:buChar char="v"/>
              <a:defRPr/>
            </a:pPr>
            <a:r>
              <a:rPr lang="tr-TR" sz="1800" b="1" dirty="0"/>
              <a:t>Tek veya  fazla sayıda olabilir</a:t>
            </a:r>
          </a:p>
          <a:p>
            <a:pPr lvl="1" eaLnBrk="1" hangingPunct="1">
              <a:buClr>
                <a:srgbClr val="FF0000"/>
              </a:buClr>
              <a:buSzPct val="90000"/>
              <a:buFont typeface="Wingdings" pitchFamily="2" charset="2"/>
              <a:buChar char="v"/>
              <a:defRPr/>
            </a:pPr>
            <a:r>
              <a:rPr lang="tr-TR" sz="1800" b="1" dirty="0" err="1"/>
              <a:t>Orbicularis</a:t>
            </a:r>
            <a:r>
              <a:rPr lang="tr-TR" sz="1800" b="1" dirty="0"/>
              <a:t> </a:t>
            </a:r>
            <a:r>
              <a:rPr lang="tr-TR" sz="1800" b="1" dirty="0" err="1"/>
              <a:t>oris</a:t>
            </a:r>
            <a:r>
              <a:rPr lang="tr-TR" sz="1800" b="1" dirty="0"/>
              <a:t> ve </a:t>
            </a:r>
            <a:r>
              <a:rPr lang="tr-TR" sz="1800" b="1" dirty="0" err="1"/>
              <a:t>Insisivus</a:t>
            </a:r>
            <a:r>
              <a:rPr lang="tr-TR" sz="1800" b="1" dirty="0"/>
              <a:t> </a:t>
            </a:r>
          </a:p>
          <a:p>
            <a:pPr lvl="1" eaLnBrk="1" hangingPunct="1">
              <a:buClr>
                <a:srgbClr val="FF0000"/>
              </a:buClr>
              <a:buSzPct val="90000"/>
              <a:buFont typeface="Wingdings" pitchFamily="2" charset="2"/>
              <a:buNone/>
              <a:defRPr/>
            </a:pPr>
            <a:r>
              <a:rPr lang="tr-TR" sz="1800" b="1" dirty="0"/>
              <a:t>   kaslarından etkilenir</a:t>
            </a:r>
          </a:p>
          <a:p>
            <a:pPr lvl="1" eaLnBrk="1" hangingPunct="1">
              <a:buClr>
                <a:srgbClr val="FF0000"/>
              </a:buClr>
              <a:buSzPct val="90000"/>
              <a:buFont typeface="Wingdings" pitchFamily="2" charset="2"/>
              <a:buChar char="v"/>
              <a:defRPr/>
            </a:pPr>
            <a:r>
              <a:rPr lang="tr-TR" sz="1800" b="1" dirty="0"/>
              <a:t>Protezde ince bir çentik</a:t>
            </a:r>
          </a:p>
          <a:p>
            <a:pPr lvl="1" eaLnBrk="1" hangingPunct="1">
              <a:buClr>
                <a:srgbClr val="FF0000"/>
              </a:buClr>
              <a:buSzPct val="90000"/>
              <a:buFont typeface="Wingdings" pitchFamily="2" charset="2"/>
              <a:buNone/>
              <a:defRPr/>
            </a:pPr>
            <a:r>
              <a:rPr lang="tr-TR" sz="1800" b="1" dirty="0"/>
              <a:t>   oluşturularak rahatlatılmalıdır</a:t>
            </a:r>
            <a:endParaRPr lang="en-GB" sz="1800" b="1" dirty="0"/>
          </a:p>
          <a:p>
            <a:pPr marL="457200" lvl="1" indent="0">
              <a:buClr>
                <a:srgbClr val="FF0000"/>
              </a:buClr>
              <a:buSzPct val="90000"/>
              <a:buNone/>
              <a:defRPr/>
            </a:pPr>
            <a:r>
              <a:rPr lang="tr-TR" sz="1800" b="1" dirty="0" smtClean="0">
                <a:solidFill>
                  <a:srgbClr val="FFFF00"/>
                </a:solidFill>
              </a:rPr>
              <a:t>			   </a:t>
            </a:r>
            <a:r>
              <a:rPr lang="en-GB" sz="2000" b="1" dirty="0" smtClean="0">
                <a:solidFill>
                  <a:srgbClr val="FFFF00"/>
                </a:solidFill>
              </a:rPr>
              <a:t>LABİAL </a:t>
            </a:r>
            <a:r>
              <a:rPr lang="en-GB" sz="2000" b="1" dirty="0">
                <a:solidFill>
                  <a:srgbClr val="FFFF00"/>
                </a:solidFill>
              </a:rPr>
              <a:t>VESTİBÜL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993900" y="419403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b="1" dirty="0"/>
              <a:t>Küçük azı dişleri bölgesinde yer alır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b="1" dirty="0"/>
              <a:t>Tek veya daha fazla sayıda </a:t>
            </a:r>
            <a:r>
              <a:rPr lang="tr-TR" b="1" dirty="0" err="1"/>
              <a:t>fibröz</a:t>
            </a:r>
            <a:r>
              <a:rPr lang="tr-TR" b="1" dirty="0"/>
              <a:t> </a:t>
            </a:r>
            <a:r>
              <a:rPr lang="tr-TR" b="1" dirty="0" err="1"/>
              <a:t>band</a:t>
            </a:r>
            <a:r>
              <a:rPr lang="tr-TR" b="1" dirty="0"/>
              <a:t> şeklindedir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b="1" dirty="0" err="1"/>
              <a:t>Modiolusla</a:t>
            </a:r>
            <a:r>
              <a:rPr lang="tr-TR" b="1" dirty="0"/>
              <a:t> ilişkilidir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b="1" dirty="0"/>
              <a:t>Protezde geniş bir çentik açılarak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b="1" dirty="0"/>
              <a:t>   rahatlatılmalıdır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b="1" dirty="0"/>
              <a:t>Protez kenarı ince hazırlanmalıdır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070492" y="3547707"/>
            <a:ext cx="35012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chemeClr val="tx2"/>
                </a:solidFill>
              </a:rPr>
              <a:t>BUKKAL FRENİLUM</a:t>
            </a:r>
          </a:p>
        </p:txBody>
      </p:sp>
    </p:spTree>
    <p:extLst>
      <p:ext uri="{BB962C8B-B14F-4D97-AF65-F5344CB8AC3E}">
        <p14:creationId xmlns:p14="http://schemas.microsoft.com/office/powerpoint/2010/main" val="2429253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73088" y="1057276"/>
            <a:ext cx="8229601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/>
              <a:t>BUKKAL VESTİBÜL</a:t>
            </a:r>
            <a:endParaRPr lang="en-GB" sz="3200" b="1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117600" y="2365376"/>
            <a:ext cx="10972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Bukkal</a:t>
            </a:r>
            <a:r>
              <a:rPr lang="tr-TR" sz="2400" b="1" dirty="0"/>
              <a:t> </a:t>
            </a:r>
            <a:r>
              <a:rPr lang="tr-TR" sz="2400" b="1" dirty="0" err="1"/>
              <a:t>frenilumdan</a:t>
            </a:r>
            <a:r>
              <a:rPr lang="tr-TR" sz="2400" b="1" dirty="0"/>
              <a:t> arkaya uzanır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Genişliği </a:t>
            </a:r>
            <a:r>
              <a:rPr lang="tr-TR" sz="2400" b="1" dirty="0" err="1"/>
              <a:t>Buccinator</a:t>
            </a:r>
            <a:r>
              <a:rPr lang="tr-TR" sz="2400" b="1" dirty="0"/>
              <a:t> kasının aktivitesi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   ve </a:t>
            </a:r>
            <a:r>
              <a:rPr lang="tr-TR" sz="2400" b="1" dirty="0" err="1"/>
              <a:t>bukkal</a:t>
            </a:r>
            <a:r>
              <a:rPr lang="tr-TR" sz="2400" b="1" dirty="0"/>
              <a:t> düzlüğün yapısına bağlıdır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Protez bu bölgeyi tamamen içine almalıdır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Buccinator</a:t>
            </a:r>
            <a:r>
              <a:rPr lang="tr-TR" sz="2400" b="1" dirty="0"/>
              <a:t> kasın çok aktif olduğu durumlarda kısa yapılabilir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Protez kenarları kalın hazırlanmalıdır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935771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9788" y="438150"/>
            <a:ext cx="7772401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/>
              <a:t>BUKKAL DÜZLÜK</a:t>
            </a:r>
            <a:endParaRPr lang="en-GB" sz="3200" b="1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233613" y="1911350"/>
            <a:ext cx="7772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Bukkal</a:t>
            </a:r>
            <a:r>
              <a:rPr lang="tr-TR" sz="2400" b="1" dirty="0"/>
              <a:t> </a:t>
            </a:r>
            <a:r>
              <a:rPr lang="tr-TR" sz="2400" b="1" dirty="0" err="1"/>
              <a:t>frenilumun</a:t>
            </a:r>
            <a:r>
              <a:rPr lang="tr-TR" sz="2400" b="1" dirty="0"/>
              <a:t> arkasındadır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Kret</a:t>
            </a:r>
            <a:r>
              <a:rPr lang="tr-TR" sz="2400" b="1" dirty="0"/>
              <a:t> tepesi ile </a:t>
            </a:r>
            <a:r>
              <a:rPr lang="tr-TR" sz="2400" b="1" dirty="0" err="1"/>
              <a:t>external</a:t>
            </a:r>
            <a:r>
              <a:rPr lang="tr-TR" sz="2400" b="1" dirty="0"/>
              <a:t> </a:t>
            </a:r>
            <a:r>
              <a:rPr lang="tr-TR" sz="2400" b="1" dirty="0" err="1"/>
              <a:t>oblique</a:t>
            </a:r>
            <a:r>
              <a:rPr lang="tr-TR" sz="2400" b="1" dirty="0"/>
              <a:t> sırt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  arasında uzanır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Düz bir alandır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Retromolar</a:t>
            </a:r>
            <a:r>
              <a:rPr lang="tr-TR" sz="2400" b="1" dirty="0"/>
              <a:t> kabartı bölgesinde yukarı doğru eğim kazanır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Primer</a:t>
            </a:r>
            <a:r>
              <a:rPr lang="tr-TR" sz="2400" b="1" dirty="0"/>
              <a:t> basınç alanıdır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403069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7493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/>
              <a:t>MASSETER KASININ ETKİ ALANI</a:t>
            </a:r>
            <a:endParaRPr lang="en-GB" sz="2800" b="1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2120900"/>
            <a:ext cx="8153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b="1" dirty="0"/>
              <a:t>Ağızın açılıp kapatılması sırasında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b="1" dirty="0" err="1"/>
              <a:t>Masseter</a:t>
            </a:r>
            <a:r>
              <a:rPr lang="tr-TR" sz="2400" b="1" dirty="0"/>
              <a:t> kası üzerinde bulunduğu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b="1" dirty="0" err="1"/>
              <a:t>Buccinator</a:t>
            </a:r>
            <a:r>
              <a:rPr lang="tr-TR" sz="2400" b="1" dirty="0"/>
              <a:t> kasını etkileyerek bu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b="1" dirty="0"/>
              <a:t>bölgede protez kenarının değişen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b="1" dirty="0"/>
              <a:t>derecelerde daraltılması gerekliliğini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b="1" dirty="0"/>
              <a:t>ortaya çıkarır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b="1" i="1" dirty="0" err="1">
                <a:solidFill>
                  <a:srgbClr val="33CCFF"/>
                </a:solidFill>
              </a:rPr>
              <a:t>Masseter</a:t>
            </a:r>
            <a:r>
              <a:rPr lang="tr-TR" sz="2400" b="1" i="1" dirty="0">
                <a:solidFill>
                  <a:srgbClr val="33CCFF"/>
                </a:solidFill>
              </a:rPr>
              <a:t> oluğu, </a:t>
            </a:r>
            <a:r>
              <a:rPr lang="tr-TR" sz="2400" b="1" i="1" dirty="0" err="1">
                <a:solidFill>
                  <a:srgbClr val="33CCFF"/>
                </a:solidFill>
              </a:rPr>
              <a:t>Masseter</a:t>
            </a:r>
            <a:r>
              <a:rPr lang="tr-TR" sz="2400" b="1" i="1" dirty="0">
                <a:solidFill>
                  <a:srgbClr val="33CCFF"/>
                </a:solidFill>
              </a:rPr>
              <a:t> çentiği, </a:t>
            </a:r>
            <a:r>
              <a:rPr lang="tr-TR" sz="2400" b="1" i="1" dirty="0" err="1">
                <a:solidFill>
                  <a:srgbClr val="33CCFF"/>
                </a:solidFill>
              </a:rPr>
              <a:t>Masseterik</a:t>
            </a:r>
            <a:endParaRPr lang="tr-TR" sz="2400" b="1" i="1" dirty="0">
              <a:solidFill>
                <a:srgbClr val="33CC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b="1" i="1" dirty="0">
                <a:solidFill>
                  <a:srgbClr val="33CCFF"/>
                </a:solidFill>
              </a:rPr>
              <a:t>çentik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>
                <a:solidFill>
                  <a:srgbClr val="33CCFF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dirty="0">
              <a:solidFill>
                <a:srgbClr val="33CC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GB" dirty="0">
              <a:solidFill>
                <a:srgbClr val="33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93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/>
              <a:t>RETROMOLAR KABARTI</a:t>
            </a:r>
            <a:endParaRPr lang="en-GB" sz="3200" b="1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082800" y="1803400"/>
            <a:ext cx="8153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Alveolar</a:t>
            </a:r>
            <a:r>
              <a:rPr lang="tr-TR" sz="2400" b="1" dirty="0"/>
              <a:t> </a:t>
            </a:r>
            <a:r>
              <a:rPr lang="tr-TR" sz="2400" b="1" dirty="0" err="1"/>
              <a:t>kretin</a:t>
            </a:r>
            <a:r>
              <a:rPr lang="tr-TR" sz="2400" b="1" dirty="0"/>
              <a:t> en arkasında bulunur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Armut şeklindedir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Pterygomandibular</a:t>
            </a:r>
            <a:r>
              <a:rPr lang="tr-TR" sz="2400" b="1" dirty="0"/>
              <a:t> </a:t>
            </a:r>
            <a:r>
              <a:rPr lang="tr-TR" sz="2400" b="1" dirty="0" err="1"/>
              <a:t>raphe</a:t>
            </a:r>
            <a:r>
              <a:rPr lang="tr-TR" sz="2400" b="1" dirty="0"/>
              <a:t>, </a:t>
            </a:r>
            <a:r>
              <a:rPr lang="tr-TR" sz="2400" b="1" dirty="0" err="1"/>
              <a:t>Superior</a:t>
            </a:r>
            <a:r>
              <a:rPr lang="tr-TR" sz="2400" b="1" dirty="0"/>
              <a:t> 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  </a:t>
            </a:r>
            <a:r>
              <a:rPr lang="tr-TR" sz="2400" b="1" dirty="0" err="1"/>
              <a:t>Pharingeal</a:t>
            </a:r>
            <a:r>
              <a:rPr lang="tr-TR" sz="2400" b="1" dirty="0"/>
              <a:t> </a:t>
            </a:r>
            <a:r>
              <a:rPr lang="tr-TR" sz="2400" b="1" dirty="0" err="1"/>
              <a:t>Constrictor</a:t>
            </a:r>
            <a:r>
              <a:rPr lang="tr-TR" sz="2400" b="1" dirty="0"/>
              <a:t>, </a:t>
            </a:r>
            <a:r>
              <a:rPr lang="tr-TR" sz="2400" b="1" dirty="0" err="1"/>
              <a:t>Buccinator</a:t>
            </a:r>
            <a:endParaRPr lang="tr-TR" sz="2400" b="1" dirty="0"/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  kasları ile </a:t>
            </a:r>
            <a:r>
              <a:rPr lang="tr-TR" sz="2400" b="1" dirty="0" err="1"/>
              <a:t>Temporal</a:t>
            </a:r>
            <a:r>
              <a:rPr lang="tr-TR" sz="2400" b="1" dirty="0"/>
              <a:t> </a:t>
            </a:r>
            <a:r>
              <a:rPr lang="tr-TR" sz="2400" b="1" dirty="0" err="1"/>
              <a:t>tendon</a:t>
            </a:r>
            <a:r>
              <a:rPr lang="tr-TR" sz="2400" b="1" dirty="0"/>
              <a:t> lifleri ve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  </a:t>
            </a:r>
            <a:r>
              <a:rPr lang="tr-TR" sz="2400" b="1" dirty="0" err="1"/>
              <a:t>glandüler</a:t>
            </a:r>
            <a:r>
              <a:rPr lang="tr-TR" sz="2400" b="1" dirty="0"/>
              <a:t> dokuları içerir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Protez sınırları içine alınmalıdır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Stabilite</a:t>
            </a:r>
            <a:r>
              <a:rPr lang="tr-TR" sz="2400" b="1" dirty="0"/>
              <a:t> yönünden büyük önem taşır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endParaRPr lang="tr-TR" sz="3600" b="1" dirty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GB" sz="3600" b="1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54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b="1" dirty="0"/>
              <a:t>REZİDÜEL ALVEOLAR KRETLER</a:t>
            </a:r>
            <a:endParaRPr lang="en-GB" sz="3200" b="1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651000" y="1993901"/>
            <a:ext cx="10972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Arka </a:t>
            </a:r>
            <a:r>
              <a:rPr lang="tr-TR" sz="2400" b="1" dirty="0" err="1"/>
              <a:t>alveolar</a:t>
            </a:r>
            <a:r>
              <a:rPr lang="tr-TR" sz="2400" b="1" dirty="0"/>
              <a:t> </a:t>
            </a:r>
            <a:r>
              <a:rPr lang="tr-TR" sz="2400" b="1" dirty="0" err="1"/>
              <a:t>kretler</a:t>
            </a:r>
            <a:r>
              <a:rPr lang="tr-TR" sz="2400" b="1" dirty="0"/>
              <a:t> </a:t>
            </a:r>
            <a:r>
              <a:rPr lang="tr-TR" sz="2400" b="1" dirty="0" err="1"/>
              <a:t>primer</a:t>
            </a:r>
            <a:r>
              <a:rPr lang="tr-TR" sz="2400" b="1" dirty="0"/>
              <a:t> basınç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  alanıdır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Ön bölge basınçtan korunmalıdır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Rezorbe</a:t>
            </a:r>
            <a:r>
              <a:rPr lang="tr-TR" sz="2400" b="1" dirty="0"/>
              <a:t> ağızlarda </a:t>
            </a:r>
            <a:r>
              <a:rPr lang="tr-TR" sz="2400" b="1" dirty="0" err="1"/>
              <a:t>bukkal</a:t>
            </a:r>
            <a:r>
              <a:rPr lang="tr-TR" sz="2400" b="1" dirty="0"/>
              <a:t> düzlük basıncı karşılar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Bireysel farklılıklar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  gösterir</a:t>
            </a:r>
            <a:endParaRPr lang="en-GB" sz="2400" b="1" dirty="0"/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endParaRPr lang="en-GB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739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b="1" dirty="0"/>
              <a:t>PTERYGOMANDIBULAR RAPHE</a:t>
            </a:r>
            <a:endParaRPr lang="en-GB" sz="3200" b="1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774824" y="1417638"/>
            <a:ext cx="8004175" cy="4464049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 err="1"/>
              <a:t>Hamulus</a:t>
            </a:r>
            <a:r>
              <a:rPr lang="tr-TR" sz="2400" b="1" dirty="0"/>
              <a:t> </a:t>
            </a:r>
            <a:r>
              <a:rPr lang="tr-TR" sz="2400" b="1" dirty="0" err="1"/>
              <a:t>pterygoideus</a:t>
            </a:r>
            <a:r>
              <a:rPr lang="tr-TR" sz="2400" b="1" dirty="0"/>
              <a:t> ile </a:t>
            </a:r>
            <a:r>
              <a:rPr lang="tr-TR" sz="2400" b="1" dirty="0" err="1"/>
              <a:t>mylohyoid</a:t>
            </a:r>
            <a:endParaRPr lang="tr-TR" sz="2400" b="1" dirty="0"/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  sırtın </a:t>
            </a:r>
            <a:r>
              <a:rPr lang="tr-TR" sz="2400" b="1" dirty="0" err="1"/>
              <a:t>distali</a:t>
            </a:r>
            <a:r>
              <a:rPr lang="tr-TR" sz="2400" b="1" dirty="0"/>
              <a:t> arasında uzanır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Dışından </a:t>
            </a:r>
            <a:r>
              <a:rPr lang="tr-TR" sz="2400" b="1" dirty="0" err="1"/>
              <a:t>Buccinator</a:t>
            </a:r>
            <a:r>
              <a:rPr lang="tr-TR" sz="2400" b="1" dirty="0"/>
              <a:t> kası orijinini alır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İç kısmına </a:t>
            </a:r>
            <a:r>
              <a:rPr lang="tr-TR" sz="2400" b="1" dirty="0" err="1"/>
              <a:t>Superior</a:t>
            </a:r>
            <a:r>
              <a:rPr lang="tr-TR" sz="2400" b="1" dirty="0"/>
              <a:t> </a:t>
            </a:r>
            <a:r>
              <a:rPr lang="tr-TR" sz="2400" b="1" dirty="0" err="1"/>
              <a:t>Constrictor</a:t>
            </a:r>
            <a:r>
              <a:rPr lang="tr-TR" sz="2400" b="1" dirty="0"/>
              <a:t> </a:t>
            </a:r>
          </a:p>
          <a:p>
            <a:pPr marL="0" indent="0">
              <a:buClr>
                <a:srgbClr val="FF0000"/>
              </a:buClr>
              <a:buSzPct val="90000"/>
              <a:buNone/>
              <a:defRPr/>
            </a:pPr>
            <a:r>
              <a:rPr lang="tr-TR" sz="2400" b="1" dirty="0"/>
              <a:t>    kası yapışır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sz="2400" b="1" dirty="0"/>
              <a:t>Belirgin olduğu durumlarda üst protezin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  arka bölgesinde küçük bir çentik ile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tr-TR" sz="2400" b="1" dirty="0"/>
              <a:t>   rahatlatılmalıdır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995472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b="1" dirty="0"/>
              <a:t>LİNGUAL VESTİBÜL</a:t>
            </a:r>
            <a:endParaRPr lang="en-GB" sz="3200" b="1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905001"/>
            <a:ext cx="10972800" cy="4530725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b="1" dirty="0" err="1"/>
              <a:t>Anterior</a:t>
            </a:r>
            <a:r>
              <a:rPr lang="tr-TR" b="1" dirty="0"/>
              <a:t> </a:t>
            </a:r>
            <a:r>
              <a:rPr lang="tr-TR" b="1" dirty="0" err="1"/>
              <a:t>vestibül</a:t>
            </a:r>
            <a:r>
              <a:rPr lang="tr-TR" b="1" dirty="0"/>
              <a:t>  bölgesi</a:t>
            </a:r>
          </a:p>
          <a:p>
            <a:pPr eaLnBrk="1" hangingPunct="1"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b="1" dirty="0"/>
              <a:t>Orta </a:t>
            </a:r>
            <a:r>
              <a:rPr lang="tr-TR" b="1" dirty="0" err="1"/>
              <a:t>vestibül</a:t>
            </a:r>
            <a:r>
              <a:rPr lang="tr-TR" b="1" dirty="0"/>
              <a:t> bölgesi</a:t>
            </a:r>
          </a:p>
          <a:p>
            <a:pPr eaLnBrk="1" hangingPunct="1"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tr-TR" b="1" dirty="0" err="1"/>
              <a:t>Distolingual</a:t>
            </a:r>
            <a:r>
              <a:rPr lang="tr-TR" b="1" dirty="0"/>
              <a:t> </a:t>
            </a:r>
            <a:r>
              <a:rPr lang="tr-TR" b="1" dirty="0" err="1"/>
              <a:t>vestibul</a:t>
            </a:r>
            <a:r>
              <a:rPr lang="tr-TR" b="1" dirty="0"/>
              <a:t> bölgesi</a:t>
            </a:r>
          </a:p>
          <a:p>
            <a:pPr eaLnBrk="1" hangingPunct="1">
              <a:buClr>
                <a:srgbClr val="FF0000"/>
              </a:buClr>
              <a:buSzPct val="90000"/>
              <a:buFont typeface="Wingdings" panose="05000000000000000000" pitchFamily="2" charset="2"/>
              <a:buChar char="v"/>
              <a:defRPr/>
            </a:pPr>
            <a:endParaRPr lang="tr-TR" sz="4400" b="1" dirty="0">
              <a:solidFill>
                <a:srgbClr val="00FFFF"/>
              </a:solidFill>
            </a:endParaRPr>
          </a:p>
          <a:p>
            <a:pPr eaLnBrk="1" hangingPunct="1">
              <a:defRPr/>
            </a:pPr>
            <a:endParaRPr lang="en-GB" sz="4400" b="1" dirty="0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5750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a1" id="{D3EC2214-4B61-4796-AA1D-67A1124361DA}" vid="{5DD44191-9860-46F8-831A-73CB19B69D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17</TotalTime>
  <Words>354</Words>
  <Application>Microsoft Office PowerPoint</Application>
  <PresentationFormat>Geniş ekran</PresentationFormat>
  <Paragraphs>94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Verdana</vt:lpstr>
      <vt:lpstr>Wingdings</vt:lpstr>
      <vt:lpstr>Tema1</vt:lpstr>
      <vt:lpstr>DİŞSİZ MANDİBULANIN ÖLÇÜDE ESAS ALINACAK BİYOLOJİK VE FİZYOLOJİK ESASLARI</vt:lpstr>
      <vt:lpstr>LABİAL FRENİLUM</vt:lpstr>
      <vt:lpstr>BUKKAL VESTİBÜL</vt:lpstr>
      <vt:lpstr>BUKKAL DÜZLÜK</vt:lpstr>
      <vt:lpstr>MASSETER KASININ ETKİ ALANI</vt:lpstr>
      <vt:lpstr>RETROMOLAR KABARTI</vt:lpstr>
      <vt:lpstr>REZİDÜEL ALVEOLAR KRETLER</vt:lpstr>
      <vt:lpstr>PTERYGOMANDIBULAR RAPHE</vt:lpstr>
      <vt:lpstr>LİNGUAL VESTİBÜL</vt:lpstr>
      <vt:lpstr>ANTERİOR VESTİBÜL BÖLGESİ Sublingual katlantı</vt:lpstr>
      <vt:lpstr>DİL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 ÇENE</dc:title>
  <dc:creator>CAVİDANAKÖREN</dc:creator>
  <cp:lastModifiedBy>CAVİDANAKÖREN</cp:lastModifiedBy>
  <cp:revision>10</cp:revision>
  <dcterms:created xsi:type="dcterms:W3CDTF">2020-01-18T11:11:19Z</dcterms:created>
  <dcterms:modified xsi:type="dcterms:W3CDTF">2020-01-27T09:31:57Z</dcterms:modified>
</cp:coreProperties>
</file>