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72" r:id="rId12"/>
    <p:sldId id="275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12198351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 sz="1800"/>
              </a:p>
            </p:txBody>
          </p:sp>
          <p:sp>
            <p:nvSpPr>
              <p:cNvPr id="29" name="Freeform 8"/>
              <p:cNvSpPr>
                <a:spLocks/>
              </p:cNvSpPr>
              <p:nvPr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 sz="1800"/>
              </a:p>
            </p:txBody>
          </p:sp>
          <p:sp>
            <p:nvSpPr>
              <p:cNvPr id="30" name="Freeform 9"/>
              <p:cNvSpPr>
                <a:spLocks/>
              </p:cNvSpPr>
              <p:nvPr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 sz="1800"/>
              </a:p>
            </p:txBody>
          </p:sp>
          <p:sp>
            <p:nvSpPr>
              <p:cNvPr id="31" name="Freeform 10"/>
              <p:cNvSpPr>
                <a:spLocks/>
              </p:cNvSpPr>
              <p:nvPr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 sz="1800"/>
              </a:p>
            </p:txBody>
          </p:sp>
          <p:sp>
            <p:nvSpPr>
              <p:cNvPr id="32" name="Freeform 11"/>
              <p:cNvSpPr>
                <a:spLocks/>
              </p:cNvSpPr>
              <p:nvPr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 sz="1800"/>
              </a:p>
            </p:txBody>
          </p:sp>
          <p:sp>
            <p:nvSpPr>
              <p:cNvPr id="33" name="Freeform 12"/>
              <p:cNvSpPr>
                <a:spLocks/>
              </p:cNvSpPr>
              <p:nvPr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 sz="1800"/>
              </a:p>
            </p:txBody>
          </p:sp>
          <p:sp>
            <p:nvSpPr>
              <p:cNvPr id="34" name="Freeform 13"/>
              <p:cNvSpPr>
                <a:spLocks/>
              </p:cNvSpPr>
              <p:nvPr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 sz="1800"/>
              </a:p>
            </p:txBody>
          </p:sp>
          <p:sp>
            <p:nvSpPr>
              <p:cNvPr id="35" name="Freeform 14"/>
              <p:cNvSpPr>
                <a:spLocks/>
              </p:cNvSpPr>
              <p:nvPr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 sz="1800"/>
              </a:p>
            </p:txBody>
          </p:sp>
          <p:sp>
            <p:nvSpPr>
              <p:cNvPr id="36" name="Freeform 15"/>
              <p:cNvSpPr>
                <a:spLocks/>
              </p:cNvSpPr>
              <p:nvPr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 sz="1800"/>
              </a:p>
            </p:txBody>
          </p:sp>
          <p:sp>
            <p:nvSpPr>
              <p:cNvPr id="37" name="Freeform 16"/>
              <p:cNvSpPr>
                <a:spLocks/>
              </p:cNvSpPr>
              <p:nvPr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 sz="1800"/>
              </a:p>
            </p:txBody>
          </p:sp>
          <p:sp>
            <p:nvSpPr>
              <p:cNvPr id="38" name="Freeform 17"/>
              <p:cNvSpPr>
                <a:spLocks/>
              </p:cNvSpPr>
              <p:nvPr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 sz="1800"/>
              </a:p>
            </p:txBody>
          </p:sp>
          <p:sp>
            <p:nvSpPr>
              <p:cNvPr id="39" name="Freeform 18"/>
              <p:cNvSpPr>
                <a:spLocks/>
              </p:cNvSpPr>
              <p:nvPr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 sz="1800"/>
              </a:p>
            </p:txBody>
          </p:sp>
          <p:sp>
            <p:nvSpPr>
              <p:cNvPr id="40" name="Freeform 19"/>
              <p:cNvSpPr>
                <a:spLocks/>
              </p:cNvSpPr>
              <p:nvPr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 sz="1800"/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37 w 717"/>
                <a:gd name="T1" fmla="*/ 845 h 845"/>
                <a:gd name="T2" fmla="*/ 737 w 717"/>
                <a:gd name="T3" fmla="*/ 821 h 845"/>
                <a:gd name="T4" fmla="*/ 594 w 717"/>
                <a:gd name="T5" fmla="*/ 605 h 845"/>
                <a:gd name="T6" fmla="*/ 416 w 717"/>
                <a:gd name="T7" fmla="*/ 396 h 845"/>
                <a:gd name="T8" fmla="*/ 23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9 w 717"/>
                <a:gd name="T15" fmla="*/ 198 h 845"/>
                <a:gd name="T16" fmla="*/ 410 w 717"/>
                <a:gd name="T17" fmla="*/ 408 h 845"/>
                <a:gd name="T18" fmla="*/ 588 w 717"/>
                <a:gd name="T19" fmla="*/ 623 h 845"/>
                <a:gd name="T20" fmla="*/ 737 w 717"/>
                <a:gd name="T21" fmla="*/ 845 h 845"/>
                <a:gd name="T22" fmla="*/ 737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7 w 407"/>
                <a:gd name="T1" fmla="*/ 414 h 414"/>
                <a:gd name="T2" fmla="*/ 417 w 407"/>
                <a:gd name="T3" fmla="*/ 396 h 414"/>
                <a:gd name="T4" fmla="*/ 23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6 w 407"/>
                <a:gd name="T13" fmla="*/ 204 h 414"/>
                <a:gd name="T14" fmla="*/ 417 w 407"/>
                <a:gd name="T15" fmla="*/ 414 h 414"/>
                <a:gd name="T16" fmla="*/ 417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606 w 586"/>
                <a:gd name="T1" fmla="*/ 0 h 599"/>
                <a:gd name="T2" fmla="*/ 588 w 586"/>
                <a:gd name="T3" fmla="*/ 0 h 599"/>
                <a:gd name="T4" fmla="*/ 417 w 586"/>
                <a:gd name="T5" fmla="*/ 132 h 599"/>
                <a:gd name="T6" fmla="*/ 26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7 w 586"/>
                <a:gd name="T17" fmla="*/ 282 h 599"/>
                <a:gd name="T18" fmla="*/ 423 w 586"/>
                <a:gd name="T19" fmla="*/ 138 h 599"/>
                <a:gd name="T20" fmla="*/ 606 w 586"/>
                <a:gd name="T21" fmla="*/ 0 h 599"/>
                <a:gd name="T22" fmla="*/ 606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9 w 269"/>
                <a:gd name="T1" fmla="*/ 0 h 252"/>
                <a:gd name="T2" fmla="*/ 26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9 w 269"/>
                <a:gd name="T15" fmla="*/ 0 h 252"/>
                <a:gd name="T16" fmla="*/ 279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 sz="1800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 sz="1800"/>
            </a:p>
          </p:txBody>
        </p:sp>
      </p:grpSp>
      <p:sp>
        <p:nvSpPr>
          <p:cNvPr id="88103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692276"/>
            <a:ext cx="103632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88104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9915205-1C90-4312-A92C-469F0F052338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96CF6C-D003-4D35-B083-1239BAC8D8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3804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915205-1C90-4312-A92C-469F0F052338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96CF6C-D003-4D35-B083-1239BAC8D8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57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915205-1C90-4312-A92C-469F0F052338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96CF6C-D003-4D35-B083-1239BAC8D8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9313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915205-1C90-4312-A92C-469F0F052338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96CF6C-D003-4D35-B083-1239BAC8D8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0019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915205-1C90-4312-A92C-469F0F052338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96CF6C-D003-4D35-B083-1239BAC8D8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0206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915205-1C90-4312-A92C-469F0F052338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96CF6C-D003-4D35-B083-1239BAC8D8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6738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915205-1C90-4312-A92C-469F0F052338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96CF6C-D003-4D35-B083-1239BAC8D8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1691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915205-1C90-4312-A92C-469F0F052338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96CF6C-D003-4D35-B083-1239BAC8D8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9025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915205-1C90-4312-A92C-469F0F052338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96CF6C-D003-4D35-B083-1239BAC8D8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8116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915205-1C90-4312-A92C-469F0F052338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96CF6C-D003-4D35-B083-1239BAC8D8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193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r-TR" noProof="0" smtClean="0"/>
              <a:t>Resim eklemek için simgeyi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915205-1C90-4312-A92C-469F0F052338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96CF6C-D003-4D35-B083-1239BAC8D8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0880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rgbClr val="00285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2118" y="0"/>
            <a:ext cx="12198349" cy="6851650"/>
            <a:chOff x="1" y="0"/>
            <a:chExt cx="5763" cy="4316"/>
          </a:xfrm>
        </p:grpSpPr>
        <p:sp>
          <p:nvSpPr>
            <p:cNvPr id="87043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87044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87045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87047" name="Freeform 7"/>
              <p:cNvSpPr>
                <a:spLocks/>
              </p:cNvSpPr>
              <p:nvPr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 sz="1800"/>
              </a:p>
            </p:txBody>
          </p:sp>
          <p:sp>
            <p:nvSpPr>
              <p:cNvPr id="87048" name="Freeform 8"/>
              <p:cNvSpPr>
                <a:spLocks/>
              </p:cNvSpPr>
              <p:nvPr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 sz="1800"/>
              </a:p>
            </p:txBody>
          </p:sp>
          <p:sp>
            <p:nvSpPr>
              <p:cNvPr id="87049" name="Freeform 9"/>
              <p:cNvSpPr>
                <a:spLocks/>
              </p:cNvSpPr>
              <p:nvPr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 sz="1800"/>
              </a:p>
            </p:txBody>
          </p:sp>
          <p:sp>
            <p:nvSpPr>
              <p:cNvPr id="87050" name="Freeform 10"/>
              <p:cNvSpPr>
                <a:spLocks/>
              </p:cNvSpPr>
              <p:nvPr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 sz="1800"/>
              </a:p>
            </p:txBody>
          </p:sp>
          <p:sp>
            <p:nvSpPr>
              <p:cNvPr id="87051" name="Freeform 11"/>
              <p:cNvSpPr>
                <a:spLocks/>
              </p:cNvSpPr>
              <p:nvPr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 sz="1800"/>
              </a:p>
            </p:txBody>
          </p:sp>
          <p:sp>
            <p:nvSpPr>
              <p:cNvPr id="87052" name="Freeform 12"/>
              <p:cNvSpPr>
                <a:spLocks/>
              </p:cNvSpPr>
              <p:nvPr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 sz="1800"/>
              </a:p>
            </p:txBody>
          </p:sp>
          <p:sp>
            <p:nvSpPr>
              <p:cNvPr id="87053" name="Freeform 13"/>
              <p:cNvSpPr>
                <a:spLocks/>
              </p:cNvSpPr>
              <p:nvPr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 sz="1800"/>
              </a:p>
            </p:txBody>
          </p:sp>
          <p:sp>
            <p:nvSpPr>
              <p:cNvPr id="87054" name="Freeform 14"/>
              <p:cNvSpPr>
                <a:spLocks/>
              </p:cNvSpPr>
              <p:nvPr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 sz="1800"/>
              </a:p>
            </p:txBody>
          </p:sp>
          <p:sp>
            <p:nvSpPr>
              <p:cNvPr id="87055" name="Freeform 15"/>
              <p:cNvSpPr>
                <a:spLocks/>
              </p:cNvSpPr>
              <p:nvPr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 sz="1800"/>
              </a:p>
            </p:txBody>
          </p:sp>
          <p:sp>
            <p:nvSpPr>
              <p:cNvPr id="87056" name="Freeform 16"/>
              <p:cNvSpPr>
                <a:spLocks/>
              </p:cNvSpPr>
              <p:nvPr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 sz="1800"/>
              </a:p>
            </p:txBody>
          </p:sp>
          <p:sp>
            <p:nvSpPr>
              <p:cNvPr id="87057" name="Freeform 17"/>
              <p:cNvSpPr>
                <a:spLocks/>
              </p:cNvSpPr>
              <p:nvPr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 sz="1800"/>
              </a:p>
            </p:txBody>
          </p:sp>
          <p:sp>
            <p:nvSpPr>
              <p:cNvPr id="87058" name="Freeform 18"/>
              <p:cNvSpPr>
                <a:spLocks/>
              </p:cNvSpPr>
              <p:nvPr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 sz="1800"/>
              </a:p>
            </p:txBody>
          </p:sp>
          <p:sp>
            <p:nvSpPr>
              <p:cNvPr id="87059" name="Freeform 19"/>
              <p:cNvSpPr>
                <a:spLocks/>
              </p:cNvSpPr>
              <p:nvPr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 sz="1800"/>
              </a:p>
            </p:txBody>
          </p:sp>
        </p:grpSp>
        <p:sp>
          <p:nvSpPr>
            <p:cNvPr id="87060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87061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87062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9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37 w 717"/>
                <a:gd name="T1" fmla="*/ 845 h 845"/>
                <a:gd name="T2" fmla="*/ 737 w 717"/>
                <a:gd name="T3" fmla="*/ 821 h 845"/>
                <a:gd name="T4" fmla="*/ 594 w 717"/>
                <a:gd name="T5" fmla="*/ 605 h 845"/>
                <a:gd name="T6" fmla="*/ 416 w 717"/>
                <a:gd name="T7" fmla="*/ 396 h 845"/>
                <a:gd name="T8" fmla="*/ 23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19 w 717"/>
                <a:gd name="T15" fmla="*/ 198 h 845"/>
                <a:gd name="T16" fmla="*/ 410 w 717"/>
                <a:gd name="T17" fmla="*/ 408 h 845"/>
                <a:gd name="T18" fmla="*/ 588 w 717"/>
                <a:gd name="T19" fmla="*/ 623 h 845"/>
                <a:gd name="T20" fmla="*/ 737 w 717"/>
                <a:gd name="T21" fmla="*/ 845 h 845"/>
                <a:gd name="T22" fmla="*/ 737 w 717"/>
                <a:gd name="T23" fmla="*/ 845 h 8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0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17 w 407"/>
                <a:gd name="T1" fmla="*/ 414 h 414"/>
                <a:gd name="T2" fmla="*/ 417 w 407"/>
                <a:gd name="T3" fmla="*/ 396 h 414"/>
                <a:gd name="T4" fmla="*/ 23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26 w 407"/>
                <a:gd name="T13" fmla="*/ 204 h 414"/>
                <a:gd name="T14" fmla="*/ 417 w 407"/>
                <a:gd name="T15" fmla="*/ 414 h 414"/>
                <a:gd name="T16" fmla="*/ 417 w 407"/>
                <a:gd name="T17" fmla="*/ 414 h 4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87065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2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606 w 586"/>
                <a:gd name="T1" fmla="*/ 0 h 599"/>
                <a:gd name="T2" fmla="*/ 588 w 586"/>
                <a:gd name="T3" fmla="*/ 0 h 599"/>
                <a:gd name="T4" fmla="*/ 417 w 586"/>
                <a:gd name="T5" fmla="*/ 132 h 599"/>
                <a:gd name="T6" fmla="*/ 26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67 w 586"/>
                <a:gd name="T17" fmla="*/ 282 h 599"/>
                <a:gd name="T18" fmla="*/ 423 w 586"/>
                <a:gd name="T19" fmla="*/ 138 h 599"/>
                <a:gd name="T20" fmla="*/ 606 w 586"/>
                <a:gd name="T21" fmla="*/ 0 h 599"/>
                <a:gd name="T22" fmla="*/ 606 w 586"/>
                <a:gd name="T23" fmla="*/ 0 h 59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3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79 w 269"/>
                <a:gd name="T1" fmla="*/ 0 h 252"/>
                <a:gd name="T2" fmla="*/ 26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79 w 269"/>
                <a:gd name="T15" fmla="*/ 0 h 252"/>
                <a:gd name="T16" fmla="*/ 279 w 269"/>
                <a:gd name="T17" fmla="*/ 0 h 2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4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5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6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 sz="1800"/>
            </a:p>
          </p:txBody>
        </p:sp>
        <p:grpSp>
          <p:nvGrpSpPr>
            <p:cNvPr id="1047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050" name="Line 32"/>
              <p:cNvSpPr>
                <a:spLocks noChangeShapeType="1"/>
              </p:cNvSpPr>
              <p:nvPr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1051" name="Line 33"/>
              <p:cNvSpPr>
                <a:spLocks noChangeShapeType="1"/>
              </p:cNvSpPr>
              <p:nvPr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1052" name="Line 34"/>
              <p:cNvSpPr>
                <a:spLocks noChangeShapeType="1"/>
              </p:cNvSpPr>
              <p:nvPr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1053" name="Line 35"/>
              <p:cNvSpPr>
                <a:spLocks noChangeShapeType="1"/>
              </p:cNvSpPr>
              <p:nvPr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  <p:sp>
            <p:nvSpPr>
              <p:cNvPr id="1054" name="Line 36"/>
              <p:cNvSpPr>
                <a:spLocks noChangeShapeType="1"/>
              </p:cNvSpPr>
              <p:nvPr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 sz="1800"/>
              </a:p>
            </p:txBody>
          </p:sp>
        </p:grpSp>
        <p:sp>
          <p:nvSpPr>
            <p:cNvPr id="1048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9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 sz="1800"/>
            </a:p>
          </p:txBody>
        </p:sp>
      </p:grpSp>
      <p:sp>
        <p:nvSpPr>
          <p:cNvPr id="87079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4"/>
            <a:ext cx="109728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87080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19915205-1C90-4312-A92C-469F0F052338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87081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tr-TR"/>
          </a:p>
        </p:txBody>
      </p:sp>
      <p:sp>
        <p:nvSpPr>
          <p:cNvPr id="87082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8E96CF6C-D003-4D35-B083-1239BAC8D878}" type="slidenum">
              <a:rPr lang="tr-TR" smtClean="0"/>
              <a:t>‹#›</a:t>
            </a:fld>
            <a:endParaRPr lang="tr-TR"/>
          </a:p>
        </p:txBody>
      </p:sp>
      <p:sp>
        <p:nvSpPr>
          <p:cNvPr id="87083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</p:spTree>
    <p:extLst>
      <p:ext uri="{BB962C8B-B14F-4D97-AF65-F5344CB8AC3E}">
        <p14:creationId xmlns:p14="http://schemas.microsoft.com/office/powerpoint/2010/main" val="79050485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23495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 smtClean="0"/>
              <a:t>DİŞSİZ MANDİBULANIN ÖLÇÜDE ESAS ALINACAK BİYOLOJİK VE FİZYOLOJİK ESASLARI</a:t>
            </a:r>
            <a:endParaRPr lang="en-GB" sz="3200" b="1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1219200" y="4318001"/>
            <a:ext cx="10972800" cy="4530725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tr-TR" dirty="0" smtClean="0"/>
              <a:t> </a:t>
            </a:r>
            <a:endParaRPr lang="tr-TR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dirty="0" smtClean="0"/>
              <a:t>					</a:t>
            </a:r>
            <a:r>
              <a:rPr lang="tr-TR" dirty="0" err="1" smtClean="0"/>
              <a:t>Prof.Dr.A.Cavidan</a:t>
            </a:r>
            <a:r>
              <a:rPr lang="tr-TR" dirty="0" smtClean="0"/>
              <a:t> AKÖREN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722279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-2400300" y="392114"/>
            <a:ext cx="10972800" cy="1139825"/>
          </a:xfrm>
        </p:spPr>
        <p:txBody>
          <a:bodyPr/>
          <a:lstStyle/>
          <a:p>
            <a:pPr eaLnBrk="1" hangingPunct="1">
              <a:defRPr/>
            </a:pPr>
            <a:r>
              <a:rPr lang="tr-TR" sz="2000" b="1" dirty="0"/>
              <a:t>ANTERİOR VESTİBÜL BÖLGESİ</a:t>
            </a:r>
            <a:br>
              <a:rPr lang="tr-TR" sz="2000" b="1" dirty="0"/>
            </a:br>
            <a:r>
              <a:rPr lang="tr-TR" sz="2000" b="1" dirty="0" err="1"/>
              <a:t>Sublingual</a:t>
            </a:r>
            <a:r>
              <a:rPr lang="tr-TR" sz="2000" b="1" dirty="0"/>
              <a:t> </a:t>
            </a:r>
            <a:r>
              <a:rPr lang="tr-TR" sz="2000" b="1" dirty="0" err="1"/>
              <a:t>katlantı</a:t>
            </a:r>
            <a:endParaRPr lang="en-GB" sz="2000" b="1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417639"/>
            <a:ext cx="8229600" cy="4530725"/>
          </a:xfrm>
        </p:spPr>
        <p:txBody>
          <a:bodyPr/>
          <a:lstStyle/>
          <a:p>
            <a:pPr eaLnBrk="1" hangingPunct="1">
              <a:buClr>
                <a:srgbClr val="FF6600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tr-TR" sz="2000" b="1" dirty="0" err="1"/>
              <a:t>Lingual</a:t>
            </a:r>
            <a:r>
              <a:rPr lang="tr-TR" sz="2000" b="1" dirty="0"/>
              <a:t> </a:t>
            </a:r>
            <a:r>
              <a:rPr lang="tr-TR" sz="2000" b="1" dirty="0" err="1"/>
              <a:t>frenilum</a:t>
            </a:r>
            <a:endParaRPr lang="tr-TR" sz="2000" b="1" dirty="0"/>
          </a:p>
          <a:p>
            <a:pPr eaLnBrk="1" hangingPunct="1">
              <a:buClr>
                <a:srgbClr val="FF6600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tr-TR" sz="2000" b="1" dirty="0" err="1"/>
              <a:t>Genioglossus</a:t>
            </a:r>
            <a:r>
              <a:rPr lang="tr-TR" sz="2000" b="1" dirty="0"/>
              <a:t> kası</a:t>
            </a:r>
          </a:p>
          <a:p>
            <a:pPr eaLnBrk="1" hangingPunct="1">
              <a:buClr>
                <a:srgbClr val="FF6600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tr-TR" sz="2000" b="1" dirty="0" err="1"/>
              <a:t>Sublingual</a:t>
            </a:r>
            <a:r>
              <a:rPr lang="tr-TR" sz="2000" b="1" dirty="0"/>
              <a:t> bezler</a:t>
            </a:r>
            <a:endParaRPr lang="en-GB" sz="2000" b="1" dirty="0"/>
          </a:p>
        </p:txBody>
      </p:sp>
      <p:sp>
        <p:nvSpPr>
          <p:cNvPr id="2" name="Dikdörtgen 1"/>
          <p:cNvSpPr/>
          <p:nvPr/>
        </p:nvSpPr>
        <p:spPr>
          <a:xfrm>
            <a:off x="7112000" y="58171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ORTA VESTİBÜL BÖLGESİ</a:t>
            </a:r>
            <a:br>
              <a:rPr lang="tr-TR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</a:br>
            <a:r>
              <a:rPr lang="tr-TR" b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Mylohyoid</a:t>
            </a:r>
            <a:r>
              <a:rPr lang="tr-TR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vestibül</a:t>
            </a:r>
            <a:endParaRPr lang="tr-TR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6743700" y="1765300"/>
            <a:ext cx="388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-</a:t>
            </a:r>
            <a:r>
              <a:rPr lang="tr-TR" sz="2000" b="1" dirty="0" err="1" smtClean="0"/>
              <a:t>Mylohoid</a:t>
            </a:r>
            <a:r>
              <a:rPr lang="tr-TR" sz="2000" b="1" dirty="0" smtClean="0"/>
              <a:t> bezler</a:t>
            </a:r>
          </a:p>
          <a:p>
            <a:r>
              <a:rPr lang="tr-TR" sz="2000" b="1" dirty="0" smtClean="0"/>
              <a:t>-</a:t>
            </a:r>
            <a:r>
              <a:rPr lang="tr-TR" sz="2000" b="1" dirty="0" err="1" smtClean="0"/>
              <a:t>Sublingual</a:t>
            </a:r>
            <a:r>
              <a:rPr lang="tr-TR" sz="2000" b="1" dirty="0" smtClean="0"/>
              <a:t> bezler</a:t>
            </a:r>
            <a:endParaRPr lang="tr-TR" sz="2000" b="1" dirty="0"/>
          </a:p>
        </p:txBody>
      </p:sp>
      <p:sp>
        <p:nvSpPr>
          <p:cNvPr id="4" name="Dikdörtgen 3"/>
          <p:cNvSpPr/>
          <p:nvPr/>
        </p:nvSpPr>
        <p:spPr>
          <a:xfrm>
            <a:off x="647700" y="303667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DİSTOLİNGUAL VESTİBÜL BÖLGESİ</a:t>
            </a:r>
            <a:br>
              <a:rPr lang="tr-TR" dirty="0"/>
            </a:br>
            <a:r>
              <a:rPr lang="tr-TR" dirty="0" err="1"/>
              <a:t>Retromylohyoid</a:t>
            </a:r>
            <a:r>
              <a:rPr lang="tr-TR" dirty="0"/>
              <a:t> bölge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590" y="3883414"/>
            <a:ext cx="9640210" cy="215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902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71625" y="88901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 dirty="0"/>
              <a:t>DİL</a:t>
            </a:r>
            <a:endParaRPr lang="en-GB" sz="3600" b="1" dirty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1774825" y="990601"/>
            <a:ext cx="82296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FF6600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tr-TR" sz="2400" b="1" dirty="0"/>
              <a:t>Farklı büyüklüklerde olabilir ve değişik hareket kabiliyeti sergiler</a:t>
            </a:r>
          </a:p>
          <a:p>
            <a:pPr eaLnBrk="1" hangingPunct="1">
              <a:lnSpc>
                <a:spcPct val="90000"/>
              </a:lnSpc>
              <a:buClr>
                <a:srgbClr val="FF6600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tr-TR" sz="2400" b="1" dirty="0"/>
              <a:t>İdeal dil istirahat durumunda ark boyunca yayılmalı, ucu alt ön dişlerin </a:t>
            </a:r>
            <a:r>
              <a:rPr lang="tr-TR" sz="2400" b="1" dirty="0" err="1"/>
              <a:t>lingual</a:t>
            </a:r>
            <a:r>
              <a:rPr lang="tr-TR" sz="2400" b="1" dirty="0"/>
              <a:t> yüzeylerine temas etmelidir</a:t>
            </a:r>
            <a:endParaRPr lang="en-GB" sz="2400" b="1" dirty="0"/>
          </a:p>
        </p:txBody>
      </p:sp>
      <p:sp>
        <p:nvSpPr>
          <p:cNvPr id="2" name="Dikdörtgen 1"/>
          <p:cNvSpPr/>
          <p:nvPr/>
        </p:nvSpPr>
        <p:spPr>
          <a:xfrm>
            <a:off x="4289046" y="3213002"/>
            <a:ext cx="37048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solidFill>
                  <a:schemeClr val="tx2"/>
                </a:solidFill>
              </a:rPr>
              <a:t>LİNGUAL TORUSLAR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093476" y="3890110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000" b="1" dirty="0"/>
              <a:t>Çift bazen de tek taraflı olur </a:t>
            </a:r>
          </a:p>
          <a:p>
            <a:r>
              <a:rPr lang="tr-TR" sz="2000" b="1" dirty="0"/>
              <a:t>Küçük azı dişleri bölgesinde</a:t>
            </a:r>
          </a:p>
          <a:p>
            <a:r>
              <a:rPr lang="tr-TR" sz="2000" b="1" dirty="0"/>
              <a:t>   </a:t>
            </a:r>
            <a:r>
              <a:rPr lang="tr-TR" sz="2000" b="1" dirty="0" err="1"/>
              <a:t>lingualde</a:t>
            </a:r>
            <a:r>
              <a:rPr lang="tr-TR" sz="2000" b="1" dirty="0"/>
              <a:t> lokalizedir</a:t>
            </a:r>
          </a:p>
          <a:p>
            <a:r>
              <a:rPr lang="tr-TR" sz="2000" b="1" dirty="0"/>
              <a:t>Çok büyüdüğü zaman ciddi</a:t>
            </a:r>
          </a:p>
          <a:p>
            <a:r>
              <a:rPr lang="tr-TR" sz="2000" b="1" dirty="0"/>
              <a:t>   protez vurukları ortaya</a:t>
            </a:r>
          </a:p>
          <a:p>
            <a:r>
              <a:rPr lang="tr-TR" sz="2000" b="1" dirty="0"/>
              <a:t>   çıkar</a:t>
            </a:r>
          </a:p>
          <a:p>
            <a:r>
              <a:rPr lang="tr-TR" sz="2000" b="1" dirty="0"/>
              <a:t>Cerrahi olarak düzeltilebilir</a:t>
            </a:r>
          </a:p>
          <a:p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21936045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19288" y="1052514"/>
            <a:ext cx="8229600" cy="1139825"/>
          </a:xfrm>
        </p:spPr>
        <p:txBody>
          <a:bodyPr/>
          <a:lstStyle/>
          <a:p>
            <a:pPr>
              <a:defRPr/>
            </a:pPr>
            <a:r>
              <a:rPr lang="tr-TR" dirty="0" smtClean="0"/>
              <a:t>Teşekkürler</a:t>
            </a:r>
            <a:endParaRPr lang="tr-TR" dirty="0"/>
          </a:p>
        </p:txBody>
      </p:sp>
      <p:sp>
        <p:nvSpPr>
          <p:cNvPr id="51203" name="Metin kutusu 3"/>
          <p:cNvSpPr txBox="1">
            <a:spLocks noChangeArrowheads="1"/>
          </p:cNvSpPr>
          <p:nvPr/>
        </p:nvSpPr>
        <p:spPr bwMode="auto">
          <a:xfrm>
            <a:off x="4473574" y="3187700"/>
            <a:ext cx="694372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/>
              <a:t>Kaynak: </a:t>
            </a:r>
            <a:r>
              <a:rPr lang="tr-TR" altLang="tr-TR" sz="1800" dirty="0" smtClean="0"/>
              <a:t>1. </a:t>
            </a:r>
            <a:r>
              <a:rPr lang="tr-TR" altLang="tr-TR" sz="1800" dirty="0" err="1" smtClean="0"/>
              <a:t>Çalıkkocaoğlu</a:t>
            </a:r>
            <a:r>
              <a:rPr lang="tr-TR" altLang="tr-TR" sz="1800" dirty="0" smtClean="0"/>
              <a:t> </a:t>
            </a:r>
            <a:r>
              <a:rPr lang="tr-TR" altLang="tr-TR" sz="1800" dirty="0"/>
              <a:t>S. </a:t>
            </a:r>
            <a:r>
              <a:rPr lang="tr-TR" altLang="tr-TR" sz="1800" dirty="0" smtClean="0"/>
              <a:t>Dişsiz Hastaların 	  	     	  </a:t>
            </a:r>
            <a:r>
              <a:rPr lang="tr-TR" altLang="tr-TR" sz="1800" dirty="0" err="1" smtClean="0"/>
              <a:t>Protetik</a:t>
            </a:r>
            <a:r>
              <a:rPr lang="tr-TR" altLang="tr-TR" sz="1800" dirty="0" smtClean="0"/>
              <a:t> Tedavisi, 2013</a:t>
            </a:r>
            <a:endParaRPr lang="tr-TR" altLang="tr-TR" sz="18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/>
              <a:t>	 </a:t>
            </a:r>
            <a:r>
              <a:rPr lang="tr-TR" altLang="tr-TR" sz="1800" dirty="0" smtClean="0"/>
              <a:t>2. </a:t>
            </a:r>
            <a:r>
              <a:rPr lang="tr-TR" altLang="tr-TR" sz="1800" dirty="0" err="1" smtClean="0"/>
              <a:t>Zarb</a:t>
            </a:r>
            <a:r>
              <a:rPr lang="tr-TR" altLang="tr-TR" sz="1800" dirty="0" smtClean="0"/>
              <a:t> </a:t>
            </a:r>
            <a:r>
              <a:rPr lang="tr-TR" altLang="tr-TR" sz="1800" dirty="0" err="1" smtClean="0"/>
              <a:t>Bolender</a:t>
            </a:r>
            <a:r>
              <a:rPr lang="tr-TR" altLang="tr-TR" sz="1800" dirty="0" smtClean="0"/>
              <a:t>. </a:t>
            </a:r>
            <a:r>
              <a:rPr lang="tr-TR" altLang="tr-TR" sz="1800" dirty="0" err="1" smtClean="0"/>
              <a:t>Prosthodontic</a:t>
            </a:r>
            <a:r>
              <a:rPr lang="tr-TR" altLang="tr-TR" sz="1800" dirty="0" smtClean="0"/>
              <a:t> </a:t>
            </a:r>
            <a:r>
              <a:rPr lang="tr-TR" altLang="tr-TR" sz="1800" dirty="0" err="1" smtClean="0"/>
              <a:t>Treatment</a:t>
            </a:r>
            <a:r>
              <a:rPr lang="tr-TR" altLang="tr-TR" sz="1800" dirty="0" smtClean="0"/>
              <a:t> </a:t>
            </a:r>
            <a:r>
              <a:rPr lang="tr-TR" altLang="tr-TR" sz="1800" dirty="0" err="1" smtClean="0"/>
              <a:t>for</a:t>
            </a:r>
            <a:r>
              <a:rPr lang="tr-TR" altLang="tr-TR" sz="1800" dirty="0" smtClean="0"/>
              <a:t>  	  </a:t>
            </a:r>
            <a:r>
              <a:rPr lang="tr-TR" altLang="tr-TR" sz="1800" dirty="0" err="1" smtClean="0"/>
              <a:t>Edentulous</a:t>
            </a:r>
            <a:r>
              <a:rPr lang="tr-TR" altLang="tr-TR" sz="1800" dirty="0" smtClean="0"/>
              <a:t> </a:t>
            </a:r>
            <a:r>
              <a:rPr lang="tr-TR" altLang="tr-TR" sz="1800" dirty="0" err="1" smtClean="0"/>
              <a:t>Patients</a:t>
            </a:r>
            <a:r>
              <a:rPr lang="tr-TR" altLang="tr-TR" sz="1800" dirty="0" smtClean="0"/>
              <a:t> </a:t>
            </a:r>
            <a:r>
              <a:rPr lang="tr-TR" altLang="tr-TR" sz="1800" dirty="0" err="1" smtClean="0"/>
              <a:t>Mosby</a:t>
            </a:r>
            <a:r>
              <a:rPr lang="tr-TR" altLang="tr-TR" sz="1800" dirty="0" smtClean="0"/>
              <a:t> </a:t>
            </a:r>
            <a:r>
              <a:rPr lang="tr-TR" altLang="tr-TR" sz="1800" dirty="0" err="1" smtClean="0"/>
              <a:t>Co</a:t>
            </a:r>
            <a:r>
              <a:rPr lang="tr-TR" altLang="tr-TR" sz="1800" dirty="0" smtClean="0"/>
              <a:t>. </a:t>
            </a:r>
            <a:r>
              <a:rPr lang="tr-TR" altLang="tr-TR" sz="1800" dirty="0"/>
              <a:t>2</a:t>
            </a:r>
            <a:r>
              <a:rPr lang="tr-TR" altLang="tr-TR" sz="1800" dirty="0" smtClean="0"/>
              <a:t>004		</a:t>
            </a:r>
            <a:endParaRPr lang="tr-TR" altLang="tr-TR" sz="1800" dirty="0"/>
          </a:p>
        </p:txBody>
      </p:sp>
    </p:spTree>
    <p:extLst>
      <p:ext uri="{BB962C8B-B14F-4D97-AF65-F5344CB8AC3E}">
        <p14:creationId xmlns:p14="http://schemas.microsoft.com/office/powerpoint/2010/main" val="683263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520700" y="0"/>
            <a:ext cx="10972800" cy="1139825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/>
              <a:t>LABİAL FRENİLUM</a:t>
            </a:r>
            <a:endParaRPr lang="en-GB" sz="3200" b="1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1187592" y="960439"/>
            <a:ext cx="10972800" cy="4530725"/>
          </a:xfrm>
        </p:spPr>
        <p:txBody>
          <a:bodyPr/>
          <a:lstStyle/>
          <a:p>
            <a:pPr lvl="1" eaLnBrk="1" hangingPunct="1">
              <a:buClr>
                <a:srgbClr val="FF0000"/>
              </a:buClr>
              <a:buSzPct val="90000"/>
              <a:buFont typeface="Wingdings" pitchFamily="2" charset="2"/>
              <a:buChar char="v"/>
              <a:defRPr/>
            </a:pPr>
            <a:r>
              <a:rPr lang="tr-TR" sz="1800" b="1" dirty="0"/>
              <a:t>Daha kısa ve geniştir</a:t>
            </a:r>
          </a:p>
          <a:p>
            <a:pPr lvl="1" eaLnBrk="1" hangingPunct="1">
              <a:buClr>
                <a:srgbClr val="FF0000"/>
              </a:buClr>
              <a:buSzPct val="90000"/>
              <a:buFont typeface="Wingdings" pitchFamily="2" charset="2"/>
              <a:buChar char="v"/>
              <a:defRPr/>
            </a:pPr>
            <a:r>
              <a:rPr lang="tr-TR" sz="1800" b="1" dirty="0"/>
              <a:t>Tek veya  fazla sayıda olabilir</a:t>
            </a:r>
          </a:p>
          <a:p>
            <a:pPr lvl="1" eaLnBrk="1" hangingPunct="1">
              <a:buClr>
                <a:srgbClr val="FF0000"/>
              </a:buClr>
              <a:buSzPct val="90000"/>
              <a:buFont typeface="Wingdings" pitchFamily="2" charset="2"/>
              <a:buChar char="v"/>
              <a:defRPr/>
            </a:pPr>
            <a:r>
              <a:rPr lang="tr-TR" sz="1800" b="1" dirty="0" err="1"/>
              <a:t>Orbicularis</a:t>
            </a:r>
            <a:r>
              <a:rPr lang="tr-TR" sz="1800" b="1" dirty="0"/>
              <a:t> </a:t>
            </a:r>
            <a:r>
              <a:rPr lang="tr-TR" sz="1800" b="1" dirty="0" err="1"/>
              <a:t>oris</a:t>
            </a:r>
            <a:r>
              <a:rPr lang="tr-TR" sz="1800" b="1" dirty="0"/>
              <a:t> ve </a:t>
            </a:r>
            <a:r>
              <a:rPr lang="tr-TR" sz="1800" b="1" dirty="0" err="1"/>
              <a:t>Insisivus</a:t>
            </a:r>
            <a:r>
              <a:rPr lang="tr-TR" sz="1800" b="1" dirty="0"/>
              <a:t> </a:t>
            </a:r>
          </a:p>
          <a:p>
            <a:pPr lvl="1" eaLnBrk="1" hangingPunct="1">
              <a:buClr>
                <a:srgbClr val="FF0000"/>
              </a:buClr>
              <a:buSzPct val="90000"/>
              <a:buFont typeface="Wingdings" pitchFamily="2" charset="2"/>
              <a:buNone/>
              <a:defRPr/>
            </a:pPr>
            <a:r>
              <a:rPr lang="tr-TR" sz="1800" b="1" dirty="0"/>
              <a:t>   kaslarından etkilenir</a:t>
            </a:r>
          </a:p>
          <a:p>
            <a:pPr lvl="1" eaLnBrk="1" hangingPunct="1">
              <a:buClr>
                <a:srgbClr val="FF0000"/>
              </a:buClr>
              <a:buSzPct val="90000"/>
              <a:buFont typeface="Wingdings" pitchFamily="2" charset="2"/>
              <a:buChar char="v"/>
              <a:defRPr/>
            </a:pPr>
            <a:r>
              <a:rPr lang="tr-TR" sz="1800" b="1" dirty="0"/>
              <a:t>Protezde ince bir çentik</a:t>
            </a:r>
          </a:p>
          <a:p>
            <a:pPr lvl="1" eaLnBrk="1" hangingPunct="1">
              <a:buClr>
                <a:srgbClr val="FF0000"/>
              </a:buClr>
              <a:buSzPct val="90000"/>
              <a:buFont typeface="Wingdings" pitchFamily="2" charset="2"/>
              <a:buNone/>
              <a:defRPr/>
            </a:pPr>
            <a:r>
              <a:rPr lang="tr-TR" sz="1800" b="1" dirty="0"/>
              <a:t>   oluşturularak rahatlatılmalıdır</a:t>
            </a:r>
            <a:endParaRPr lang="en-GB" sz="1800" b="1" dirty="0"/>
          </a:p>
          <a:p>
            <a:pPr marL="457200" lvl="1" indent="0">
              <a:buClr>
                <a:srgbClr val="FF0000"/>
              </a:buClr>
              <a:buSzPct val="90000"/>
              <a:buNone/>
              <a:defRPr/>
            </a:pPr>
            <a:r>
              <a:rPr lang="tr-TR" sz="1800" b="1" dirty="0" smtClean="0">
                <a:solidFill>
                  <a:srgbClr val="FFFF00"/>
                </a:solidFill>
              </a:rPr>
              <a:t>			   </a:t>
            </a:r>
            <a:r>
              <a:rPr lang="en-GB" sz="2000" b="1" dirty="0" smtClean="0">
                <a:solidFill>
                  <a:srgbClr val="FFFF00"/>
                </a:solidFill>
              </a:rPr>
              <a:t>LABİAL </a:t>
            </a:r>
            <a:r>
              <a:rPr lang="en-GB" sz="2000" b="1" dirty="0">
                <a:solidFill>
                  <a:srgbClr val="FFFF00"/>
                </a:solidFill>
              </a:rPr>
              <a:t>VESTİBÜL</a:t>
            </a:r>
          </a:p>
        </p:txBody>
      </p:sp>
      <p:sp>
        <p:nvSpPr>
          <p:cNvPr id="2" name="Dikdörtgen 1"/>
          <p:cNvSpPr/>
          <p:nvPr/>
        </p:nvSpPr>
        <p:spPr>
          <a:xfrm>
            <a:off x="1993900" y="4194038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b="1" dirty="0"/>
              <a:t>Küçük azı dişleri bölgesinde yer alır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b="1" dirty="0"/>
              <a:t>Tek veya daha fazla sayıda </a:t>
            </a:r>
            <a:r>
              <a:rPr lang="tr-TR" b="1" dirty="0" err="1"/>
              <a:t>fibröz</a:t>
            </a:r>
            <a:r>
              <a:rPr lang="tr-TR" b="1" dirty="0"/>
              <a:t> </a:t>
            </a:r>
            <a:r>
              <a:rPr lang="tr-TR" b="1" dirty="0" err="1"/>
              <a:t>band</a:t>
            </a:r>
            <a:r>
              <a:rPr lang="tr-TR" b="1" dirty="0"/>
              <a:t> şeklindedir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b="1" dirty="0" err="1"/>
              <a:t>Modiolusla</a:t>
            </a:r>
            <a:r>
              <a:rPr lang="tr-TR" b="1" dirty="0"/>
              <a:t> ilişkilidir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b="1" dirty="0"/>
              <a:t>Protezde geniş bir çentik açılarak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b="1" dirty="0"/>
              <a:t>   rahatlatılmalıdır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b="1" dirty="0"/>
              <a:t>Protez kenarı ince hazırlanmalıdır</a:t>
            </a:r>
          </a:p>
        </p:txBody>
      </p:sp>
      <p:sp>
        <p:nvSpPr>
          <p:cNvPr id="3" name="Dikdörtgen 2"/>
          <p:cNvSpPr/>
          <p:nvPr/>
        </p:nvSpPr>
        <p:spPr>
          <a:xfrm>
            <a:off x="4070492" y="3547707"/>
            <a:ext cx="35012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solidFill>
                  <a:schemeClr val="tx2"/>
                </a:solidFill>
              </a:rPr>
              <a:t>BUKKAL FRENİLUM</a:t>
            </a:r>
          </a:p>
        </p:txBody>
      </p:sp>
    </p:spTree>
    <p:extLst>
      <p:ext uri="{BB962C8B-B14F-4D97-AF65-F5344CB8AC3E}">
        <p14:creationId xmlns:p14="http://schemas.microsoft.com/office/powerpoint/2010/main" val="2429253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573088" y="1057276"/>
            <a:ext cx="8229601" cy="1139825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/>
              <a:t>BUKKAL VESTİBÜL</a:t>
            </a:r>
            <a:endParaRPr lang="en-GB" sz="3200" b="1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1117600" y="2365376"/>
            <a:ext cx="109728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tr-TR" sz="2400" b="1" dirty="0" err="1"/>
              <a:t>Bukkal</a:t>
            </a:r>
            <a:r>
              <a:rPr lang="tr-TR" sz="2400" b="1" dirty="0"/>
              <a:t> </a:t>
            </a:r>
            <a:r>
              <a:rPr lang="tr-TR" sz="2400" b="1" dirty="0" err="1"/>
              <a:t>frenilumdan</a:t>
            </a:r>
            <a:r>
              <a:rPr lang="tr-TR" sz="2400" b="1" dirty="0"/>
              <a:t> arkaya uzanır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tr-TR" sz="2400" b="1" dirty="0"/>
              <a:t>Genişliği </a:t>
            </a:r>
            <a:r>
              <a:rPr lang="tr-TR" sz="2400" b="1" dirty="0" err="1"/>
              <a:t>Buccinator</a:t>
            </a:r>
            <a:r>
              <a:rPr lang="tr-TR" sz="2400" b="1" dirty="0"/>
              <a:t> kasının aktivitesi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tr-TR" sz="2400" b="1" dirty="0"/>
              <a:t>    ve </a:t>
            </a:r>
            <a:r>
              <a:rPr lang="tr-TR" sz="2400" b="1" dirty="0" err="1"/>
              <a:t>bukkal</a:t>
            </a:r>
            <a:r>
              <a:rPr lang="tr-TR" sz="2400" b="1" dirty="0"/>
              <a:t> düzlüğün yapısına bağlıdır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tr-TR" sz="2400" b="1" dirty="0"/>
              <a:t>Protez bu bölgeyi tamamen içine almalıdır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tr-TR" sz="2400" b="1" dirty="0" err="1"/>
              <a:t>Buccinator</a:t>
            </a:r>
            <a:r>
              <a:rPr lang="tr-TR" sz="2400" b="1" dirty="0"/>
              <a:t> kasın çok aktif olduğu durumlarda kısa yapılabilir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tr-TR" sz="2400" b="1" dirty="0"/>
              <a:t>Protez kenarları kalın hazırlanmalıdır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3935771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839788" y="438150"/>
            <a:ext cx="7772401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/>
              <a:t>BUKKAL DÜZLÜK</a:t>
            </a:r>
            <a:endParaRPr lang="en-GB" sz="3200" b="1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2233613" y="1911350"/>
            <a:ext cx="7772400" cy="4191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tr-TR" sz="2400" b="1" dirty="0" err="1"/>
              <a:t>Bukkal</a:t>
            </a:r>
            <a:r>
              <a:rPr lang="tr-TR" sz="2400" b="1" dirty="0"/>
              <a:t> </a:t>
            </a:r>
            <a:r>
              <a:rPr lang="tr-TR" sz="2400" b="1" dirty="0" err="1"/>
              <a:t>frenilumun</a:t>
            </a:r>
            <a:r>
              <a:rPr lang="tr-TR" sz="2400" b="1" dirty="0"/>
              <a:t> arkasındadır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tr-TR" sz="2400" b="1" dirty="0" err="1"/>
              <a:t>Kret</a:t>
            </a:r>
            <a:r>
              <a:rPr lang="tr-TR" sz="2400" b="1" dirty="0"/>
              <a:t> tepesi ile </a:t>
            </a:r>
            <a:r>
              <a:rPr lang="tr-TR" sz="2400" b="1" dirty="0" err="1"/>
              <a:t>external</a:t>
            </a:r>
            <a:r>
              <a:rPr lang="tr-TR" sz="2400" b="1" dirty="0"/>
              <a:t> </a:t>
            </a:r>
            <a:r>
              <a:rPr lang="tr-TR" sz="2400" b="1" dirty="0" err="1"/>
              <a:t>oblique</a:t>
            </a:r>
            <a:r>
              <a:rPr lang="tr-TR" sz="2400" b="1" dirty="0"/>
              <a:t> sırt 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tr-TR" sz="2400" b="1" dirty="0"/>
              <a:t>   arasında uzanır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tr-TR" sz="2400" b="1" dirty="0"/>
              <a:t>Düz bir alandır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tr-TR" sz="2400" b="1" dirty="0" err="1"/>
              <a:t>Retromolar</a:t>
            </a:r>
            <a:r>
              <a:rPr lang="tr-TR" sz="2400" b="1" dirty="0"/>
              <a:t> kabartı bölgesinde yukarı doğru eğim kazanır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tr-TR" sz="2400" b="1" dirty="0" err="1"/>
              <a:t>Primer</a:t>
            </a:r>
            <a:r>
              <a:rPr lang="tr-TR" sz="2400" b="1" dirty="0"/>
              <a:t> basınç alanıdır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tr-TR" sz="2400" b="1" dirty="0"/>
              <a:t> 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4030698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7493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b="1" dirty="0"/>
              <a:t>MASSETER KASININ ETKİ ALANI</a:t>
            </a:r>
            <a:endParaRPr lang="en-GB" sz="2800" b="1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2133600" y="2120900"/>
            <a:ext cx="81534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z="2400" b="1" dirty="0"/>
              <a:t>Ağızın açılıp kapatılması sırasında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z="2400" b="1" dirty="0" err="1"/>
              <a:t>Masseter</a:t>
            </a:r>
            <a:r>
              <a:rPr lang="tr-TR" sz="2400" b="1" dirty="0"/>
              <a:t> kası üzerinde bulunduğu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z="2400" b="1" dirty="0" err="1"/>
              <a:t>Buccinator</a:t>
            </a:r>
            <a:r>
              <a:rPr lang="tr-TR" sz="2400" b="1" dirty="0"/>
              <a:t> kasını etkileyerek bu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z="2400" b="1" dirty="0"/>
              <a:t>bölgede protez kenarının değişen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z="2400" b="1" dirty="0"/>
              <a:t>derecelerde daraltılması gerekliliğini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z="2400" b="1" dirty="0"/>
              <a:t>ortaya çıkarır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z="2400" b="1" i="1" dirty="0" err="1">
                <a:solidFill>
                  <a:srgbClr val="33CCFF"/>
                </a:solidFill>
              </a:rPr>
              <a:t>Masseter</a:t>
            </a:r>
            <a:r>
              <a:rPr lang="tr-TR" sz="2400" b="1" i="1" dirty="0">
                <a:solidFill>
                  <a:srgbClr val="33CCFF"/>
                </a:solidFill>
              </a:rPr>
              <a:t> oluğu, </a:t>
            </a:r>
            <a:r>
              <a:rPr lang="tr-TR" sz="2400" b="1" i="1" dirty="0" err="1">
                <a:solidFill>
                  <a:srgbClr val="33CCFF"/>
                </a:solidFill>
              </a:rPr>
              <a:t>Masseter</a:t>
            </a:r>
            <a:r>
              <a:rPr lang="tr-TR" sz="2400" b="1" i="1" dirty="0">
                <a:solidFill>
                  <a:srgbClr val="33CCFF"/>
                </a:solidFill>
              </a:rPr>
              <a:t> çentiği, </a:t>
            </a:r>
            <a:r>
              <a:rPr lang="tr-TR" sz="2400" b="1" i="1" dirty="0" err="1">
                <a:solidFill>
                  <a:srgbClr val="33CCFF"/>
                </a:solidFill>
              </a:rPr>
              <a:t>Masseterik</a:t>
            </a:r>
            <a:endParaRPr lang="tr-TR" sz="2400" b="1" i="1" dirty="0">
              <a:solidFill>
                <a:srgbClr val="33CCF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z="2400" b="1" i="1" dirty="0">
                <a:solidFill>
                  <a:srgbClr val="33CCFF"/>
                </a:solidFill>
              </a:rPr>
              <a:t>çentik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z="2400" dirty="0">
                <a:solidFill>
                  <a:srgbClr val="33CCFF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tr-TR" dirty="0">
              <a:solidFill>
                <a:srgbClr val="33CCF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GB" dirty="0">
              <a:solidFill>
                <a:srgbClr val="33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93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4572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/>
              <a:t>RETROMOLAR KABARTI</a:t>
            </a:r>
            <a:endParaRPr lang="en-GB" sz="3200" b="1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2082800" y="1803400"/>
            <a:ext cx="81534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tr-TR" sz="2400" b="1" dirty="0" err="1"/>
              <a:t>Alveolar</a:t>
            </a:r>
            <a:r>
              <a:rPr lang="tr-TR" sz="2400" b="1" dirty="0"/>
              <a:t> </a:t>
            </a:r>
            <a:r>
              <a:rPr lang="tr-TR" sz="2400" b="1" dirty="0" err="1"/>
              <a:t>kretin</a:t>
            </a:r>
            <a:r>
              <a:rPr lang="tr-TR" sz="2400" b="1" dirty="0"/>
              <a:t> en arkasında bulunur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tr-TR" sz="2400" b="1" dirty="0"/>
              <a:t>Armut şeklindedir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tr-TR" sz="2400" b="1" dirty="0" err="1"/>
              <a:t>Pterygomandibular</a:t>
            </a:r>
            <a:r>
              <a:rPr lang="tr-TR" sz="2400" b="1" dirty="0"/>
              <a:t> </a:t>
            </a:r>
            <a:r>
              <a:rPr lang="tr-TR" sz="2400" b="1" dirty="0" err="1"/>
              <a:t>raphe</a:t>
            </a:r>
            <a:r>
              <a:rPr lang="tr-TR" sz="2400" b="1" dirty="0"/>
              <a:t>, </a:t>
            </a:r>
            <a:r>
              <a:rPr lang="tr-TR" sz="2400" b="1" dirty="0" err="1"/>
              <a:t>Superior</a:t>
            </a:r>
            <a:r>
              <a:rPr lang="tr-TR" sz="2400" b="1" dirty="0"/>
              <a:t>  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tr-TR" sz="2400" b="1" dirty="0"/>
              <a:t>   </a:t>
            </a:r>
            <a:r>
              <a:rPr lang="tr-TR" sz="2400" b="1" dirty="0" err="1"/>
              <a:t>Pharingeal</a:t>
            </a:r>
            <a:r>
              <a:rPr lang="tr-TR" sz="2400" b="1" dirty="0"/>
              <a:t> </a:t>
            </a:r>
            <a:r>
              <a:rPr lang="tr-TR" sz="2400" b="1" dirty="0" err="1"/>
              <a:t>Constrictor</a:t>
            </a:r>
            <a:r>
              <a:rPr lang="tr-TR" sz="2400" b="1" dirty="0"/>
              <a:t>, </a:t>
            </a:r>
            <a:r>
              <a:rPr lang="tr-TR" sz="2400" b="1" dirty="0" err="1"/>
              <a:t>Buccinator</a:t>
            </a:r>
            <a:endParaRPr lang="tr-TR" sz="2400" b="1" dirty="0"/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tr-TR" sz="2400" b="1" dirty="0"/>
              <a:t>   kasları ile </a:t>
            </a:r>
            <a:r>
              <a:rPr lang="tr-TR" sz="2400" b="1" dirty="0" err="1"/>
              <a:t>Temporal</a:t>
            </a:r>
            <a:r>
              <a:rPr lang="tr-TR" sz="2400" b="1" dirty="0"/>
              <a:t> </a:t>
            </a:r>
            <a:r>
              <a:rPr lang="tr-TR" sz="2400" b="1" dirty="0" err="1"/>
              <a:t>tendon</a:t>
            </a:r>
            <a:r>
              <a:rPr lang="tr-TR" sz="2400" b="1" dirty="0"/>
              <a:t> lifleri ve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tr-TR" sz="2400" b="1" dirty="0"/>
              <a:t>   </a:t>
            </a:r>
            <a:r>
              <a:rPr lang="tr-TR" sz="2400" b="1" dirty="0" err="1"/>
              <a:t>glandüler</a:t>
            </a:r>
            <a:r>
              <a:rPr lang="tr-TR" sz="2400" b="1" dirty="0"/>
              <a:t> dokuları içerir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tr-TR" sz="2400" b="1" dirty="0"/>
              <a:t>Protez sınırları içine alınmalıdır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tr-TR" sz="2400" b="1" dirty="0" err="1"/>
              <a:t>Stabilite</a:t>
            </a:r>
            <a:r>
              <a:rPr lang="tr-TR" sz="2400" b="1" dirty="0"/>
              <a:t> yönünden büyük önem taşır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Char char="v"/>
              <a:defRPr/>
            </a:pPr>
            <a:endParaRPr lang="tr-TR" sz="3600" b="1" dirty="0">
              <a:solidFill>
                <a:srgbClr val="FFFF66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GB" sz="3600" b="1" dirty="0">
              <a:solidFill>
                <a:srgbClr val="FF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54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b="1" dirty="0"/>
              <a:t>REZİDÜEL ALVEOLAR KRETLER</a:t>
            </a:r>
            <a:endParaRPr lang="en-GB" sz="3200" b="1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651000" y="1993901"/>
            <a:ext cx="109728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tr-TR" sz="2400" b="1" dirty="0"/>
              <a:t>Arka </a:t>
            </a:r>
            <a:r>
              <a:rPr lang="tr-TR" sz="2400" b="1" dirty="0" err="1"/>
              <a:t>alveolar</a:t>
            </a:r>
            <a:r>
              <a:rPr lang="tr-TR" sz="2400" b="1" dirty="0"/>
              <a:t> </a:t>
            </a:r>
            <a:r>
              <a:rPr lang="tr-TR" sz="2400" b="1" dirty="0" err="1"/>
              <a:t>kretler</a:t>
            </a:r>
            <a:r>
              <a:rPr lang="tr-TR" sz="2400" b="1" dirty="0"/>
              <a:t> </a:t>
            </a:r>
            <a:r>
              <a:rPr lang="tr-TR" sz="2400" b="1" dirty="0" err="1"/>
              <a:t>primer</a:t>
            </a:r>
            <a:r>
              <a:rPr lang="tr-TR" sz="2400" b="1" dirty="0"/>
              <a:t> basınç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tr-TR" sz="2400" b="1" dirty="0"/>
              <a:t>   alanıdır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tr-TR" sz="2400" b="1" dirty="0"/>
              <a:t>Ön bölge basınçtan korunmalıdır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tr-TR" sz="2400" b="1" dirty="0" err="1"/>
              <a:t>Rezorbe</a:t>
            </a:r>
            <a:r>
              <a:rPr lang="tr-TR" sz="2400" b="1" dirty="0"/>
              <a:t> ağızlarda </a:t>
            </a:r>
            <a:r>
              <a:rPr lang="tr-TR" sz="2400" b="1" dirty="0" err="1"/>
              <a:t>bukkal</a:t>
            </a:r>
            <a:r>
              <a:rPr lang="tr-TR" sz="2400" b="1" dirty="0"/>
              <a:t> düzlük basıncı karşılar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tr-TR" sz="2400" b="1" dirty="0"/>
              <a:t>Bireysel farklılıklar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tr-TR" sz="2400" b="1" dirty="0"/>
              <a:t>   gösterir</a:t>
            </a:r>
            <a:endParaRPr lang="en-GB" sz="2400" b="1" dirty="0"/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None/>
              <a:defRPr/>
            </a:pPr>
            <a:endParaRPr lang="en-GB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739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b="1" dirty="0"/>
              <a:t>PTERYGOMANDIBULAR RAPHE</a:t>
            </a:r>
            <a:endParaRPr lang="en-GB" sz="3200" b="1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774824" y="1417638"/>
            <a:ext cx="8004175" cy="4464049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tr-TR" sz="2400" b="1" dirty="0" err="1"/>
              <a:t>Hamulus</a:t>
            </a:r>
            <a:r>
              <a:rPr lang="tr-TR" sz="2400" b="1" dirty="0"/>
              <a:t> </a:t>
            </a:r>
            <a:r>
              <a:rPr lang="tr-TR" sz="2400" b="1" dirty="0" err="1"/>
              <a:t>pterygoideus</a:t>
            </a:r>
            <a:r>
              <a:rPr lang="tr-TR" sz="2400" b="1" dirty="0"/>
              <a:t> ile </a:t>
            </a:r>
            <a:r>
              <a:rPr lang="tr-TR" sz="2400" b="1" dirty="0" err="1"/>
              <a:t>mylohyoid</a:t>
            </a:r>
            <a:endParaRPr lang="tr-TR" sz="2400" b="1" dirty="0"/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tr-TR" sz="2400" b="1" dirty="0"/>
              <a:t>   sırtın </a:t>
            </a:r>
            <a:r>
              <a:rPr lang="tr-TR" sz="2400" b="1" dirty="0" err="1"/>
              <a:t>distali</a:t>
            </a:r>
            <a:r>
              <a:rPr lang="tr-TR" sz="2400" b="1" dirty="0"/>
              <a:t> arasında uzanır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tr-TR" sz="2400" b="1" dirty="0"/>
              <a:t>Dışından </a:t>
            </a:r>
            <a:r>
              <a:rPr lang="tr-TR" sz="2400" b="1" dirty="0" err="1"/>
              <a:t>Buccinator</a:t>
            </a:r>
            <a:r>
              <a:rPr lang="tr-TR" sz="2400" b="1" dirty="0"/>
              <a:t> kası orijinini alır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tr-TR" sz="2400" b="1" dirty="0"/>
              <a:t>İç kısmına </a:t>
            </a:r>
            <a:r>
              <a:rPr lang="tr-TR" sz="2400" b="1" dirty="0" err="1"/>
              <a:t>Superior</a:t>
            </a:r>
            <a:r>
              <a:rPr lang="tr-TR" sz="2400" b="1" dirty="0"/>
              <a:t> </a:t>
            </a:r>
            <a:r>
              <a:rPr lang="tr-TR" sz="2400" b="1" dirty="0" err="1"/>
              <a:t>Constrictor</a:t>
            </a:r>
            <a:r>
              <a:rPr lang="tr-TR" sz="2400" b="1" dirty="0"/>
              <a:t> </a:t>
            </a:r>
          </a:p>
          <a:p>
            <a:pPr marL="0" indent="0">
              <a:buClr>
                <a:srgbClr val="FF0000"/>
              </a:buClr>
              <a:buSzPct val="90000"/>
              <a:buNone/>
              <a:defRPr/>
            </a:pPr>
            <a:r>
              <a:rPr lang="tr-TR" sz="2400" b="1" dirty="0"/>
              <a:t>    kası yapışır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tr-TR" sz="2400" b="1" dirty="0"/>
              <a:t>Belirgin olduğu durumlarda üst protezin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tr-TR" sz="2400" b="1" dirty="0"/>
              <a:t>   arka bölgesinde küçük bir çentik ile </a:t>
            </a:r>
          </a:p>
          <a:p>
            <a:pPr eaLnBrk="1" hangingPunct="1">
              <a:lnSpc>
                <a:spcPct val="90000"/>
              </a:lnSpc>
              <a:buClr>
                <a:srgbClr val="FF0000"/>
              </a:buClr>
              <a:buSzPct val="90000"/>
              <a:buFont typeface="Wingdings" panose="05000000000000000000" pitchFamily="2" charset="2"/>
              <a:buNone/>
              <a:defRPr/>
            </a:pPr>
            <a:r>
              <a:rPr lang="tr-TR" sz="2400" b="1" dirty="0"/>
              <a:t>   rahatlatılmalıdır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19954728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b="1" dirty="0"/>
              <a:t>LİNGUAL VESTİBÜL</a:t>
            </a:r>
            <a:endParaRPr lang="en-GB" sz="3200" b="1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1905001"/>
            <a:ext cx="10972800" cy="4530725"/>
          </a:xfrm>
        </p:spPr>
        <p:txBody>
          <a:bodyPr/>
          <a:lstStyle/>
          <a:p>
            <a:pPr eaLnBrk="1" hangingPunct="1">
              <a:buClr>
                <a:srgbClr val="FF0000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tr-TR" b="1" dirty="0" err="1"/>
              <a:t>Anterior</a:t>
            </a:r>
            <a:r>
              <a:rPr lang="tr-TR" b="1" dirty="0"/>
              <a:t> </a:t>
            </a:r>
            <a:r>
              <a:rPr lang="tr-TR" b="1" dirty="0" err="1"/>
              <a:t>vestibül</a:t>
            </a:r>
            <a:r>
              <a:rPr lang="tr-TR" b="1" dirty="0"/>
              <a:t>  bölgesi</a:t>
            </a:r>
          </a:p>
          <a:p>
            <a:pPr eaLnBrk="1" hangingPunct="1">
              <a:buClr>
                <a:srgbClr val="FF0000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tr-TR" b="1" dirty="0"/>
              <a:t>Orta </a:t>
            </a:r>
            <a:r>
              <a:rPr lang="tr-TR" b="1" dirty="0" err="1"/>
              <a:t>vestibül</a:t>
            </a:r>
            <a:r>
              <a:rPr lang="tr-TR" b="1" dirty="0"/>
              <a:t> bölgesi</a:t>
            </a:r>
          </a:p>
          <a:p>
            <a:pPr eaLnBrk="1" hangingPunct="1">
              <a:buClr>
                <a:srgbClr val="FF0000"/>
              </a:buClr>
              <a:buSzPct val="90000"/>
              <a:buFont typeface="Wingdings" panose="05000000000000000000" pitchFamily="2" charset="2"/>
              <a:buChar char="v"/>
              <a:defRPr/>
            </a:pPr>
            <a:r>
              <a:rPr lang="tr-TR" b="1" dirty="0" err="1"/>
              <a:t>Distolingual</a:t>
            </a:r>
            <a:r>
              <a:rPr lang="tr-TR" b="1" dirty="0"/>
              <a:t> </a:t>
            </a:r>
            <a:r>
              <a:rPr lang="tr-TR" b="1" dirty="0" err="1"/>
              <a:t>vestibul</a:t>
            </a:r>
            <a:r>
              <a:rPr lang="tr-TR" b="1" dirty="0"/>
              <a:t> bölgesi</a:t>
            </a:r>
          </a:p>
          <a:p>
            <a:pPr eaLnBrk="1" hangingPunct="1">
              <a:buClr>
                <a:srgbClr val="FF0000"/>
              </a:buClr>
              <a:buSzPct val="90000"/>
              <a:buFont typeface="Wingdings" panose="05000000000000000000" pitchFamily="2" charset="2"/>
              <a:buChar char="v"/>
              <a:defRPr/>
            </a:pPr>
            <a:endParaRPr lang="tr-TR" sz="4400" b="1" dirty="0">
              <a:solidFill>
                <a:srgbClr val="00FFFF"/>
              </a:solidFill>
            </a:endParaRPr>
          </a:p>
          <a:p>
            <a:pPr eaLnBrk="1" hangingPunct="1">
              <a:defRPr/>
            </a:pPr>
            <a:endParaRPr lang="en-GB" sz="4400" b="1" dirty="0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5750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1">
  <a:themeElements>
    <a:clrScheme name="Glob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ema1" id="{D3EC2214-4B61-4796-AA1D-67A1124361DA}" vid="{5DD44191-9860-46F8-831A-73CB19B69D6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17</TotalTime>
  <Words>354</Words>
  <Application>Microsoft Office PowerPoint</Application>
  <PresentationFormat>Geniş ekran</PresentationFormat>
  <Paragraphs>94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Verdana</vt:lpstr>
      <vt:lpstr>Wingdings</vt:lpstr>
      <vt:lpstr>Tema1</vt:lpstr>
      <vt:lpstr>DİŞSİZ MANDİBULANIN ÖLÇÜDE ESAS ALINACAK BİYOLOJİK VE FİZYOLOJİK ESASLARI</vt:lpstr>
      <vt:lpstr>LABİAL FRENİLUM</vt:lpstr>
      <vt:lpstr>BUKKAL VESTİBÜL</vt:lpstr>
      <vt:lpstr>BUKKAL DÜZLÜK</vt:lpstr>
      <vt:lpstr>MASSETER KASININ ETKİ ALANI</vt:lpstr>
      <vt:lpstr>RETROMOLAR KABARTI</vt:lpstr>
      <vt:lpstr>REZİDÜEL ALVEOLAR KRETLER</vt:lpstr>
      <vt:lpstr>PTERYGOMANDIBULAR RAPHE</vt:lpstr>
      <vt:lpstr>LİNGUAL VESTİBÜL</vt:lpstr>
      <vt:lpstr>ANTERİOR VESTİBÜL BÖLGESİ Sublingual katlantı</vt:lpstr>
      <vt:lpstr>DİL</vt:lpstr>
      <vt:lpstr>Teşekkürler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 ÇENE</dc:title>
  <dc:creator>CAVİDANAKÖREN</dc:creator>
  <cp:lastModifiedBy>CAVİDANAKÖREN</cp:lastModifiedBy>
  <cp:revision>10</cp:revision>
  <dcterms:created xsi:type="dcterms:W3CDTF">2020-01-18T11:11:19Z</dcterms:created>
  <dcterms:modified xsi:type="dcterms:W3CDTF">2020-01-27T09:31:57Z</dcterms:modified>
</cp:coreProperties>
</file>