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41" r:id="rId2"/>
    <p:sldId id="342" r:id="rId3"/>
    <p:sldId id="276" r:id="rId4"/>
    <p:sldId id="291" r:id="rId5"/>
    <p:sldId id="280" r:id="rId6"/>
    <p:sldId id="279" r:id="rId7"/>
    <p:sldId id="281" r:id="rId8"/>
    <p:sldId id="278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70" r:id="rId17"/>
  </p:sldIdLst>
  <p:sldSz cx="12192000" cy="6858000"/>
  <p:notesSz cx="6761163" cy="99425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660"/>
  </p:normalViewPr>
  <p:slideViewPr>
    <p:cSldViewPr snapToGrid="0">
      <p:cViewPr varScale="1">
        <p:scale>
          <a:sx n="55" d="100"/>
          <a:sy n="55" d="100"/>
        </p:scale>
        <p:origin x="88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1727D-6736-4ABB-8E2F-B009BCADEF12}" type="datetimeFigureOut">
              <a:rPr lang="tr-TR" smtClean="0"/>
              <a:t>15.10.2020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A2F99-018B-4859-B578-BB4CBF76DB2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5661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4925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12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56778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13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58624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14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1898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15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5484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1912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6243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2115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69397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1609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75503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10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92704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11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9624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15.10.2020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9869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15.10.2020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652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15.10.2020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1978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15.10.2020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265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15.10.2020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5801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15.10.2020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1107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15.10.2020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7689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15.10.2020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6777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15.10.2020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3332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15.10.2020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674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15.10.2020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685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D7851-BFBD-4B01-98DC-060078F84940}" type="datetimeFigureOut">
              <a:rPr lang="tr-TR" smtClean="0"/>
              <a:t>15.10.2020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1876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Reading the poem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Read a poem more than once.</a:t>
            </a:r>
          </a:p>
          <a:p>
            <a:r>
              <a:rPr lang="en-GB" dirty="0"/>
              <a:t>Keep a dictionary by you and use it.</a:t>
            </a:r>
          </a:p>
          <a:p>
            <a:r>
              <a:rPr lang="en-GB" dirty="0"/>
              <a:t>Read the poem aloud so as to hear the sounds of the words in your mind.</a:t>
            </a:r>
          </a:p>
          <a:p>
            <a:r>
              <a:rPr lang="en-GB" dirty="0"/>
              <a:t>Always pay careful attention to what the poem is saying.</a:t>
            </a:r>
          </a:p>
        </p:txBody>
      </p:sp>
    </p:spTree>
    <p:extLst>
      <p:ext uri="{BB962C8B-B14F-4D97-AF65-F5344CB8AC3E}">
        <p14:creationId xmlns:p14="http://schemas.microsoft.com/office/powerpoint/2010/main" val="3257381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p</a:t>
            </a:r>
            <a:r>
              <a:rPr lang="en-US" dirty="0"/>
              <a:t>aradox</a:t>
            </a:r>
            <a:r>
              <a:rPr lang="tr-TR" dirty="0"/>
              <a:t> – bringing together two distant words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phrases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The child is the father of </a:t>
            </a:r>
            <a:r>
              <a:rPr lang="tr-TR" dirty="0" err="1" smtClean="0"/>
              <a:t>the</a:t>
            </a:r>
            <a:r>
              <a:rPr lang="tr-TR" dirty="0" smtClean="0"/>
              <a:t> man</a:t>
            </a:r>
            <a:r>
              <a:rPr lang="tr-TR" dirty="0"/>
              <a:t>. (from «Rainbow» by William Wordsworth)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8758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i</a:t>
            </a:r>
            <a:r>
              <a:rPr lang="en-US" dirty="0"/>
              <a:t>rony</a:t>
            </a:r>
            <a:r>
              <a:rPr lang="tr-TR" dirty="0"/>
              <a:t> –  a figure of speech that indicates a difference between appearance and reality </a:t>
            </a:r>
          </a:p>
          <a:p>
            <a:pPr marL="0" indent="0">
              <a:buNone/>
            </a:pPr>
            <a:r>
              <a:rPr lang="tr-TR" dirty="0"/>
              <a:t>Water water everywhere,</a:t>
            </a:r>
          </a:p>
          <a:p>
            <a:pPr marL="0" indent="0">
              <a:buNone/>
            </a:pPr>
            <a:r>
              <a:rPr lang="tr-TR" dirty="0"/>
              <a:t>Nor any drop to drink. (from «The Rime of the Ancient Mariner» by Samuel Taylor Coleridge)</a:t>
            </a:r>
            <a:endParaRPr lang="en-US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3042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a</a:t>
            </a:r>
            <a:r>
              <a:rPr lang="en-US" dirty="0"/>
              <a:t>llusion</a:t>
            </a:r>
            <a:r>
              <a:rPr lang="tr-TR" dirty="0"/>
              <a:t> – is a brief and indirect reference to a person, place, or a literary work </a:t>
            </a:r>
          </a:p>
          <a:p>
            <a:pPr marL="0" indent="0">
              <a:buNone/>
            </a:pPr>
            <a:r>
              <a:rPr lang="tr-TR" dirty="0"/>
              <a:t>S</a:t>
            </a:r>
            <a:r>
              <a:rPr lang="en-US" dirty="0"/>
              <a:t>ylvan historian, who canst thus express</a:t>
            </a:r>
            <a:br>
              <a:rPr lang="en-US" dirty="0"/>
            </a:br>
            <a:r>
              <a:rPr lang="en-US" dirty="0"/>
              <a:t>A flowery tale more sweetly than our</a:t>
            </a:r>
            <a:r>
              <a:rPr lang="tr-TR" dirty="0"/>
              <a:t> rhyme:</a:t>
            </a:r>
            <a:r>
              <a:rPr lang="en-US" dirty="0"/>
              <a:t> </a:t>
            </a:r>
            <a:br>
              <a:rPr lang="en-US" dirty="0"/>
            </a:br>
            <a:r>
              <a:rPr lang="en-US" dirty="0"/>
              <a:t>What leaf-fringed</a:t>
            </a:r>
            <a:r>
              <a:rPr lang="tr-TR" dirty="0"/>
              <a:t> legend</a:t>
            </a:r>
            <a:r>
              <a:rPr lang="en-US" dirty="0"/>
              <a:t> haunts about thy shape</a:t>
            </a:r>
            <a:br>
              <a:rPr lang="en-US" dirty="0"/>
            </a:br>
            <a:r>
              <a:rPr lang="en-US" dirty="0"/>
              <a:t>Of deities or mortals, or of both,</a:t>
            </a:r>
            <a:br>
              <a:rPr lang="en-US" dirty="0"/>
            </a:br>
            <a:r>
              <a:rPr lang="en-US" dirty="0"/>
              <a:t>In Tempe or the dales of Arcady?”</a:t>
            </a:r>
            <a:r>
              <a:rPr lang="tr-TR" dirty="0"/>
              <a:t> (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smtClean="0"/>
              <a:t>«</a:t>
            </a:r>
            <a:r>
              <a:rPr lang="tr-TR" dirty="0"/>
              <a:t>Ode to a Grecian </a:t>
            </a:r>
            <a:r>
              <a:rPr lang="tr-TR" dirty="0" err="1"/>
              <a:t>Urn</a:t>
            </a:r>
            <a:r>
              <a:rPr lang="tr-TR" dirty="0"/>
              <a:t>» </a:t>
            </a:r>
            <a:r>
              <a:rPr lang="tr-TR" dirty="0" err="1" smtClean="0"/>
              <a:t>by</a:t>
            </a:r>
            <a:r>
              <a:rPr lang="tr-TR" dirty="0" smtClean="0"/>
              <a:t> John </a:t>
            </a:r>
            <a:r>
              <a:rPr lang="tr-TR" dirty="0" err="1"/>
              <a:t>Keats</a:t>
            </a:r>
            <a:r>
              <a:rPr lang="tr-TR" dirty="0"/>
              <a:t> )</a:t>
            </a:r>
            <a:endParaRPr lang="en-US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2610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sound repetition</a:t>
            </a:r>
            <a:r>
              <a:rPr lang="tr-TR" dirty="0"/>
              <a:t> – alliteration </a:t>
            </a:r>
            <a:endParaRPr lang="en-US" dirty="0"/>
          </a:p>
          <a:p>
            <a:pPr marL="0" indent="0" fontAlgn="base">
              <a:buNone/>
            </a:pPr>
            <a:endParaRPr lang="tr-TR" dirty="0"/>
          </a:p>
          <a:p>
            <a:pPr marL="0" indent="0" fontAlgn="base">
              <a:buNone/>
            </a:pPr>
            <a:r>
              <a:rPr lang="en-US" dirty="0"/>
              <a:t>Deep into that darkness peering, long I stood there wondering, fearing,</a:t>
            </a:r>
            <a:br>
              <a:rPr lang="en-US" dirty="0"/>
            </a:br>
            <a:r>
              <a:rPr lang="en-US" dirty="0"/>
              <a:t>Doubting, dreaming dreams no mortal ever dared to dream before;</a:t>
            </a:r>
          </a:p>
          <a:p>
            <a:pPr marL="0" indent="0">
              <a:buNone/>
            </a:pPr>
            <a:r>
              <a:rPr lang="tr-TR" dirty="0"/>
              <a:t>(from «The Raven» by </a:t>
            </a:r>
            <a:r>
              <a:rPr lang="tr-TR"/>
              <a:t>Edgar </a:t>
            </a:r>
            <a:r>
              <a:rPr lang="tr-TR" smtClean="0"/>
              <a:t>Allan </a:t>
            </a:r>
            <a:r>
              <a:rPr lang="tr-TR" dirty="0"/>
              <a:t>Poe)</a:t>
            </a:r>
          </a:p>
        </p:txBody>
      </p:sp>
    </p:spTree>
    <p:extLst>
      <p:ext uri="{BB962C8B-B14F-4D97-AF65-F5344CB8AC3E}">
        <p14:creationId xmlns:p14="http://schemas.microsoft.com/office/powerpoint/2010/main" val="2309589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r</a:t>
            </a:r>
            <a:r>
              <a:rPr lang="en-US" dirty="0"/>
              <a:t>hythm</a:t>
            </a:r>
            <a:r>
              <a:rPr lang="tr-TR" dirty="0"/>
              <a:t> – means </a:t>
            </a:r>
            <a:r>
              <a:rPr lang="en-US" dirty="0"/>
              <a:t>“measured motion</a:t>
            </a:r>
            <a:r>
              <a:rPr lang="tr-TR" dirty="0"/>
              <a:t>» </a:t>
            </a:r>
            <a:r>
              <a:rPr lang="en-US" dirty="0"/>
              <a:t>demonstrat</a:t>
            </a:r>
            <a:r>
              <a:rPr lang="tr-TR" dirty="0"/>
              <a:t>ing</a:t>
            </a:r>
            <a:r>
              <a:rPr lang="en-US" dirty="0"/>
              <a:t> the long and short patterns through stressed and unstressed syllables</a:t>
            </a:r>
            <a:r>
              <a:rPr lang="tr-TR" dirty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 trochee is a type of poetic foot commonly used in English poetry. It has two syllables, the first of which is strongly stressed, while the second syllable is unstressed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en-US" b="1" dirty="0"/>
              <a:t>Ty</a:t>
            </a:r>
            <a:r>
              <a:rPr lang="en-US" dirty="0"/>
              <a:t>ger! </a:t>
            </a:r>
            <a:r>
              <a:rPr lang="en-US" b="1" dirty="0"/>
              <a:t>Ty</a:t>
            </a:r>
            <a:r>
              <a:rPr lang="en-US" dirty="0"/>
              <a:t>ger! </a:t>
            </a:r>
            <a:r>
              <a:rPr lang="en-US" b="1" dirty="0"/>
              <a:t>bur</a:t>
            </a:r>
            <a:r>
              <a:rPr lang="en-US" dirty="0"/>
              <a:t>ning bright</a:t>
            </a:r>
            <a:br>
              <a:rPr lang="en-US" dirty="0"/>
            </a:br>
            <a:r>
              <a:rPr lang="en-US" dirty="0"/>
              <a:t>In the </a:t>
            </a:r>
            <a:r>
              <a:rPr lang="en-US" b="1" dirty="0"/>
              <a:t>for</a:t>
            </a:r>
            <a:r>
              <a:rPr lang="en-US" dirty="0"/>
              <a:t>ests of the night,</a:t>
            </a:r>
            <a:br>
              <a:rPr lang="en-US" dirty="0"/>
            </a:br>
            <a:r>
              <a:rPr lang="en-US" dirty="0"/>
              <a:t>What immortal hand or eye</a:t>
            </a:r>
            <a:br>
              <a:rPr lang="en-US" dirty="0"/>
            </a:br>
            <a:r>
              <a:rPr lang="en-US" dirty="0"/>
              <a:t>Could frame thy fearful symmetry?</a:t>
            </a:r>
            <a:r>
              <a:rPr lang="tr-TR" dirty="0"/>
              <a:t> (from «Tyger» by William Blake)</a:t>
            </a:r>
          </a:p>
        </p:txBody>
      </p:sp>
    </p:spTree>
    <p:extLst>
      <p:ext uri="{BB962C8B-B14F-4D97-AF65-F5344CB8AC3E}">
        <p14:creationId xmlns:p14="http://schemas.microsoft.com/office/powerpoint/2010/main" val="4186746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p</a:t>
            </a:r>
            <a:r>
              <a:rPr lang="en-US" dirty="0"/>
              <a:t>attern</a:t>
            </a:r>
            <a:r>
              <a:rPr lang="tr-TR" dirty="0"/>
              <a:t> – rhyme scheme. </a:t>
            </a:r>
            <a:r>
              <a:rPr lang="en-US" dirty="0"/>
              <a:t>In poetry, the most common kind of rhyme is the </a:t>
            </a:r>
            <a:r>
              <a:rPr lang="en-US" b="1" dirty="0"/>
              <a:t>end rhyme</a:t>
            </a:r>
            <a:r>
              <a:rPr lang="en-US" dirty="0"/>
              <a:t>, which occurs at the end of two or more lines.</a:t>
            </a:r>
            <a:endParaRPr lang="tr-TR" dirty="0"/>
          </a:p>
          <a:p>
            <a:pPr marL="0" indent="0">
              <a:buNone/>
            </a:pPr>
            <a:r>
              <a:rPr lang="en-US" dirty="0"/>
              <a:t>I was angry with my friend:                   A</a:t>
            </a:r>
            <a:br>
              <a:rPr lang="en-US" dirty="0"/>
            </a:br>
            <a:r>
              <a:rPr lang="en-US" dirty="0"/>
              <a:t>I told my wrath, my wrath did end.        A</a:t>
            </a:r>
            <a:br>
              <a:rPr lang="en-US" dirty="0"/>
            </a:br>
            <a:r>
              <a:rPr lang="en-US" dirty="0"/>
              <a:t>I was angry with my foe:                       B</a:t>
            </a:r>
            <a:br>
              <a:rPr lang="en-US" dirty="0"/>
            </a:br>
            <a:r>
              <a:rPr lang="en-US" dirty="0"/>
              <a:t>I told it not, my wrath did grow.             B</a:t>
            </a:r>
            <a:endParaRPr lang="tr-TR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And I watered it in fears                        C</a:t>
            </a:r>
            <a:br>
              <a:rPr lang="en-US" dirty="0"/>
            </a:br>
            <a:r>
              <a:rPr lang="en-US" dirty="0"/>
              <a:t>Night and morning with my tears;         C</a:t>
            </a:r>
            <a:br>
              <a:rPr lang="en-US" dirty="0"/>
            </a:br>
            <a:r>
              <a:rPr lang="en-US" dirty="0"/>
              <a:t>And I sunned it with smiles,                  D</a:t>
            </a:r>
            <a:br>
              <a:rPr lang="en-US" dirty="0"/>
            </a:br>
            <a:r>
              <a:rPr lang="en-US" dirty="0"/>
              <a:t>And with soft deceitful wiles.                D</a:t>
            </a:r>
            <a:r>
              <a:rPr lang="tr-TR" dirty="0"/>
              <a:t>    (from «A Poison Tree» by W. Blake)</a:t>
            </a: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19671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/>
              <a:t>THE EAGLE by Alfred, Lord Tennyson</a:t>
            </a:r>
          </a:p>
          <a:p>
            <a:pPr marL="0" indent="0">
              <a:buNone/>
            </a:pPr>
            <a:endParaRPr lang="tr-TR" dirty="0"/>
          </a:p>
          <a:p>
            <a:pPr marL="0" indent="0" fontAlgn="base">
              <a:buNone/>
            </a:pPr>
            <a:r>
              <a:rPr lang="en-US" dirty="0"/>
              <a:t>He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clasps</a:t>
            </a:r>
            <a:r>
              <a:rPr lang="en-US" dirty="0"/>
              <a:t> the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crag</a:t>
            </a:r>
            <a:r>
              <a:rPr lang="en-US" dirty="0"/>
              <a:t> with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crooked</a:t>
            </a:r>
            <a:r>
              <a:rPr lang="en-US" dirty="0"/>
              <a:t> hands; </a:t>
            </a:r>
            <a:br>
              <a:rPr lang="en-US" dirty="0"/>
            </a:br>
            <a:endParaRPr lang="en-US" dirty="0"/>
          </a:p>
          <a:p>
            <a:pPr marL="0" indent="0" fontAlgn="base">
              <a:buNone/>
            </a:pPr>
            <a:r>
              <a:rPr lang="en-US" dirty="0"/>
              <a:t>Close to the sun in lonely lands, </a:t>
            </a:r>
            <a:br>
              <a:rPr lang="en-US" dirty="0"/>
            </a:br>
            <a:endParaRPr lang="en-US" dirty="0"/>
          </a:p>
          <a:p>
            <a:pPr marL="0" indent="0" fontAlgn="base">
              <a:buNone/>
            </a:pPr>
            <a:r>
              <a:rPr lang="en-US" dirty="0"/>
              <a:t>Ring'd with the azure world, he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stands</a:t>
            </a:r>
            <a:r>
              <a:rPr lang="en-US" dirty="0"/>
              <a:t>. </a:t>
            </a:r>
            <a:br>
              <a:rPr lang="en-US" dirty="0"/>
            </a:br>
            <a:endParaRPr lang="en-US" dirty="0"/>
          </a:p>
          <a:p>
            <a:pPr marL="0" indent="0" fontAlgn="base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0" indent="0" fontAlgn="base">
              <a:buNone/>
            </a:pPr>
            <a:r>
              <a:rPr lang="en-US" dirty="0"/>
              <a:t>The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wrinkled</a:t>
            </a:r>
            <a:r>
              <a:rPr lang="en-US" dirty="0"/>
              <a:t> sea beneath him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crawls</a:t>
            </a:r>
            <a:r>
              <a:rPr lang="en-US" dirty="0"/>
              <a:t>; </a:t>
            </a:r>
            <a:br>
              <a:rPr lang="en-US" dirty="0"/>
            </a:br>
            <a:endParaRPr lang="en-US" dirty="0"/>
          </a:p>
          <a:p>
            <a:pPr marL="0" indent="0" fontAlgn="base">
              <a:buNone/>
            </a:pPr>
            <a:r>
              <a:rPr lang="en-US" dirty="0"/>
              <a:t>He watches from his mountain walls, </a:t>
            </a:r>
            <a:br>
              <a:rPr lang="en-US" dirty="0"/>
            </a:br>
            <a:endParaRPr lang="en-US" dirty="0"/>
          </a:p>
          <a:p>
            <a:pPr marL="0" indent="0" fontAlgn="base">
              <a:buNone/>
            </a:pPr>
            <a:r>
              <a:rPr lang="en-US" dirty="0"/>
              <a:t>And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 a thunderbolt he falls</a:t>
            </a:r>
            <a:r>
              <a:rPr lang="en-US" dirty="0"/>
              <a:t>. 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5279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Poetry has four dimensions:</a:t>
            </a:r>
          </a:p>
          <a:p>
            <a:r>
              <a:rPr lang="en-GB" dirty="0"/>
              <a:t>Intellectual</a:t>
            </a:r>
          </a:p>
          <a:p>
            <a:r>
              <a:rPr lang="en-GB" dirty="0"/>
              <a:t>Sensuous</a:t>
            </a:r>
          </a:p>
          <a:p>
            <a:r>
              <a:rPr lang="en-GB" dirty="0"/>
              <a:t>Emotional</a:t>
            </a:r>
          </a:p>
          <a:p>
            <a:r>
              <a:rPr lang="en-GB" dirty="0"/>
              <a:t>Imaginative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4364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These dimensions are conveyed through</a:t>
            </a:r>
            <a:r>
              <a:rPr lang="tr-TR" dirty="0"/>
              <a:t> </a:t>
            </a:r>
            <a:r>
              <a:rPr lang="en-GB" dirty="0"/>
              <a:t>the</a:t>
            </a:r>
            <a:r>
              <a:rPr lang="tr-TR" dirty="0"/>
              <a:t> use of various modes of expression: </a:t>
            </a:r>
            <a:r>
              <a:rPr lang="tr-TR" b="1" dirty="0"/>
              <a:t>connotation, imagery, metaphor, simile, symbol, paradox, irony, allusion, sound repetition, rhythm, and pattern.</a:t>
            </a:r>
            <a:endParaRPr lang="en-US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322975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05163" y="1095952"/>
            <a:ext cx="10494817" cy="494463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connotation</a:t>
            </a:r>
            <a:r>
              <a:rPr lang="tr-TR" dirty="0"/>
              <a:t> – an idea or a feeling that a word suggests in addition to its literal meaning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 smtClean="0"/>
              <a:t>denotations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She</a:t>
            </a:r>
            <a:r>
              <a:rPr lang="tr-TR" dirty="0" smtClean="0"/>
              <a:t> is </a:t>
            </a:r>
            <a:r>
              <a:rPr lang="tr-TR" dirty="0" err="1" smtClean="0"/>
              <a:t>feeling</a:t>
            </a:r>
            <a:r>
              <a:rPr lang="tr-TR" dirty="0" smtClean="0"/>
              <a:t> </a:t>
            </a:r>
            <a:r>
              <a:rPr lang="tr-TR" dirty="0" err="1" smtClean="0"/>
              <a:t>blue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connotation</a:t>
            </a:r>
            <a:r>
              <a:rPr lang="tr-TR" dirty="0" smtClean="0"/>
              <a:t> of «</a:t>
            </a:r>
            <a:r>
              <a:rPr lang="tr-TR" dirty="0" err="1" smtClean="0"/>
              <a:t>blue</a:t>
            </a:r>
            <a:r>
              <a:rPr lang="tr-TR" dirty="0" smtClean="0"/>
              <a:t>»?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All the world’s </a:t>
            </a:r>
            <a:r>
              <a:rPr lang="en-US" i="1" dirty="0"/>
              <a:t>a stage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And all the men and women merely </a:t>
            </a:r>
            <a:r>
              <a:rPr lang="en-US" i="1" dirty="0"/>
              <a:t>players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They have their exits and their entrances;</a:t>
            </a:r>
            <a:br>
              <a:rPr lang="en-US" dirty="0"/>
            </a:br>
            <a:r>
              <a:rPr lang="en-US" dirty="0"/>
              <a:t>And one man in his time plays many </a:t>
            </a:r>
            <a:r>
              <a:rPr lang="en-US" i="1" dirty="0"/>
              <a:t>parts</a:t>
            </a:r>
            <a:r>
              <a:rPr lang="en-US" dirty="0"/>
              <a:t> …</a:t>
            </a:r>
            <a:r>
              <a:rPr lang="tr-TR" dirty="0"/>
              <a:t> (from </a:t>
            </a:r>
            <a:r>
              <a:rPr lang="tr-TR" i="1" dirty="0"/>
              <a:t>As You Like It </a:t>
            </a:r>
            <a:r>
              <a:rPr lang="tr-TR" dirty="0"/>
              <a:t>by W. Shakespeare)</a:t>
            </a:r>
          </a:p>
          <a:p>
            <a:pPr marL="0" indent="0">
              <a:buNone/>
            </a:pPr>
            <a:r>
              <a:rPr lang="tr-TR" dirty="0"/>
              <a:t>What do the «stage», «players» and «parts» connote?</a:t>
            </a:r>
            <a:endParaRPr lang="en-US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371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i</a:t>
            </a:r>
            <a:r>
              <a:rPr lang="en-US" dirty="0"/>
              <a:t>magery</a:t>
            </a:r>
            <a:r>
              <a:rPr lang="tr-TR" dirty="0"/>
              <a:t> –a mental picture created in such a way that it appeals to our senses</a:t>
            </a:r>
          </a:p>
          <a:p>
            <a:pPr marL="0" indent="0">
              <a:buNone/>
            </a:pPr>
            <a:r>
              <a:rPr lang="en-US" dirty="0"/>
              <a:t>Where are the songs of Spring? Ay, where are they? </a:t>
            </a:r>
          </a:p>
          <a:p>
            <a:pPr marL="0" indent="0">
              <a:buNone/>
            </a:pPr>
            <a:r>
              <a:rPr lang="en-US" dirty="0"/>
              <a:t>  Think not of them, thou hast thy music too,--</a:t>
            </a:r>
          </a:p>
          <a:p>
            <a:pPr marL="0" indent="0">
              <a:buNone/>
            </a:pPr>
            <a:r>
              <a:rPr lang="en-US" dirty="0"/>
              <a:t>While barred clouds bloom the soft-dying day, </a:t>
            </a:r>
          </a:p>
          <a:p>
            <a:pPr marL="0" indent="0">
              <a:buNone/>
            </a:pPr>
            <a:r>
              <a:rPr lang="en-US" dirty="0"/>
              <a:t>  And touch the stubble-plains with rosy hue;</a:t>
            </a:r>
          </a:p>
          <a:p>
            <a:pPr marL="0" indent="0">
              <a:buNone/>
            </a:pPr>
            <a:r>
              <a:rPr lang="en-US" dirty="0"/>
              <a:t>Then in a wailful choir the small gnats mourn </a:t>
            </a:r>
          </a:p>
          <a:p>
            <a:pPr marL="0" indent="0">
              <a:buNone/>
            </a:pPr>
            <a:r>
              <a:rPr lang="en-US" dirty="0"/>
              <a:t>  Among the river sallows, borne aloft</a:t>
            </a:r>
          </a:p>
          <a:p>
            <a:pPr marL="0" indent="0">
              <a:buNone/>
            </a:pPr>
            <a:r>
              <a:rPr lang="en-US" dirty="0"/>
              <a:t>    Or sinking as the light wind lives or dies; </a:t>
            </a:r>
          </a:p>
          <a:p>
            <a:pPr marL="0" indent="0">
              <a:buNone/>
            </a:pPr>
            <a:r>
              <a:rPr lang="en-US" dirty="0"/>
              <a:t>And full-grown lambs loud bleat from hilly bourn; </a:t>
            </a:r>
          </a:p>
          <a:p>
            <a:pPr marL="0" indent="0">
              <a:buNone/>
            </a:pPr>
            <a:r>
              <a:rPr lang="en-US" dirty="0"/>
              <a:t>  Hedge-crickets sing; and now with treble soft</a:t>
            </a:r>
          </a:p>
          <a:p>
            <a:pPr marL="0" indent="0">
              <a:buNone/>
            </a:pPr>
            <a:r>
              <a:rPr lang="en-US" dirty="0"/>
              <a:t>  The redbreast whistles from a garden-croft, </a:t>
            </a:r>
          </a:p>
          <a:p>
            <a:pPr marL="0" indent="0">
              <a:buNone/>
            </a:pPr>
            <a:r>
              <a:rPr lang="en-US" dirty="0"/>
              <a:t>    And gathering swallows twitter in the skies.</a:t>
            </a:r>
            <a:r>
              <a:rPr lang="tr-TR" dirty="0"/>
              <a:t> (from John Keats’ «To Autumn»)</a:t>
            </a:r>
            <a:endParaRPr lang="en-US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3305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m</a:t>
            </a:r>
            <a:r>
              <a:rPr lang="en-US" dirty="0"/>
              <a:t>etaphor</a:t>
            </a:r>
            <a:r>
              <a:rPr lang="tr-TR" dirty="0"/>
              <a:t> – a figure of speech in which one thing is identified with another (e.g. She was a tower of strength during the crisis)</a:t>
            </a:r>
          </a:p>
          <a:p>
            <a:pPr marL="0" indent="0">
              <a:buNone/>
            </a:pPr>
            <a:r>
              <a:rPr lang="en-US" dirty="0"/>
              <a:t>But thy eternal summer shall not fade …</a:t>
            </a:r>
            <a:r>
              <a:rPr lang="tr-TR" dirty="0"/>
              <a:t> (from Shakespeare’s Sonnet 18 – «Shall I Compare Thee to a Summer’s Day»)</a:t>
            </a:r>
          </a:p>
        </p:txBody>
      </p:sp>
    </p:spTree>
    <p:extLst>
      <p:ext uri="{BB962C8B-B14F-4D97-AF65-F5344CB8AC3E}">
        <p14:creationId xmlns:p14="http://schemas.microsoft.com/office/powerpoint/2010/main" val="3820811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“Metaphors” by Sylvia Plath</a:t>
            </a:r>
            <a:endParaRPr lang="tr-T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I’m a riddle in nine syllables,</a:t>
            </a:r>
          </a:p>
          <a:p>
            <a:pPr marL="0" indent="0">
              <a:buNone/>
            </a:pPr>
            <a:r>
              <a:rPr lang="en-US" dirty="0"/>
              <a:t>An elephant, a ponderous house,</a:t>
            </a:r>
          </a:p>
          <a:p>
            <a:pPr marL="0" indent="0">
              <a:buNone/>
            </a:pPr>
            <a:r>
              <a:rPr lang="en-US" dirty="0"/>
              <a:t>A melon strolling on two tendrils.</a:t>
            </a:r>
          </a:p>
          <a:p>
            <a:pPr marL="0" indent="0">
              <a:buNone/>
            </a:pPr>
            <a:r>
              <a:rPr lang="en-US" dirty="0"/>
              <a:t>O red fruit, ivory, fine timbers!</a:t>
            </a:r>
          </a:p>
          <a:p>
            <a:pPr marL="0" indent="0">
              <a:buNone/>
            </a:pPr>
            <a:r>
              <a:rPr lang="en-US" dirty="0"/>
              <a:t>This loaf’s big with its yeasty rising.</a:t>
            </a:r>
          </a:p>
          <a:p>
            <a:pPr marL="0" indent="0">
              <a:buNone/>
            </a:pPr>
            <a:r>
              <a:rPr lang="en-US" dirty="0"/>
              <a:t>Money’s new-minted in this fat purse.</a:t>
            </a:r>
          </a:p>
          <a:p>
            <a:pPr marL="0" indent="0">
              <a:buNone/>
            </a:pPr>
            <a:r>
              <a:rPr lang="en-US" dirty="0"/>
              <a:t>I’m a means, a stage, a cow in calf.</a:t>
            </a:r>
          </a:p>
          <a:p>
            <a:pPr marL="0" indent="0">
              <a:buNone/>
            </a:pPr>
            <a:r>
              <a:rPr lang="en-US" dirty="0"/>
              <a:t>I’ve eaten a bag of green apples,</a:t>
            </a:r>
          </a:p>
          <a:p>
            <a:pPr marL="0" indent="0">
              <a:buNone/>
            </a:pPr>
            <a:r>
              <a:rPr lang="en-US" dirty="0"/>
              <a:t>Boarded the train there’s no getting off.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2981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simile – a figure of speech in which two unlike things are compared (e.g. He chattered like a magpie)</a:t>
            </a:r>
          </a:p>
          <a:p>
            <a:pPr marL="0" indent="0">
              <a:buNone/>
            </a:pPr>
            <a:r>
              <a:rPr lang="en-US" dirty="0"/>
              <a:t>O my Luve’s like a red, red rose</a:t>
            </a:r>
            <a:br>
              <a:rPr lang="en-US" dirty="0"/>
            </a:br>
            <a:r>
              <a:rPr lang="en-US" dirty="0"/>
              <a:t>That’s newly sprung in June;</a:t>
            </a:r>
            <a:br>
              <a:rPr lang="en-US" dirty="0"/>
            </a:br>
            <a:r>
              <a:rPr lang="en-US" dirty="0"/>
              <a:t>O my Luve’s like the melodie</a:t>
            </a:r>
            <a:br>
              <a:rPr lang="en-US" dirty="0"/>
            </a:br>
            <a:r>
              <a:rPr lang="en-US" dirty="0"/>
              <a:t>That’s sweetly played in tune.</a:t>
            </a:r>
            <a:r>
              <a:rPr lang="tr-TR" dirty="0"/>
              <a:t> (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smtClean="0"/>
              <a:t>«</a:t>
            </a:r>
            <a:r>
              <a:rPr lang="tr-TR" dirty="0" err="1" smtClean="0"/>
              <a:t>Red</a:t>
            </a:r>
            <a:r>
              <a:rPr lang="tr-TR" dirty="0" smtClean="0"/>
              <a:t> </a:t>
            </a:r>
            <a:r>
              <a:rPr lang="tr-TR" dirty="0"/>
              <a:t>Red Rose» by Robert Burns)</a:t>
            </a:r>
            <a:endParaRPr lang="en-US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I wandered lonely as a cloud</a:t>
            </a:r>
            <a:br>
              <a:rPr lang="en-US" dirty="0"/>
            </a:br>
            <a:r>
              <a:rPr lang="en-US" dirty="0"/>
              <a:t>that floats on high o’er vales and hills.</a:t>
            </a:r>
            <a:r>
              <a:rPr lang="tr-TR" dirty="0"/>
              <a:t> (from «The Daffodils» by William Wordsworth)</a:t>
            </a:r>
          </a:p>
        </p:txBody>
      </p:sp>
    </p:spTree>
    <p:extLst>
      <p:ext uri="{BB962C8B-B14F-4D97-AF65-F5344CB8AC3E}">
        <p14:creationId xmlns:p14="http://schemas.microsoft.com/office/powerpoint/2010/main" val="1247317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s</a:t>
            </a:r>
            <a:r>
              <a:rPr lang="en-US" dirty="0"/>
              <a:t>ymbol</a:t>
            </a:r>
            <a:r>
              <a:rPr lang="tr-TR" dirty="0"/>
              <a:t> – something which is used to suggest or represent something else (e.g.  A dove is a symbol of peace)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In the spring I asked the daisies</a:t>
            </a:r>
            <a:br>
              <a:rPr lang="en-US" dirty="0"/>
            </a:br>
            <a:r>
              <a:rPr lang="en-US" dirty="0"/>
              <a:t>If his words were true,</a:t>
            </a:r>
            <a:br>
              <a:rPr lang="en-US" dirty="0"/>
            </a:br>
            <a:r>
              <a:rPr lang="en-US" dirty="0"/>
              <a:t>And the clever, clear-eyed daisies</a:t>
            </a:r>
            <a:br>
              <a:rPr lang="en-US" dirty="0"/>
            </a:br>
            <a:r>
              <a:rPr lang="en-US" dirty="0"/>
              <a:t>Always knew.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Now the fields are brown and barren,</a:t>
            </a:r>
            <a:br>
              <a:rPr lang="en-US" dirty="0"/>
            </a:br>
            <a:r>
              <a:rPr lang="en-US" dirty="0"/>
              <a:t>Bitter autumn blows,</a:t>
            </a:r>
            <a:br>
              <a:rPr lang="en-US" dirty="0"/>
            </a:br>
            <a:r>
              <a:rPr lang="en-US" dirty="0"/>
              <a:t>And of all the stupid asters</a:t>
            </a:r>
            <a:br>
              <a:rPr lang="en-US" dirty="0"/>
            </a:br>
            <a:r>
              <a:rPr lang="en-US" dirty="0"/>
              <a:t>Not one knows. </a:t>
            </a:r>
            <a:r>
              <a:rPr lang="tr-TR" dirty="0"/>
              <a:t>(«Wild Asters» by Sara Teasdale)</a:t>
            </a:r>
          </a:p>
        </p:txBody>
      </p:sp>
    </p:spTree>
    <p:extLst>
      <p:ext uri="{BB962C8B-B14F-4D97-AF65-F5344CB8AC3E}">
        <p14:creationId xmlns:p14="http://schemas.microsoft.com/office/powerpoint/2010/main" val="2725746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4937</TotalTime>
  <Words>667</Words>
  <Application>Microsoft Office PowerPoint</Application>
  <PresentationFormat>Geniş ekran</PresentationFormat>
  <Paragraphs>89</Paragraphs>
  <Slides>16</Slides>
  <Notes>13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Teması</vt:lpstr>
      <vt:lpstr>Reading the poem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xx</cp:lastModifiedBy>
  <cp:revision>205</cp:revision>
  <cp:lastPrinted>2018-10-16T11:53:29Z</cp:lastPrinted>
  <dcterms:created xsi:type="dcterms:W3CDTF">2018-09-25T06:03:35Z</dcterms:created>
  <dcterms:modified xsi:type="dcterms:W3CDTF">2020-10-15T08:15:59Z</dcterms:modified>
</cp:coreProperties>
</file>