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75" r:id="rId2"/>
  </p:sldMasterIdLst>
  <p:notesMasterIdLst>
    <p:notesMasterId r:id="rId8"/>
  </p:notesMasterIdLst>
  <p:sldIdLst>
    <p:sldId id="256" r:id="rId3"/>
    <p:sldId id="257" r:id="rId4"/>
    <p:sldId id="258" r:id="rId5"/>
    <p:sldId id="259" r:id="rId6"/>
    <p:sldId id="260" r:id="rId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6F632-5A39-492B-9308-4C0FCE9B59CA}" type="datetimeFigureOut">
              <a:rPr lang="tr-TR" smtClean="0"/>
              <a:t>22.03.2018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E6D948-0F35-4DDD-8726-2DE70DE99105}" type="slidenum">
              <a:rPr lang="tr-TR" smtClean="0"/>
              <a:t>‹#›</a:t>
            </a:fld>
            <a:endParaRPr lang="tr-TR"/>
          </a:p>
        </p:txBody>
      </p:sp>
    </p:spTree>
    <p:extLst>
      <p:ext uri="{BB962C8B-B14F-4D97-AF65-F5344CB8AC3E}">
        <p14:creationId xmlns:p14="http://schemas.microsoft.com/office/powerpoint/2010/main" val="2173102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85ECD73-B7F0-443E-89EE-2AA2F6FBB422}" type="slidenum">
              <a:rPr lang="en-US" altLang="tr-TR" smtClean="0"/>
              <a:pPr>
                <a:spcBef>
                  <a:spcPct val="0"/>
                </a:spcBef>
              </a:pPr>
              <a:t>1</a:t>
            </a:fld>
            <a:endParaRPr lang="en-US" altLang="tr-TR" smtClean="0"/>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smtClean="0">
                <a:latin typeface="Arial" panose="020B0604020202020204" pitchFamily="34" charset="0"/>
              </a:rPr>
              <a:t>Three methods are commonly used to transform plants. These are electroporation, infection with </a:t>
            </a:r>
            <a:r>
              <a:rPr lang="en-US" altLang="tr-TR" i="1" smtClean="0">
                <a:latin typeface="Arial" panose="020B0604020202020204" pitchFamily="34" charset="0"/>
              </a:rPr>
              <a:t>Agrobacterium</a:t>
            </a:r>
            <a:r>
              <a:rPr lang="en-US" altLang="tr-TR" smtClean="0">
                <a:latin typeface="Arial" panose="020B0604020202020204" pitchFamily="34" charset="0"/>
              </a:rPr>
              <a:t>, and biolistics, also called the gene gun. Once the plant is transformed, we can detect the presence of a transgene in a plant by looking for the protein that is made by that transgene and by looking for the DNA sequence of the transgene.</a:t>
            </a:r>
          </a:p>
        </p:txBody>
      </p:sp>
    </p:spTree>
    <p:extLst>
      <p:ext uri="{BB962C8B-B14F-4D97-AF65-F5344CB8AC3E}">
        <p14:creationId xmlns:p14="http://schemas.microsoft.com/office/powerpoint/2010/main" val="401716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BAA2A7C-A3B8-46B5-9C45-CD9F3D7B4E40}" type="datetimeFigureOut">
              <a:rPr lang="tr-TR" smtClean="0"/>
              <a:t>22.03.2018</a:t>
            </a:fld>
            <a:endParaRPr lang="tr-T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F5A4E5FE-E7FD-4A96-B71B-31F03A8B96DE}" type="slidenum">
              <a:rPr lang="tr-TR" smtClean="0"/>
              <a:t>‹#›</a:t>
            </a:fld>
            <a:endParaRPr lang="tr-T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88631645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BAA2A7C-A3B8-46B5-9C45-CD9F3D7B4E40}"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A4E5FE-E7FD-4A96-B71B-31F03A8B96DE}" type="slidenum">
              <a:rPr lang="tr-TR" smtClean="0"/>
              <a:t>‹#›</a:t>
            </a:fld>
            <a:endParaRPr lang="tr-TR"/>
          </a:p>
        </p:txBody>
      </p:sp>
    </p:spTree>
    <p:extLst>
      <p:ext uri="{BB962C8B-B14F-4D97-AF65-F5344CB8AC3E}">
        <p14:creationId xmlns:p14="http://schemas.microsoft.com/office/powerpoint/2010/main" val="1010990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BAA2A7C-A3B8-46B5-9C45-CD9F3D7B4E40}"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A4E5FE-E7FD-4A96-B71B-31F03A8B96DE}" type="slidenum">
              <a:rPr lang="tr-TR" smtClean="0"/>
              <a:t>‹#›</a:t>
            </a:fld>
            <a:endParaRPr lang="tr-TR"/>
          </a:p>
        </p:txBody>
      </p:sp>
    </p:spTree>
    <p:extLst>
      <p:ext uri="{BB962C8B-B14F-4D97-AF65-F5344CB8AC3E}">
        <p14:creationId xmlns:p14="http://schemas.microsoft.com/office/powerpoint/2010/main" val="3643695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2BAA2A7C-A3B8-46B5-9C45-CD9F3D7B4E40}" type="datetimeFigureOut">
              <a:rPr lang="tr-TR" smtClean="0"/>
              <a:t>22.03.2018</a:t>
            </a:fld>
            <a:endParaRPr lang="tr-T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tr-T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F5A4E5FE-E7FD-4A96-B71B-31F03A8B96DE}" type="slidenum">
              <a:rPr lang="tr-TR" smtClean="0"/>
              <a:t>‹#›</a:t>
            </a:fld>
            <a:endParaRPr lang="tr-T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33293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BAA2A7C-A3B8-46B5-9C45-CD9F3D7B4E40}"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A4E5FE-E7FD-4A96-B71B-31F03A8B96DE}" type="slidenum">
              <a:rPr lang="tr-TR" smtClean="0"/>
              <a:t>‹#›</a:t>
            </a:fld>
            <a:endParaRPr lang="tr-TR"/>
          </a:p>
        </p:txBody>
      </p:sp>
    </p:spTree>
    <p:extLst>
      <p:ext uri="{BB962C8B-B14F-4D97-AF65-F5344CB8AC3E}">
        <p14:creationId xmlns:p14="http://schemas.microsoft.com/office/powerpoint/2010/main" val="3918798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tr-TR" smtClean="0"/>
              <a:t>Asıl başlık stili için tıklatın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BAA2A7C-A3B8-46B5-9C45-CD9F3D7B4E40}"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A4E5FE-E7FD-4A96-B71B-31F03A8B96DE}" type="slidenum">
              <a:rPr lang="tr-TR" smtClean="0"/>
              <a:t>‹#›</a:t>
            </a:fld>
            <a:endParaRPr lang="tr-TR"/>
          </a:p>
        </p:txBody>
      </p:sp>
    </p:spTree>
    <p:extLst>
      <p:ext uri="{BB962C8B-B14F-4D97-AF65-F5344CB8AC3E}">
        <p14:creationId xmlns:p14="http://schemas.microsoft.com/office/powerpoint/2010/main" val="3732295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BAA2A7C-A3B8-46B5-9C45-CD9F3D7B4E40}"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5A4E5FE-E7FD-4A96-B71B-31F03A8B96DE}" type="slidenum">
              <a:rPr lang="tr-TR" smtClean="0"/>
              <a:t>‹#›</a:t>
            </a:fld>
            <a:endParaRPr lang="tr-TR"/>
          </a:p>
        </p:txBody>
      </p:sp>
    </p:spTree>
    <p:extLst>
      <p:ext uri="{BB962C8B-B14F-4D97-AF65-F5344CB8AC3E}">
        <p14:creationId xmlns:p14="http://schemas.microsoft.com/office/powerpoint/2010/main" val="3133539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Content Placeholder 3"/>
          <p:cNvSpPr>
            <a:spLocks noGrp="1"/>
          </p:cNvSpPr>
          <p:nvPr>
            <p:ph sz="quarter" idx="13"/>
          </p:nvPr>
        </p:nvSpPr>
        <p:spPr>
          <a:xfrm>
            <a:off x="685802" y="2861733"/>
            <a:ext cx="5088712" cy="2512852"/>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3" name="Content Placeholder 5"/>
          <p:cNvSpPr>
            <a:spLocks noGrp="1"/>
          </p:cNvSpPr>
          <p:nvPr>
            <p:ph sz="quarter" idx="14"/>
          </p:nvPr>
        </p:nvSpPr>
        <p:spPr>
          <a:xfrm>
            <a:off x="5993969" y="2861733"/>
            <a:ext cx="5088713" cy="2512852"/>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BAA2A7C-A3B8-46B5-9C45-CD9F3D7B4E40}" type="datetimeFigureOut">
              <a:rPr lang="tr-TR" smtClean="0"/>
              <a:t>22.03.2018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5A4E5FE-E7FD-4A96-B71B-31F03A8B96DE}" type="slidenum">
              <a:rPr lang="tr-TR" smtClean="0"/>
              <a:t>‹#›</a:t>
            </a:fld>
            <a:endParaRPr lang="tr-TR"/>
          </a:p>
        </p:txBody>
      </p:sp>
    </p:spTree>
    <p:extLst>
      <p:ext uri="{BB962C8B-B14F-4D97-AF65-F5344CB8AC3E}">
        <p14:creationId xmlns:p14="http://schemas.microsoft.com/office/powerpoint/2010/main" val="2311145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BAA2A7C-A3B8-46B5-9C45-CD9F3D7B4E40}" type="datetimeFigureOut">
              <a:rPr lang="tr-TR" smtClean="0"/>
              <a:t>22.03.2018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5A4E5FE-E7FD-4A96-B71B-31F03A8B96DE}" type="slidenum">
              <a:rPr lang="tr-TR" smtClean="0"/>
              <a:t>‹#›</a:t>
            </a:fld>
            <a:endParaRPr lang="tr-TR"/>
          </a:p>
        </p:txBody>
      </p:sp>
    </p:spTree>
    <p:extLst>
      <p:ext uri="{BB962C8B-B14F-4D97-AF65-F5344CB8AC3E}">
        <p14:creationId xmlns:p14="http://schemas.microsoft.com/office/powerpoint/2010/main" val="2677702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AA2A7C-A3B8-46B5-9C45-CD9F3D7B4E40}" type="datetimeFigureOut">
              <a:rPr lang="tr-TR" smtClean="0"/>
              <a:t>22.03.2018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5A4E5FE-E7FD-4A96-B71B-31F03A8B96DE}" type="slidenum">
              <a:rPr lang="tr-TR" smtClean="0"/>
              <a:t>‹#›</a:t>
            </a:fld>
            <a:endParaRPr lang="tr-TR"/>
          </a:p>
        </p:txBody>
      </p:sp>
    </p:spTree>
    <p:extLst>
      <p:ext uri="{BB962C8B-B14F-4D97-AF65-F5344CB8AC3E}">
        <p14:creationId xmlns:p14="http://schemas.microsoft.com/office/powerpoint/2010/main" val="1203659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BAA2A7C-A3B8-46B5-9C45-CD9F3D7B4E40}"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5A4E5FE-E7FD-4A96-B71B-31F03A8B96DE}" type="slidenum">
              <a:rPr lang="tr-TR" smtClean="0"/>
              <a:t>‹#›</a:t>
            </a:fld>
            <a:endParaRPr lang="tr-TR"/>
          </a:p>
        </p:txBody>
      </p:sp>
    </p:spTree>
    <p:extLst>
      <p:ext uri="{BB962C8B-B14F-4D97-AF65-F5344CB8AC3E}">
        <p14:creationId xmlns:p14="http://schemas.microsoft.com/office/powerpoint/2010/main" val="813654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BAA2A7C-A3B8-46B5-9C45-CD9F3D7B4E40}"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A4E5FE-E7FD-4A96-B71B-31F03A8B96DE}" type="slidenum">
              <a:rPr lang="tr-TR" smtClean="0"/>
              <a:t>‹#›</a:t>
            </a:fld>
            <a:endParaRPr lang="tr-TR"/>
          </a:p>
        </p:txBody>
      </p:sp>
    </p:spTree>
    <p:extLst>
      <p:ext uri="{BB962C8B-B14F-4D97-AF65-F5344CB8AC3E}">
        <p14:creationId xmlns:p14="http://schemas.microsoft.com/office/powerpoint/2010/main" val="3168143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BAA2A7C-A3B8-46B5-9C45-CD9F3D7B4E40}"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5A4E5FE-E7FD-4A96-B71B-31F03A8B96DE}" type="slidenum">
              <a:rPr lang="tr-TR" smtClean="0"/>
              <a:t>‹#›</a:t>
            </a:fld>
            <a:endParaRPr lang="tr-TR"/>
          </a:p>
        </p:txBody>
      </p:sp>
    </p:spTree>
    <p:extLst>
      <p:ext uri="{BB962C8B-B14F-4D97-AF65-F5344CB8AC3E}">
        <p14:creationId xmlns:p14="http://schemas.microsoft.com/office/powerpoint/2010/main" val="4179961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BAA2A7C-A3B8-46B5-9C45-CD9F3D7B4E40}"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5A4E5FE-E7FD-4A96-B71B-31F03A8B96DE}" type="slidenum">
              <a:rPr lang="tr-TR" smtClean="0"/>
              <a:t>‹#›</a:t>
            </a:fld>
            <a:endParaRPr lang="tr-TR"/>
          </a:p>
        </p:txBody>
      </p:sp>
    </p:spTree>
    <p:extLst>
      <p:ext uri="{BB962C8B-B14F-4D97-AF65-F5344CB8AC3E}">
        <p14:creationId xmlns:p14="http://schemas.microsoft.com/office/powerpoint/2010/main" val="3271234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BAA2A7C-A3B8-46B5-9C45-CD9F3D7B4E40}"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5A4E5FE-E7FD-4A96-B71B-31F03A8B96DE}" type="slidenum">
              <a:rPr lang="tr-TR" smtClean="0"/>
              <a:t>‹#›</a:t>
            </a:fld>
            <a:endParaRPr lang="tr-TR"/>
          </a:p>
        </p:txBody>
      </p:sp>
    </p:spTree>
    <p:extLst>
      <p:ext uri="{BB962C8B-B14F-4D97-AF65-F5344CB8AC3E}">
        <p14:creationId xmlns:p14="http://schemas.microsoft.com/office/powerpoint/2010/main" val="39457183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BAA2A7C-A3B8-46B5-9C45-CD9F3D7B4E40}"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5A4E5FE-E7FD-4A96-B71B-31F03A8B96DE}" type="slidenum">
              <a:rPr lang="tr-TR" smtClean="0"/>
              <a:t>‹#›</a:t>
            </a:fld>
            <a:endParaRPr lang="tr-T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35154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BAA2A7C-A3B8-46B5-9C45-CD9F3D7B4E40}"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5A4E5FE-E7FD-4A96-B71B-31F03A8B96DE}" type="slidenum">
              <a:rPr lang="tr-TR" smtClean="0"/>
              <a:t>‹#›</a:t>
            </a:fld>
            <a:endParaRPr lang="tr-TR"/>
          </a:p>
        </p:txBody>
      </p:sp>
    </p:spTree>
    <p:extLst>
      <p:ext uri="{BB962C8B-B14F-4D97-AF65-F5344CB8AC3E}">
        <p14:creationId xmlns:p14="http://schemas.microsoft.com/office/powerpoint/2010/main" val="42576410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tr-TR" smtClean="0"/>
              <a:t>Asıl başlık stili için tıklatın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2BAA2A7C-A3B8-46B5-9C45-CD9F3D7B4E40}" type="datetimeFigureOut">
              <a:rPr lang="tr-TR" smtClean="0"/>
              <a:t>22.03.2018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5A4E5FE-E7FD-4A96-B71B-31F03A8B96DE}" type="slidenum">
              <a:rPr lang="tr-TR" smtClean="0"/>
              <a:t>‹#›</a:t>
            </a:fld>
            <a:endParaRPr lang="tr-TR"/>
          </a:p>
        </p:txBody>
      </p:sp>
    </p:spTree>
    <p:extLst>
      <p:ext uri="{BB962C8B-B14F-4D97-AF65-F5344CB8AC3E}">
        <p14:creationId xmlns:p14="http://schemas.microsoft.com/office/powerpoint/2010/main" val="1618291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tr-TR" smtClean="0"/>
              <a:t>Asıl başlık stili için tıklatın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2BAA2A7C-A3B8-46B5-9C45-CD9F3D7B4E40}" type="datetimeFigureOut">
              <a:rPr lang="tr-TR" smtClean="0"/>
              <a:t>22.03.2018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5A4E5FE-E7FD-4A96-B71B-31F03A8B96DE}" type="slidenum">
              <a:rPr lang="tr-TR" smtClean="0"/>
              <a:t>‹#›</a:t>
            </a:fld>
            <a:endParaRPr lang="tr-TR"/>
          </a:p>
        </p:txBody>
      </p:sp>
    </p:spTree>
    <p:extLst>
      <p:ext uri="{BB962C8B-B14F-4D97-AF65-F5344CB8AC3E}">
        <p14:creationId xmlns:p14="http://schemas.microsoft.com/office/powerpoint/2010/main" val="3121470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BAA2A7C-A3B8-46B5-9C45-CD9F3D7B4E40}"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A4E5FE-E7FD-4A96-B71B-31F03A8B96DE}" type="slidenum">
              <a:rPr lang="tr-TR" smtClean="0"/>
              <a:t>‹#›</a:t>
            </a:fld>
            <a:endParaRPr lang="tr-TR"/>
          </a:p>
        </p:txBody>
      </p:sp>
    </p:spTree>
    <p:extLst>
      <p:ext uri="{BB962C8B-B14F-4D97-AF65-F5344CB8AC3E}">
        <p14:creationId xmlns:p14="http://schemas.microsoft.com/office/powerpoint/2010/main" val="1308448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BAA2A7C-A3B8-46B5-9C45-CD9F3D7B4E40}"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A4E5FE-E7FD-4A96-B71B-31F03A8B96DE}" type="slidenum">
              <a:rPr lang="tr-TR" smtClean="0"/>
              <a:t>‹#›</a:t>
            </a:fld>
            <a:endParaRPr lang="tr-TR"/>
          </a:p>
        </p:txBody>
      </p:sp>
    </p:spTree>
    <p:extLst>
      <p:ext uri="{BB962C8B-B14F-4D97-AF65-F5344CB8AC3E}">
        <p14:creationId xmlns:p14="http://schemas.microsoft.com/office/powerpoint/2010/main" val="395832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01F804B7-A9CE-4DEB-9F83-1A87D936A0E4}" type="slidenum">
              <a:rPr lang="tr-TR" altLang="tr-TR"/>
              <a:pPr>
                <a:defRPr/>
              </a:pPr>
              <a:t>‹#›</a:t>
            </a:fld>
            <a:endParaRPr lang="tr-TR" altLang="tr-TR"/>
          </a:p>
        </p:txBody>
      </p:sp>
    </p:spTree>
    <p:extLst>
      <p:ext uri="{BB962C8B-B14F-4D97-AF65-F5344CB8AC3E}">
        <p14:creationId xmlns:p14="http://schemas.microsoft.com/office/powerpoint/2010/main" val="106618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BAA2A7C-A3B8-46B5-9C45-CD9F3D7B4E40}" type="datetimeFigureOut">
              <a:rPr lang="tr-TR" smtClean="0"/>
              <a:t>22.03.2018</a:t>
            </a:fld>
            <a:endParaRPr lang="tr-T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F5A4E5FE-E7FD-4A96-B71B-31F03A8B96DE}" type="slidenum">
              <a:rPr lang="tr-TR" smtClean="0"/>
              <a:t>‹#›</a:t>
            </a:fld>
            <a:endParaRPr lang="tr-T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52452280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BAA2A7C-A3B8-46B5-9C45-CD9F3D7B4E40}"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5A4E5FE-E7FD-4A96-B71B-31F03A8B96DE}" type="slidenum">
              <a:rPr lang="tr-TR" smtClean="0"/>
              <a:t>‹#›</a:t>
            </a:fld>
            <a:endParaRPr lang="tr-TR"/>
          </a:p>
        </p:txBody>
      </p:sp>
    </p:spTree>
    <p:extLst>
      <p:ext uri="{BB962C8B-B14F-4D97-AF65-F5344CB8AC3E}">
        <p14:creationId xmlns:p14="http://schemas.microsoft.com/office/powerpoint/2010/main" val="230360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BAA2A7C-A3B8-46B5-9C45-CD9F3D7B4E40}" type="datetimeFigureOut">
              <a:rPr lang="tr-TR" smtClean="0"/>
              <a:t>22.03.2018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5A4E5FE-E7FD-4A96-B71B-31F03A8B96DE}" type="slidenum">
              <a:rPr lang="tr-TR" smtClean="0"/>
              <a:t>‹#›</a:t>
            </a:fld>
            <a:endParaRPr lang="tr-TR"/>
          </a:p>
        </p:txBody>
      </p:sp>
    </p:spTree>
    <p:extLst>
      <p:ext uri="{BB962C8B-B14F-4D97-AF65-F5344CB8AC3E}">
        <p14:creationId xmlns:p14="http://schemas.microsoft.com/office/powerpoint/2010/main" val="281865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BAA2A7C-A3B8-46B5-9C45-CD9F3D7B4E40}" type="datetimeFigureOut">
              <a:rPr lang="tr-TR" smtClean="0"/>
              <a:t>22.03.2018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5A4E5FE-E7FD-4A96-B71B-31F03A8B96DE}" type="slidenum">
              <a:rPr lang="tr-TR" smtClean="0"/>
              <a:t>‹#›</a:t>
            </a:fld>
            <a:endParaRPr lang="tr-TR"/>
          </a:p>
        </p:txBody>
      </p:sp>
    </p:spTree>
    <p:extLst>
      <p:ext uri="{BB962C8B-B14F-4D97-AF65-F5344CB8AC3E}">
        <p14:creationId xmlns:p14="http://schemas.microsoft.com/office/powerpoint/2010/main" val="3362821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AA2A7C-A3B8-46B5-9C45-CD9F3D7B4E40}" type="datetimeFigureOut">
              <a:rPr lang="tr-TR" smtClean="0"/>
              <a:t>22.03.2018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5A4E5FE-E7FD-4A96-B71B-31F03A8B96DE}" type="slidenum">
              <a:rPr lang="tr-TR" smtClean="0"/>
              <a:t>‹#›</a:t>
            </a:fld>
            <a:endParaRPr lang="tr-TR"/>
          </a:p>
        </p:txBody>
      </p:sp>
    </p:spTree>
    <p:extLst>
      <p:ext uri="{BB962C8B-B14F-4D97-AF65-F5344CB8AC3E}">
        <p14:creationId xmlns:p14="http://schemas.microsoft.com/office/powerpoint/2010/main" val="4108223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BAA2A7C-A3B8-46B5-9C45-CD9F3D7B4E40}" type="datetimeFigureOut">
              <a:rPr lang="tr-TR" smtClean="0"/>
              <a:t>22.03.2018</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5A4E5FE-E7FD-4A96-B71B-31F03A8B96DE}"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22550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BAA2A7C-A3B8-46B5-9C45-CD9F3D7B4E40}" type="datetimeFigureOut">
              <a:rPr lang="tr-TR" smtClean="0"/>
              <a:t>22.03.2018</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5A4E5FE-E7FD-4A96-B71B-31F03A8B96DE}"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99513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BAA2A7C-A3B8-46B5-9C45-CD9F3D7B4E40}" type="datetimeFigureOut">
              <a:rPr lang="tr-TR" smtClean="0"/>
              <a:t>22.03.2018</a:t>
            </a:fld>
            <a:endParaRPr lang="tr-T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tr-T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F5A4E5FE-E7FD-4A96-B71B-31F03A8B96DE}" type="slidenum">
              <a:rPr lang="tr-TR" smtClean="0"/>
              <a:t>‹#›</a:t>
            </a:fld>
            <a:endParaRPr lang="tr-T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8863310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368">
          <p15:clr>
            <a:srgbClr val="F26B43"/>
          </p15:clr>
        </p15:guide>
        <p15:guide id="4294967295" orient="horz" pos="1440">
          <p15:clr>
            <a:srgbClr val="F26B43"/>
          </p15:clr>
        </p15:guide>
        <p15:guide id="4294967295" orient="horz" pos="3696">
          <p15:clr>
            <a:srgbClr val="F26B43"/>
          </p15:clr>
        </p15:guide>
        <p15:guide id="4294967295" orient="horz" pos="432">
          <p15:clr>
            <a:srgbClr val="F26B43"/>
          </p15:clr>
        </p15:guide>
        <p15:guide id="4294967295" orient="horz" pos="1512">
          <p15:clr>
            <a:srgbClr val="F26B43"/>
          </p15:clr>
        </p15:guide>
        <p15:guide id="4294967295" pos="6912">
          <p15:clr>
            <a:srgbClr val="F26B43"/>
          </p15:clr>
        </p15:guide>
        <p15:guide id="4294967295" pos="936">
          <p15:clr>
            <a:srgbClr val="F26B43"/>
          </p15:clr>
        </p15:guide>
        <p15:guide id="4294967295"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2BAA2A7C-A3B8-46B5-9C45-CD9F3D7B4E40}" type="datetimeFigureOut">
              <a:rPr lang="tr-TR" smtClean="0"/>
              <a:t>22.03.2018</a:t>
            </a:fld>
            <a:endParaRPr lang="tr-T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tr-T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F5A4E5FE-E7FD-4A96-B71B-31F03A8B96DE}" type="slidenum">
              <a:rPr lang="tr-TR" smtClean="0"/>
              <a:t>‹#›</a:t>
            </a:fld>
            <a:endParaRPr lang="tr-TR"/>
          </a:p>
        </p:txBody>
      </p:sp>
    </p:spTree>
    <p:extLst>
      <p:ext uri="{BB962C8B-B14F-4D97-AF65-F5344CB8AC3E}">
        <p14:creationId xmlns:p14="http://schemas.microsoft.com/office/powerpoint/2010/main" val="206287848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Text Box 3"/>
          <p:cNvSpPr txBox="1">
            <a:spLocks noChangeArrowheads="1"/>
          </p:cNvSpPr>
          <p:nvPr/>
        </p:nvSpPr>
        <p:spPr bwMode="auto">
          <a:xfrm>
            <a:off x="4149726" y="496889"/>
            <a:ext cx="2233613" cy="300037"/>
          </a:xfrm>
          <a:prstGeom prst="rect">
            <a:avLst/>
          </a:prstGeom>
          <a:solidFill>
            <a:srgbClr val="FF3300"/>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300" b="1">
                <a:solidFill>
                  <a:schemeClr val="bg1"/>
                </a:solidFill>
                <a:effectLst>
                  <a:outerShdw blurRad="38100" dist="38100" dir="2700000" algn="tl">
                    <a:srgbClr val="000000"/>
                  </a:outerShdw>
                </a:effectLst>
                <a:latin typeface="Arial" charset="0"/>
              </a:rPr>
              <a:t>Latincesi</a:t>
            </a:r>
          </a:p>
        </p:txBody>
      </p:sp>
      <p:sp>
        <p:nvSpPr>
          <p:cNvPr id="98322" name="Text Box 18"/>
          <p:cNvSpPr txBox="1">
            <a:spLocks noChangeArrowheads="1"/>
          </p:cNvSpPr>
          <p:nvPr/>
        </p:nvSpPr>
        <p:spPr bwMode="auto">
          <a:xfrm>
            <a:off x="6454776" y="496889"/>
            <a:ext cx="1439863" cy="300037"/>
          </a:xfrm>
          <a:prstGeom prst="rect">
            <a:avLst/>
          </a:prstGeom>
          <a:solidFill>
            <a:srgbClr val="FF3300"/>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300" b="1">
                <a:solidFill>
                  <a:schemeClr val="bg1"/>
                </a:solidFill>
                <a:effectLst>
                  <a:outerShdw blurRad="38100" dist="38100" dir="2700000" algn="tl">
                    <a:srgbClr val="000000"/>
                  </a:outerShdw>
                </a:effectLst>
                <a:latin typeface="Arial" charset="0"/>
              </a:rPr>
              <a:t>Türkçesi</a:t>
            </a:r>
          </a:p>
        </p:txBody>
      </p:sp>
      <p:sp>
        <p:nvSpPr>
          <p:cNvPr id="98323" name="Text Box 19"/>
          <p:cNvSpPr txBox="1">
            <a:spLocks noChangeArrowheads="1"/>
          </p:cNvSpPr>
          <p:nvPr/>
        </p:nvSpPr>
        <p:spPr bwMode="auto">
          <a:xfrm>
            <a:off x="7966075" y="496889"/>
            <a:ext cx="1296988" cy="300037"/>
          </a:xfrm>
          <a:prstGeom prst="rect">
            <a:avLst/>
          </a:prstGeom>
          <a:solidFill>
            <a:srgbClr val="FF3300"/>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300" b="1">
                <a:solidFill>
                  <a:schemeClr val="bg1"/>
                </a:solidFill>
                <a:effectLst>
                  <a:outerShdw blurRad="38100" dist="38100" dir="2700000" algn="tl">
                    <a:srgbClr val="000000"/>
                  </a:outerShdw>
                </a:effectLst>
                <a:latin typeface="Arial" charset="0"/>
              </a:rPr>
              <a:t>Yöntemi</a:t>
            </a:r>
          </a:p>
        </p:txBody>
      </p:sp>
      <p:sp>
        <p:nvSpPr>
          <p:cNvPr id="98325" name="Text Box 21"/>
          <p:cNvSpPr txBox="1">
            <a:spLocks noChangeArrowheads="1"/>
          </p:cNvSpPr>
          <p:nvPr/>
        </p:nvSpPr>
        <p:spPr bwMode="auto">
          <a:xfrm>
            <a:off x="4151313" y="903288"/>
            <a:ext cx="223361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i="1">
                <a:effectLst>
                  <a:outerShdw blurRad="38100" dist="38100" dir="2700000" algn="tl">
                    <a:srgbClr val="C0C0C0"/>
                  </a:outerShdw>
                </a:effectLst>
                <a:latin typeface="Arial" charset="0"/>
              </a:rPr>
              <a:t>Beta vulgaris</a:t>
            </a:r>
          </a:p>
        </p:txBody>
      </p:sp>
      <p:sp>
        <p:nvSpPr>
          <p:cNvPr id="98326" name="Text Box 22"/>
          <p:cNvSpPr txBox="1">
            <a:spLocks noChangeArrowheads="1"/>
          </p:cNvSpPr>
          <p:nvPr/>
        </p:nvSpPr>
        <p:spPr bwMode="auto">
          <a:xfrm>
            <a:off x="6456363" y="903288"/>
            <a:ext cx="143986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a:effectLst>
                  <a:outerShdw blurRad="38100" dist="38100" dir="2700000" algn="tl">
                    <a:srgbClr val="C0C0C0"/>
                  </a:outerShdw>
                </a:effectLst>
                <a:latin typeface="Arial" charset="0"/>
              </a:rPr>
              <a:t>Şekerpancarı</a:t>
            </a:r>
          </a:p>
        </p:txBody>
      </p:sp>
      <p:sp>
        <p:nvSpPr>
          <p:cNvPr id="67591" name="Text Box 23"/>
          <p:cNvSpPr txBox="1">
            <a:spLocks noChangeArrowheads="1"/>
          </p:cNvSpPr>
          <p:nvPr/>
        </p:nvSpPr>
        <p:spPr bwMode="auto">
          <a:xfrm>
            <a:off x="7967664" y="903288"/>
            <a:ext cx="1296987"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000">
                <a:sym typeface="Wingdings" panose="05000000000000000000" pitchFamily="2" charset="2"/>
              </a:rPr>
              <a:t></a:t>
            </a:r>
          </a:p>
        </p:txBody>
      </p:sp>
      <p:sp>
        <p:nvSpPr>
          <p:cNvPr id="98329" name="Text Box 25"/>
          <p:cNvSpPr txBox="1">
            <a:spLocks noChangeArrowheads="1"/>
          </p:cNvSpPr>
          <p:nvPr/>
        </p:nvSpPr>
        <p:spPr bwMode="auto">
          <a:xfrm>
            <a:off x="4151313" y="1214438"/>
            <a:ext cx="223361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i="1">
                <a:effectLst>
                  <a:outerShdw blurRad="38100" dist="38100" dir="2700000" algn="tl">
                    <a:srgbClr val="C0C0C0"/>
                  </a:outerShdw>
                </a:effectLst>
                <a:latin typeface="Arial" charset="0"/>
              </a:rPr>
              <a:t>Brassica napus</a:t>
            </a:r>
          </a:p>
        </p:txBody>
      </p:sp>
      <p:sp>
        <p:nvSpPr>
          <p:cNvPr id="98330" name="Text Box 26"/>
          <p:cNvSpPr txBox="1">
            <a:spLocks noChangeArrowheads="1"/>
          </p:cNvSpPr>
          <p:nvPr/>
        </p:nvSpPr>
        <p:spPr bwMode="auto">
          <a:xfrm>
            <a:off x="6456363" y="1214438"/>
            <a:ext cx="143986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a:effectLst>
                  <a:outerShdw blurRad="38100" dist="38100" dir="2700000" algn="tl">
                    <a:srgbClr val="C0C0C0"/>
                  </a:outerShdw>
                </a:effectLst>
                <a:latin typeface="Arial" charset="0"/>
              </a:rPr>
              <a:t>Kolza</a:t>
            </a:r>
          </a:p>
        </p:txBody>
      </p:sp>
      <p:sp>
        <p:nvSpPr>
          <p:cNvPr id="67594" name="Text Box 27"/>
          <p:cNvSpPr txBox="1">
            <a:spLocks noChangeArrowheads="1"/>
          </p:cNvSpPr>
          <p:nvPr/>
        </p:nvSpPr>
        <p:spPr bwMode="auto">
          <a:xfrm>
            <a:off x="7967664" y="1214438"/>
            <a:ext cx="1296987"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000">
                <a:sym typeface="Wingdings" panose="05000000000000000000" pitchFamily="2" charset="2"/>
              </a:rPr>
              <a:t>, </a:t>
            </a:r>
          </a:p>
        </p:txBody>
      </p:sp>
      <p:sp>
        <p:nvSpPr>
          <p:cNvPr id="98333" name="Text Box 29"/>
          <p:cNvSpPr txBox="1">
            <a:spLocks noChangeArrowheads="1"/>
          </p:cNvSpPr>
          <p:nvPr/>
        </p:nvSpPr>
        <p:spPr bwMode="auto">
          <a:xfrm>
            <a:off x="4151313" y="1519238"/>
            <a:ext cx="223361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i="1">
                <a:effectLst>
                  <a:outerShdw blurRad="38100" dist="38100" dir="2700000" algn="tl">
                    <a:srgbClr val="C0C0C0"/>
                  </a:outerShdw>
                </a:effectLst>
                <a:latin typeface="Arial" charset="0"/>
              </a:rPr>
              <a:t>Glycine max</a:t>
            </a:r>
          </a:p>
        </p:txBody>
      </p:sp>
      <p:sp>
        <p:nvSpPr>
          <p:cNvPr id="98334" name="Text Box 30"/>
          <p:cNvSpPr txBox="1">
            <a:spLocks noChangeArrowheads="1"/>
          </p:cNvSpPr>
          <p:nvPr/>
        </p:nvSpPr>
        <p:spPr bwMode="auto">
          <a:xfrm>
            <a:off x="6456363" y="1519238"/>
            <a:ext cx="143986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a:effectLst>
                  <a:outerShdw blurRad="38100" dist="38100" dir="2700000" algn="tl">
                    <a:srgbClr val="C0C0C0"/>
                  </a:outerShdw>
                </a:effectLst>
                <a:latin typeface="Arial" charset="0"/>
              </a:rPr>
              <a:t>Soya</a:t>
            </a:r>
          </a:p>
        </p:txBody>
      </p:sp>
      <p:sp>
        <p:nvSpPr>
          <p:cNvPr id="67597" name="Text Box 31"/>
          <p:cNvSpPr txBox="1">
            <a:spLocks noChangeArrowheads="1"/>
          </p:cNvSpPr>
          <p:nvPr/>
        </p:nvSpPr>
        <p:spPr bwMode="auto">
          <a:xfrm>
            <a:off x="7967664" y="1519238"/>
            <a:ext cx="1296987"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000">
                <a:sym typeface="Wingdings" panose="05000000000000000000" pitchFamily="2" charset="2"/>
              </a:rPr>
              <a:t>, </a:t>
            </a:r>
          </a:p>
        </p:txBody>
      </p:sp>
      <p:sp>
        <p:nvSpPr>
          <p:cNvPr id="98337" name="Text Box 33"/>
          <p:cNvSpPr txBox="1">
            <a:spLocks noChangeArrowheads="1"/>
          </p:cNvSpPr>
          <p:nvPr/>
        </p:nvSpPr>
        <p:spPr bwMode="auto">
          <a:xfrm>
            <a:off x="4151313" y="1820863"/>
            <a:ext cx="223361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i="1">
                <a:effectLst>
                  <a:outerShdw blurRad="38100" dist="38100" dir="2700000" algn="tl">
                    <a:srgbClr val="C0C0C0"/>
                  </a:outerShdw>
                </a:effectLst>
                <a:latin typeface="Arial" charset="0"/>
              </a:rPr>
              <a:t>Helianthus annuus</a:t>
            </a:r>
          </a:p>
        </p:txBody>
      </p:sp>
      <p:sp>
        <p:nvSpPr>
          <p:cNvPr id="98338" name="Text Box 34"/>
          <p:cNvSpPr txBox="1">
            <a:spLocks noChangeArrowheads="1"/>
          </p:cNvSpPr>
          <p:nvPr/>
        </p:nvSpPr>
        <p:spPr bwMode="auto">
          <a:xfrm>
            <a:off x="6456363" y="1820863"/>
            <a:ext cx="143986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a:effectLst>
                  <a:outerShdw blurRad="38100" dist="38100" dir="2700000" algn="tl">
                    <a:srgbClr val="C0C0C0"/>
                  </a:outerShdw>
                </a:effectLst>
                <a:latin typeface="Arial" charset="0"/>
              </a:rPr>
              <a:t>Ayçiçeği</a:t>
            </a:r>
          </a:p>
        </p:txBody>
      </p:sp>
      <p:sp>
        <p:nvSpPr>
          <p:cNvPr id="67600" name="Text Box 35"/>
          <p:cNvSpPr txBox="1">
            <a:spLocks noChangeArrowheads="1"/>
          </p:cNvSpPr>
          <p:nvPr/>
        </p:nvSpPr>
        <p:spPr bwMode="auto">
          <a:xfrm>
            <a:off x="7967664" y="1820863"/>
            <a:ext cx="1296987"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000">
                <a:sym typeface="Wingdings" panose="05000000000000000000" pitchFamily="2" charset="2"/>
              </a:rPr>
              <a:t></a:t>
            </a:r>
          </a:p>
        </p:txBody>
      </p:sp>
      <p:sp>
        <p:nvSpPr>
          <p:cNvPr id="98341" name="Text Box 37"/>
          <p:cNvSpPr txBox="1">
            <a:spLocks noChangeArrowheads="1"/>
          </p:cNvSpPr>
          <p:nvPr/>
        </p:nvSpPr>
        <p:spPr bwMode="auto">
          <a:xfrm>
            <a:off x="4151313" y="2122488"/>
            <a:ext cx="223361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i="1">
                <a:effectLst>
                  <a:outerShdw blurRad="38100" dist="38100" dir="2700000" algn="tl">
                    <a:srgbClr val="C0C0C0"/>
                  </a:outerShdw>
                </a:effectLst>
                <a:latin typeface="Arial" charset="0"/>
              </a:rPr>
              <a:t>Linum usitatissimum</a:t>
            </a:r>
          </a:p>
        </p:txBody>
      </p:sp>
      <p:sp>
        <p:nvSpPr>
          <p:cNvPr id="98342" name="Text Box 38"/>
          <p:cNvSpPr txBox="1">
            <a:spLocks noChangeArrowheads="1"/>
          </p:cNvSpPr>
          <p:nvPr/>
        </p:nvSpPr>
        <p:spPr bwMode="auto">
          <a:xfrm>
            <a:off x="6456363" y="2122488"/>
            <a:ext cx="143986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a:effectLst>
                  <a:outerShdw blurRad="38100" dist="38100" dir="2700000" algn="tl">
                    <a:srgbClr val="C0C0C0"/>
                  </a:outerShdw>
                </a:effectLst>
                <a:latin typeface="Arial" charset="0"/>
              </a:rPr>
              <a:t>Keten</a:t>
            </a:r>
          </a:p>
        </p:txBody>
      </p:sp>
      <p:sp>
        <p:nvSpPr>
          <p:cNvPr id="67603" name="Text Box 39"/>
          <p:cNvSpPr txBox="1">
            <a:spLocks noChangeArrowheads="1"/>
          </p:cNvSpPr>
          <p:nvPr/>
        </p:nvSpPr>
        <p:spPr bwMode="auto">
          <a:xfrm>
            <a:off x="7967664" y="2122488"/>
            <a:ext cx="1296987"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000">
                <a:sym typeface="Wingdings" panose="05000000000000000000" pitchFamily="2" charset="2"/>
              </a:rPr>
              <a:t></a:t>
            </a:r>
          </a:p>
        </p:txBody>
      </p:sp>
      <p:sp>
        <p:nvSpPr>
          <p:cNvPr id="98345" name="Text Box 41"/>
          <p:cNvSpPr txBox="1">
            <a:spLocks noChangeArrowheads="1"/>
          </p:cNvSpPr>
          <p:nvPr/>
        </p:nvSpPr>
        <p:spPr bwMode="auto">
          <a:xfrm>
            <a:off x="4151313" y="2424113"/>
            <a:ext cx="223361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i="1">
                <a:effectLst>
                  <a:outerShdw blurRad="38100" dist="38100" dir="2700000" algn="tl">
                    <a:srgbClr val="C0C0C0"/>
                  </a:outerShdw>
                </a:effectLst>
                <a:latin typeface="Arial" charset="0"/>
              </a:rPr>
              <a:t>Solanum tuberosum</a:t>
            </a:r>
          </a:p>
        </p:txBody>
      </p:sp>
      <p:sp>
        <p:nvSpPr>
          <p:cNvPr id="98346" name="Text Box 42"/>
          <p:cNvSpPr txBox="1">
            <a:spLocks noChangeArrowheads="1"/>
          </p:cNvSpPr>
          <p:nvPr/>
        </p:nvSpPr>
        <p:spPr bwMode="auto">
          <a:xfrm>
            <a:off x="6456363" y="2424113"/>
            <a:ext cx="143986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a:effectLst>
                  <a:outerShdw blurRad="38100" dist="38100" dir="2700000" algn="tl">
                    <a:srgbClr val="C0C0C0"/>
                  </a:outerShdw>
                </a:effectLst>
                <a:latin typeface="Arial" charset="0"/>
              </a:rPr>
              <a:t>Patates</a:t>
            </a:r>
          </a:p>
        </p:txBody>
      </p:sp>
      <p:sp>
        <p:nvSpPr>
          <p:cNvPr id="67606" name="Text Box 43"/>
          <p:cNvSpPr txBox="1">
            <a:spLocks noChangeArrowheads="1"/>
          </p:cNvSpPr>
          <p:nvPr/>
        </p:nvSpPr>
        <p:spPr bwMode="auto">
          <a:xfrm>
            <a:off x="7967664" y="2424113"/>
            <a:ext cx="1296987"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000">
                <a:sym typeface="Wingdings" panose="05000000000000000000" pitchFamily="2" charset="2"/>
              </a:rPr>
              <a:t></a:t>
            </a:r>
          </a:p>
        </p:txBody>
      </p:sp>
      <p:sp>
        <p:nvSpPr>
          <p:cNvPr id="98349" name="Text Box 45"/>
          <p:cNvSpPr txBox="1">
            <a:spLocks noChangeArrowheads="1"/>
          </p:cNvSpPr>
          <p:nvPr/>
        </p:nvSpPr>
        <p:spPr bwMode="auto">
          <a:xfrm>
            <a:off x="4151313" y="2728913"/>
            <a:ext cx="223361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i="1">
                <a:effectLst>
                  <a:outerShdw blurRad="38100" dist="38100" dir="2700000" algn="tl">
                    <a:srgbClr val="C0C0C0"/>
                  </a:outerShdw>
                </a:effectLst>
                <a:latin typeface="Arial" charset="0"/>
              </a:rPr>
              <a:t>Nicotiana sp.</a:t>
            </a:r>
          </a:p>
        </p:txBody>
      </p:sp>
      <p:sp>
        <p:nvSpPr>
          <p:cNvPr id="98350" name="Text Box 46"/>
          <p:cNvSpPr txBox="1">
            <a:spLocks noChangeArrowheads="1"/>
          </p:cNvSpPr>
          <p:nvPr/>
        </p:nvSpPr>
        <p:spPr bwMode="auto">
          <a:xfrm>
            <a:off x="6456363" y="2728913"/>
            <a:ext cx="143986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a:effectLst>
                  <a:outerShdw blurRad="38100" dist="38100" dir="2700000" algn="tl">
                    <a:srgbClr val="C0C0C0"/>
                  </a:outerShdw>
                </a:effectLst>
                <a:latin typeface="Arial" charset="0"/>
              </a:rPr>
              <a:t>Tütün</a:t>
            </a:r>
          </a:p>
        </p:txBody>
      </p:sp>
      <p:sp>
        <p:nvSpPr>
          <p:cNvPr id="67609" name="Text Box 47"/>
          <p:cNvSpPr txBox="1">
            <a:spLocks noChangeArrowheads="1"/>
          </p:cNvSpPr>
          <p:nvPr/>
        </p:nvSpPr>
        <p:spPr bwMode="auto">
          <a:xfrm>
            <a:off x="7967664" y="2728913"/>
            <a:ext cx="1296987"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000">
                <a:sym typeface="Wingdings" panose="05000000000000000000" pitchFamily="2" charset="2"/>
              </a:rPr>
              <a:t>, </a:t>
            </a:r>
          </a:p>
        </p:txBody>
      </p:sp>
      <p:sp>
        <p:nvSpPr>
          <p:cNvPr id="98353" name="Text Box 49"/>
          <p:cNvSpPr txBox="1">
            <a:spLocks noChangeArrowheads="1"/>
          </p:cNvSpPr>
          <p:nvPr/>
        </p:nvSpPr>
        <p:spPr bwMode="auto">
          <a:xfrm>
            <a:off x="4151313" y="3030538"/>
            <a:ext cx="223361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i="1">
                <a:effectLst>
                  <a:outerShdw blurRad="38100" dist="38100" dir="2700000" algn="tl">
                    <a:srgbClr val="C0C0C0"/>
                  </a:outerShdw>
                </a:effectLst>
                <a:latin typeface="Arial" charset="0"/>
              </a:rPr>
              <a:t>Oryza sativa</a:t>
            </a:r>
          </a:p>
        </p:txBody>
      </p:sp>
      <p:sp>
        <p:nvSpPr>
          <p:cNvPr id="98354" name="Text Box 50"/>
          <p:cNvSpPr txBox="1">
            <a:spLocks noChangeArrowheads="1"/>
          </p:cNvSpPr>
          <p:nvPr/>
        </p:nvSpPr>
        <p:spPr bwMode="auto">
          <a:xfrm>
            <a:off x="6456363" y="3030538"/>
            <a:ext cx="143986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a:effectLst>
                  <a:outerShdw blurRad="38100" dist="38100" dir="2700000" algn="tl">
                    <a:srgbClr val="C0C0C0"/>
                  </a:outerShdw>
                </a:effectLst>
                <a:latin typeface="Arial" charset="0"/>
              </a:rPr>
              <a:t>Çeltik</a:t>
            </a:r>
          </a:p>
        </p:txBody>
      </p:sp>
      <p:sp>
        <p:nvSpPr>
          <p:cNvPr id="67612" name="Text Box 51"/>
          <p:cNvSpPr txBox="1">
            <a:spLocks noChangeArrowheads="1"/>
          </p:cNvSpPr>
          <p:nvPr/>
        </p:nvSpPr>
        <p:spPr bwMode="auto">
          <a:xfrm>
            <a:off x="7967664" y="3030538"/>
            <a:ext cx="1296987"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000">
                <a:sym typeface="Wingdings" panose="05000000000000000000" pitchFamily="2" charset="2"/>
              </a:rPr>
              <a:t>, </a:t>
            </a:r>
          </a:p>
        </p:txBody>
      </p:sp>
      <p:sp>
        <p:nvSpPr>
          <p:cNvPr id="98357" name="Text Box 53"/>
          <p:cNvSpPr txBox="1">
            <a:spLocks noChangeArrowheads="1"/>
          </p:cNvSpPr>
          <p:nvPr/>
        </p:nvSpPr>
        <p:spPr bwMode="auto">
          <a:xfrm>
            <a:off x="4151313" y="3327400"/>
            <a:ext cx="223361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i="1">
                <a:effectLst>
                  <a:outerShdw blurRad="38100" dist="38100" dir="2700000" algn="tl">
                    <a:srgbClr val="C0C0C0"/>
                  </a:outerShdw>
                </a:effectLst>
                <a:latin typeface="Arial" charset="0"/>
              </a:rPr>
              <a:t>Zea mays</a:t>
            </a:r>
          </a:p>
        </p:txBody>
      </p:sp>
      <p:sp>
        <p:nvSpPr>
          <p:cNvPr id="98358" name="Text Box 54"/>
          <p:cNvSpPr txBox="1">
            <a:spLocks noChangeArrowheads="1"/>
          </p:cNvSpPr>
          <p:nvPr/>
        </p:nvSpPr>
        <p:spPr bwMode="auto">
          <a:xfrm>
            <a:off x="6456363" y="3327400"/>
            <a:ext cx="143986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a:effectLst>
                  <a:outerShdw blurRad="38100" dist="38100" dir="2700000" algn="tl">
                    <a:srgbClr val="C0C0C0"/>
                  </a:outerShdw>
                </a:effectLst>
                <a:latin typeface="Arial" charset="0"/>
              </a:rPr>
              <a:t>Mısır</a:t>
            </a:r>
          </a:p>
        </p:txBody>
      </p:sp>
      <p:sp>
        <p:nvSpPr>
          <p:cNvPr id="67615" name="Text Box 55"/>
          <p:cNvSpPr txBox="1">
            <a:spLocks noChangeArrowheads="1"/>
          </p:cNvSpPr>
          <p:nvPr/>
        </p:nvSpPr>
        <p:spPr bwMode="auto">
          <a:xfrm>
            <a:off x="7967664" y="3327400"/>
            <a:ext cx="1296987"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000">
                <a:sym typeface="Wingdings" panose="05000000000000000000" pitchFamily="2" charset="2"/>
              </a:rPr>
              <a:t>, </a:t>
            </a:r>
          </a:p>
        </p:txBody>
      </p:sp>
      <p:sp>
        <p:nvSpPr>
          <p:cNvPr id="98361" name="Text Box 57"/>
          <p:cNvSpPr txBox="1">
            <a:spLocks noChangeArrowheads="1"/>
          </p:cNvSpPr>
          <p:nvPr/>
        </p:nvSpPr>
        <p:spPr bwMode="auto">
          <a:xfrm>
            <a:off x="4151313" y="3629025"/>
            <a:ext cx="223361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i="1">
                <a:effectLst>
                  <a:outerShdw blurRad="38100" dist="38100" dir="2700000" algn="tl">
                    <a:srgbClr val="C0C0C0"/>
                  </a:outerShdw>
                </a:effectLst>
                <a:latin typeface="Arial" charset="0"/>
              </a:rPr>
              <a:t>Triticum sp.</a:t>
            </a:r>
          </a:p>
        </p:txBody>
      </p:sp>
      <p:sp>
        <p:nvSpPr>
          <p:cNvPr id="98362" name="Text Box 58"/>
          <p:cNvSpPr txBox="1">
            <a:spLocks noChangeArrowheads="1"/>
          </p:cNvSpPr>
          <p:nvPr/>
        </p:nvSpPr>
        <p:spPr bwMode="auto">
          <a:xfrm>
            <a:off x="6456363" y="3629025"/>
            <a:ext cx="143986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a:effectLst>
                  <a:outerShdw blurRad="38100" dist="38100" dir="2700000" algn="tl">
                    <a:srgbClr val="C0C0C0"/>
                  </a:outerShdw>
                </a:effectLst>
                <a:latin typeface="Arial" charset="0"/>
              </a:rPr>
              <a:t>Buğday</a:t>
            </a:r>
          </a:p>
        </p:txBody>
      </p:sp>
      <p:sp>
        <p:nvSpPr>
          <p:cNvPr id="67618" name="Text Box 59"/>
          <p:cNvSpPr txBox="1">
            <a:spLocks noChangeArrowheads="1"/>
          </p:cNvSpPr>
          <p:nvPr/>
        </p:nvSpPr>
        <p:spPr bwMode="auto">
          <a:xfrm>
            <a:off x="7967664" y="3629025"/>
            <a:ext cx="1296987"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000">
                <a:sym typeface="Wingdings" panose="05000000000000000000" pitchFamily="2" charset="2"/>
              </a:rPr>
              <a:t></a:t>
            </a:r>
          </a:p>
        </p:txBody>
      </p:sp>
      <p:sp>
        <p:nvSpPr>
          <p:cNvPr id="98365" name="Text Box 61"/>
          <p:cNvSpPr txBox="1">
            <a:spLocks noChangeArrowheads="1"/>
          </p:cNvSpPr>
          <p:nvPr/>
        </p:nvSpPr>
        <p:spPr bwMode="auto">
          <a:xfrm>
            <a:off x="4151313" y="3930650"/>
            <a:ext cx="223361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i="1">
                <a:effectLst>
                  <a:outerShdw blurRad="38100" dist="38100" dir="2700000" algn="tl">
                    <a:srgbClr val="C0C0C0"/>
                  </a:outerShdw>
                </a:effectLst>
                <a:latin typeface="Arial" charset="0"/>
              </a:rPr>
              <a:t>Lotus corniculatus</a:t>
            </a:r>
          </a:p>
        </p:txBody>
      </p:sp>
      <p:sp>
        <p:nvSpPr>
          <p:cNvPr id="98366" name="Text Box 62"/>
          <p:cNvSpPr txBox="1">
            <a:spLocks noChangeArrowheads="1"/>
          </p:cNvSpPr>
          <p:nvPr/>
        </p:nvSpPr>
        <p:spPr bwMode="auto">
          <a:xfrm>
            <a:off x="6456363" y="3930650"/>
            <a:ext cx="143986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a:effectLst>
                  <a:outerShdw blurRad="38100" dist="38100" dir="2700000" algn="tl">
                    <a:srgbClr val="C0C0C0"/>
                  </a:outerShdw>
                </a:effectLst>
                <a:latin typeface="Arial" charset="0"/>
              </a:rPr>
              <a:t>Gazal boynuzu</a:t>
            </a:r>
          </a:p>
        </p:txBody>
      </p:sp>
      <p:sp>
        <p:nvSpPr>
          <p:cNvPr id="67621" name="Text Box 63"/>
          <p:cNvSpPr txBox="1">
            <a:spLocks noChangeArrowheads="1"/>
          </p:cNvSpPr>
          <p:nvPr/>
        </p:nvSpPr>
        <p:spPr bwMode="auto">
          <a:xfrm>
            <a:off x="7967664" y="3930650"/>
            <a:ext cx="1296987"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000">
                <a:sym typeface="Wingdings" panose="05000000000000000000" pitchFamily="2" charset="2"/>
              </a:rPr>
              <a:t></a:t>
            </a:r>
          </a:p>
        </p:txBody>
      </p:sp>
      <p:sp>
        <p:nvSpPr>
          <p:cNvPr id="98369" name="Text Box 65"/>
          <p:cNvSpPr txBox="1">
            <a:spLocks noChangeArrowheads="1"/>
          </p:cNvSpPr>
          <p:nvPr/>
        </p:nvSpPr>
        <p:spPr bwMode="auto">
          <a:xfrm>
            <a:off x="4151313" y="4232275"/>
            <a:ext cx="223361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i="1">
                <a:effectLst>
                  <a:outerShdw blurRad="38100" dist="38100" dir="2700000" algn="tl">
                    <a:srgbClr val="C0C0C0"/>
                  </a:outerShdw>
                </a:effectLst>
                <a:latin typeface="Arial" charset="0"/>
              </a:rPr>
              <a:t>Medicago sativa</a:t>
            </a:r>
          </a:p>
        </p:txBody>
      </p:sp>
      <p:sp>
        <p:nvSpPr>
          <p:cNvPr id="98370" name="Text Box 66"/>
          <p:cNvSpPr txBox="1">
            <a:spLocks noChangeArrowheads="1"/>
          </p:cNvSpPr>
          <p:nvPr/>
        </p:nvSpPr>
        <p:spPr bwMode="auto">
          <a:xfrm>
            <a:off x="6456363" y="4232275"/>
            <a:ext cx="143986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a:effectLst>
                  <a:outerShdw blurRad="38100" dist="38100" dir="2700000" algn="tl">
                    <a:srgbClr val="C0C0C0"/>
                  </a:outerShdw>
                </a:effectLst>
                <a:latin typeface="Arial" charset="0"/>
              </a:rPr>
              <a:t>Yonca</a:t>
            </a:r>
          </a:p>
        </p:txBody>
      </p:sp>
      <p:sp>
        <p:nvSpPr>
          <p:cNvPr id="67624" name="Text Box 67"/>
          <p:cNvSpPr txBox="1">
            <a:spLocks noChangeArrowheads="1"/>
          </p:cNvSpPr>
          <p:nvPr/>
        </p:nvSpPr>
        <p:spPr bwMode="auto">
          <a:xfrm>
            <a:off x="7967664" y="4232275"/>
            <a:ext cx="1296987"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000">
                <a:sym typeface="Wingdings" panose="05000000000000000000" pitchFamily="2" charset="2"/>
              </a:rPr>
              <a:t></a:t>
            </a:r>
          </a:p>
        </p:txBody>
      </p:sp>
      <p:sp>
        <p:nvSpPr>
          <p:cNvPr id="98373" name="Text Box 69"/>
          <p:cNvSpPr txBox="1">
            <a:spLocks noChangeArrowheads="1"/>
          </p:cNvSpPr>
          <p:nvPr/>
        </p:nvSpPr>
        <p:spPr bwMode="auto">
          <a:xfrm>
            <a:off x="4151313" y="4537075"/>
            <a:ext cx="223361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i="1">
                <a:effectLst>
                  <a:outerShdw blurRad="38100" dist="38100" dir="2700000" algn="tl">
                    <a:srgbClr val="C0C0C0"/>
                  </a:outerShdw>
                </a:effectLst>
                <a:latin typeface="Arial" charset="0"/>
              </a:rPr>
              <a:t>Trifolium repens</a:t>
            </a:r>
          </a:p>
        </p:txBody>
      </p:sp>
      <p:sp>
        <p:nvSpPr>
          <p:cNvPr id="98374" name="Text Box 70"/>
          <p:cNvSpPr txBox="1">
            <a:spLocks noChangeArrowheads="1"/>
          </p:cNvSpPr>
          <p:nvPr/>
        </p:nvSpPr>
        <p:spPr bwMode="auto">
          <a:xfrm>
            <a:off x="6456363" y="4537075"/>
            <a:ext cx="143986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a:effectLst>
                  <a:outerShdw blurRad="38100" dist="38100" dir="2700000" algn="tl">
                    <a:srgbClr val="C0C0C0"/>
                  </a:outerShdw>
                </a:effectLst>
                <a:latin typeface="Arial" charset="0"/>
              </a:rPr>
              <a:t>Üçgül</a:t>
            </a:r>
          </a:p>
        </p:txBody>
      </p:sp>
      <p:sp>
        <p:nvSpPr>
          <p:cNvPr id="67627" name="Text Box 71"/>
          <p:cNvSpPr txBox="1">
            <a:spLocks noChangeArrowheads="1"/>
          </p:cNvSpPr>
          <p:nvPr/>
        </p:nvSpPr>
        <p:spPr bwMode="auto">
          <a:xfrm>
            <a:off x="7967664" y="4537075"/>
            <a:ext cx="1296987"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000">
                <a:sym typeface="Wingdings" panose="05000000000000000000" pitchFamily="2" charset="2"/>
              </a:rPr>
              <a:t></a:t>
            </a:r>
          </a:p>
        </p:txBody>
      </p:sp>
      <p:sp>
        <p:nvSpPr>
          <p:cNvPr id="98377" name="Text Box 73"/>
          <p:cNvSpPr txBox="1">
            <a:spLocks noChangeArrowheads="1"/>
          </p:cNvSpPr>
          <p:nvPr/>
        </p:nvSpPr>
        <p:spPr bwMode="auto">
          <a:xfrm>
            <a:off x="4151313" y="4838700"/>
            <a:ext cx="223361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i="1">
                <a:effectLst>
                  <a:outerShdw blurRad="38100" dist="38100" dir="2700000" algn="tl">
                    <a:srgbClr val="C0C0C0"/>
                  </a:outerShdw>
                </a:effectLst>
                <a:latin typeface="Arial" charset="0"/>
              </a:rPr>
              <a:t>Cucumis melo</a:t>
            </a:r>
          </a:p>
        </p:txBody>
      </p:sp>
      <p:sp>
        <p:nvSpPr>
          <p:cNvPr id="98378" name="Text Box 74"/>
          <p:cNvSpPr txBox="1">
            <a:spLocks noChangeArrowheads="1"/>
          </p:cNvSpPr>
          <p:nvPr/>
        </p:nvSpPr>
        <p:spPr bwMode="auto">
          <a:xfrm>
            <a:off x="6456363" y="4838700"/>
            <a:ext cx="143986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a:effectLst>
                  <a:outerShdw blurRad="38100" dist="38100" dir="2700000" algn="tl">
                    <a:srgbClr val="C0C0C0"/>
                  </a:outerShdw>
                </a:effectLst>
                <a:latin typeface="Arial" charset="0"/>
              </a:rPr>
              <a:t>Kavun</a:t>
            </a:r>
          </a:p>
        </p:txBody>
      </p:sp>
      <p:sp>
        <p:nvSpPr>
          <p:cNvPr id="67630" name="Text Box 75"/>
          <p:cNvSpPr txBox="1">
            <a:spLocks noChangeArrowheads="1"/>
          </p:cNvSpPr>
          <p:nvPr/>
        </p:nvSpPr>
        <p:spPr bwMode="auto">
          <a:xfrm>
            <a:off x="7967664" y="4838700"/>
            <a:ext cx="1296987"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000">
                <a:sym typeface="Wingdings" panose="05000000000000000000" pitchFamily="2" charset="2"/>
              </a:rPr>
              <a:t></a:t>
            </a:r>
          </a:p>
        </p:txBody>
      </p:sp>
      <p:sp>
        <p:nvSpPr>
          <p:cNvPr id="98381" name="Text Box 77"/>
          <p:cNvSpPr txBox="1">
            <a:spLocks noChangeArrowheads="1"/>
          </p:cNvSpPr>
          <p:nvPr/>
        </p:nvSpPr>
        <p:spPr bwMode="auto">
          <a:xfrm>
            <a:off x="4151313" y="5145088"/>
            <a:ext cx="223361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i="1">
                <a:effectLst>
                  <a:outerShdw blurRad="38100" dist="38100" dir="2700000" algn="tl">
                    <a:srgbClr val="C0C0C0"/>
                  </a:outerShdw>
                </a:effectLst>
                <a:latin typeface="Arial" charset="0"/>
              </a:rPr>
              <a:t>Fragrea fragrans</a:t>
            </a:r>
          </a:p>
        </p:txBody>
      </p:sp>
      <p:sp>
        <p:nvSpPr>
          <p:cNvPr id="98382" name="Text Box 78"/>
          <p:cNvSpPr txBox="1">
            <a:spLocks noChangeArrowheads="1"/>
          </p:cNvSpPr>
          <p:nvPr/>
        </p:nvSpPr>
        <p:spPr bwMode="auto">
          <a:xfrm>
            <a:off x="6456363" y="5145088"/>
            <a:ext cx="143986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a:effectLst>
                  <a:outerShdw blurRad="38100" dist="38100" dir="2700000" algn="tl">
                    <a:srgbClr val="C0C0C0"/>
                  </a:outerShdw>
                </a:effectLst>
                <a:latin typeface="Arial" charset="0"/>
              </a:rPr>
              <a:t>Çilek</a:t>
            </a:r>
          </a:p>
        </p:txBody>
      </p:sp>
      <p:sp>
        <p:nvSpPr>
          <p:cNvPr id="67633" name="Text Box 79"/>
          <p:cNvSpPr txBox="1">
            <a:spLocks noChangeArrowheads="1"/>
          </p:cNvSpPr>
          <p:nvPr/>
        </p:nvSpPr>
        <p:spPr bwMode="auto">
          <a:xfrm>
            <a:off x="7967664" y="5145088"/>
            <a:ext cx="1296987"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000">
                <a:sym typeface="Wingdings" panose="05000000000000000000" pitchFamily="2" charset="2"/>
              </a:rPr>
              <a:t></a:t>
            </a:r>
          </a:p>
        </p:txBody>
      </p:sp>
      <p:sp>
        <p:nvSpPr>
          <p:cNvPr id="98385" name="Text Box 81"/>
          <p:cNvSpPr txBox="1">
            <a:spLocks noChangeArrowheads="1"/>
          </p:cNvSpPr>
          <p:nvPr/>
        </p:nvSpPr>
        <p:spPr bwMode="auto">
          <a:xfrm>
            <a:off x="4151313" y="5446713"/>
            <a:ext cx="223361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i="1">
                <a:effectLst>
                  <a:outerShdw blurRad="38100" dist="38100" dir="2700000" algn="tl">
                    <a:srgbClr val="C0C0C0"/>
                  </a:outerShdw>
                </a:effectLst>
                <a:latin typeface="Arial" charset="0"/>
              </a:rPr>
              <a:t>Malus pumila</a:t>
            </a:r>
          </a:p>
        </p:txBody>
      </p:sp>
      <p:sp>
        <p:nvSpPr>
          <p:cNvPr id="98386" name="Text Box 82"/>
          <p:cNvSpPr txBox="1">
            <a:spLocks noChangeArrowheads="1"/>
          </p:cNvSpPr>
          <p:nvPr/>
        </p:nvSpPr>
        <p:spPr bwMode="auto">
          <a:xfrm>
            <a:off x="6456363" y="5446713"/>
            <a:ext cx="143986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a:effectLst>
                  <a:outerShdw blurRad="38100" dist="38100" dir="2700000" algn="tl">
                    <a:srgbClr val="C0C0C0"/>
                  </a:outerShdw>
                </a:effectLst>
                <a:latin typeface="Arial" charset="0"/>
              </a:rPr>
              <a:t>Elma</a:t>
            </a:r>
          </a:p>
        </p:txBody>
      </p:sp>
      <p:sp>
        <p:nvSpPr>
          <p:cNvPr id="67636" name="Text Box 83"/>
          <p:cNvSpPr txBox="1">
            <a:spLocks noChangeArrowheads="1"/>
          </p:cNvSpPr>
          <p:nvPr/>
        </p:nvSpPr>
        <p:spPr bwMode="auto">
          <a:xfrm>
            <a:off x="7967664" y="5446713"/>
            <a:ext cx="1296987"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000">
                <a:sym typeface="Wingdings" panose="05000000000000000000" pitchFamily="2" charset="2"/>
              </a:rPr>
              <a:t></a:t>
            </a:r>
          </a:p>
        </p:txBody>
      </p:sp>
      <p:sp>
        <p:nvSpPr>
          <p:cNvPr id="98389" name="Text Box 85"/>
          <p:cNvSpPr txBox="1">
            <a:spLocks noChangeArrowheads="1"/>
          </p:cNvSpPr>
          <p:nvPr/>
        </p:nvSpPr>
        <p:spPr bwMode="auto">
          <a:xfrm>
            <a:off x="4151313" y="5751513"/>
            <a:ext cx="223361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i="1">
                <a:effectLst>
                  <a:outerShdw blurRad="38100" dist="38100" dir="2700000" algn="tl">
                    <a:srgbClr val="C0C0C0"/>
                  </a:outerShdw>
                </a:effectLst>
                <a:latin typeface="Arial" charset="0"/>
              </a:rPr>
              <a:t>Juglans regia</a:t>
            </a:r>
          </a:p>
        </p:txBody>
      </p:sp>
      <p:sp>
        <p:nvSpPr>
          <p:cNvPr id="98390" name="Text Box 86"/>
          <p:cNvSpPr txBox="1">
            <a:spLocks noChangeArrowheads="1"/>
          </p:cNvSpPr>
          <p:nvPr/>
        </p:nvSpPr>
        <p:spPr bwMode="auto">
          <a:xfrm>
            <a:off x="6456363" y="5751513"/>
            <a:ext cx="143986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a:effectLst>
                  <a:outerShdw blurRad="38100" dist="38100" dir="2700000" algn="tl">
                    <a:srgbClr val="C0C0C0"/>
                  </a:outerShdw>
                </a:effectLst>
                <a:latin typeface="Arial" charset="0"/>
              </a:rPr>
              <a:t>Ceviz</a:t>
            </a:r>
          </a:p>
        </p:txBody>
      </p:sp>
      <p:sp>
        <p:nvSpPr>
          <p:cNvPr id="67639" name="Text Box 87"/>
          <p:cNvSpPr txBox="1">
            <a:spLocks noChangeArrowheads="1"/>
          </p:cNvSpPr>
          <p:nvPr/>
        </p:nvSpPr>
        <p:spPr bwMode="auto">
          <a:xfrm>
            <a:off x="7967664" y="5751513"/>
            <a:ext cx="1296987"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000">
                <a:sym typeface="Wingdings" panose="05000000000000000000" pitchFamily="2" charset="2"/>
              </a:rPr>
              <a:t></a:t>
            </a:r>
          </a:p>
        </p:txBody>
      </p:sp>
      <p:sp>
        <p:nvSpPr>
          <p:cNvPr id="98393" name="Text Box 89"/>
          <p:cNvSpPr txBox="1">
            <a:spLocks noChangeArrowheads="1"/>
          </p:cNvSpPr>
          <p:nvPr/>
        </p:nvSpPr>
        <p:spPr bwMode="auto">
          <a:xfrm>
            <a:off x="4151313" y="6053138"/>
            <a:ext cx="223361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i="1">
                <a:effectLst>
                  <a:outerShdw blurRad="38100" dist="38100" dir="2700000" algn="tl">
                    <a:srgbClr val="C0C0C0"/>
                  </a:outerShdw>
                </a:effectLst>
                <a:latin typeface="Arial" charset="0"/>
              </a:rPr>
              <a:t>Pisum sativum</a:t>
            </a:r>
          </a:p>
        </p:txBody>
      </p:sp>
      <p:sp>
        <p:nvSpPr>
          <p:cNvPr id="98394" name="Text Box 90"/>
          <p:cNvSpPr txBox="1">
            <a:spLocks noChangeArrowheads="1"/>
          </p:cNvSpPr>
          <p:nvPr/>
        </p:nvSpPr>
        <p:spPr bwMode="auto">
          <a:xfrm>
            <a:off x="6456363" y="6053138"/>
            <a:ext cx="1439862"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p>
            <a:pPr>
              <a:defRPr/>
            </a:pPr>
            <a:r>
              <a:rPr lang="tr-TR" sz="1000">
                <a:effectLst>
                  <a:outerShdw blurRad="38100" dist="38100" dir="2700000" algn="tl">
                    <a:srgbClr val="C0C0C0"/>
                  </a:outerShdw>
                </a:effectLst>
                <a:latin typeface="Arial" charset="0"/>
              </a:rPr>
              <a:t>Bezelye</a:t>
            </a:r>
          </a:p>
        </p:txBody>
      </p:sp>
      <p:sp>
        <p:nvSpPr>
          <p:cNvPr id="67642" name="Text Box 91"/>
          <p:cNvSpPr txBox="1">
            <a:spLocks noChangeArrowheads="1"/>
          </p:cNvSpPr>
          <p:nvPr/>
        </p:nvSpPr>
        <p:spPr bwMode="auto">
          <a:xfrm>
            <a:off x="7967664" y="6053138"/>
            <a:ext cx="1296987" cy="254000"/>
          </a:xfrm>
          <a:prstGeom prst="rect">
            <a:avLst/>
          </a:prstGeom>
          <a:solidFill>
            <a:schemeClr val="bg1"/>
          </a:solidFill>
          <a:ln w="9525">
            <a:solidFill>
              <a:srgbClr val="006600"/>
            </a:solidFill>
            <a:miter lim="800000"/>
            <a:headEnd/>
            <a:tailEnd/>
          </a:ln>
          <a:effectLst>
            <a:outerShdw dist="35921" dir="2700000" algn="ctr" rotWithShape="0">
              <a:schemeClr val="tx1"/>
            </a:outerShdw>
          </a:effec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000">
                <a:sym typeface="Wingdings" panose="05000000000000000000" pitchFamily="2" charset="2"/>
              </a:rPr>
              <a:t></a:t>
            </a:r>
          </a:p>
        </p:txBody>
      </p:sp>
      <p:sp>
        <p:nvSpPr>
          <p:cNvPr id="67643" name="Rectangle 114"/>
          <p:cNvSpPr>
            <a:spLocks noChangeArrowheads="1"/>
          </p:cNvSpPr>
          <p:nvPr/>
        </p:nvSpPr>
        <p:spPr bwMode="auto">
          <a:xfrm>
            <a:off x="3884762" y="6321833"/>
            <a:ext cx="4860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tr-TR" altLang="tr-TR" sz="1200">
                <a:sym typeface="Wingdings" panose="05000000000000000000" pitchFamily="2" charset="2"/>
              </a:rPr>
              <a:t></a:t>
            </a:r>
            <a:r>
              <a:rPr lang="tr-TR" altLang="tr-TR" sz="1200"/>
              <a:t> </a:t>
            </a:r>
            <a:r>
              <a:rPr lang="tr-TR" altLang="tr-TR" sz="1200" i="1">
                <a:sym typeface="Wingdings" panose="05000000000000000000" pitchFamily="2" charset="2"/>
              </a:rPr>
              <a:t>Agrobacterium</a:t>
            </a:r>
            <a:r>
              <a:rPr lang="tr-TR" altLang="tr-TR" sz="1200">
                <a:sym typeface="Wingdings" panose="05000000000000000000" pitchFamily="2" charset="2"/>
              </a:rPr>
              <a:t> aracılığı ile gen aktarımı, </a:t>
            </a:r>
            <a:r>
              <a:rPr lang="tr-TR" altLang="tr-TR" sz="1200"/>
              <a:t> Doğrudan gen aktarımı</a:t>
            </a:r>
          </a:p>
        </p:txBody>
      </p:sp>
      <p:sp>
        <p:nvSpPr>
          <p:cNvPr id="98419" name="Rectangle 115"/>
          <p:cNvSpPr>
            <a:spLocks noGrp="1" noChangeArrowheads="1"/>
          </p:cNvSpPr>
          <p:nvPr>
            <p:ph sz="quarter" idx="13"/>
          </p:nvPr>
        </p:nvSpPr>
        <p:spPr>
          <a:xfrm rot="19765738">
            <a:off x="1584325" y="749301"/>
            <a:ext cx="2914650" cy="898525"/>
          </a:xfrm>
          <a:solidFill>
            <a:srgbClr val="FFFF99"/>
          </a:solidFill>
          <a:ln>
            <a:solidFill>
              <a:schemeClr val="tx1"/>
            </a:solidFill>
          </a:ln>
        </p:spPr>
        <p:txBody>
          <a:bodyPr>
            <a:normAutofit fontScale="92500" lnSpcReduction="20000"/>
          </a:bodyPr>
          <a:lstStyle/>
          <a:p>
            <a:pPr marL="0" indent="0" algn="just">
              <a:lnSpc>
                <a:spcPct val="110000"/>
              </a:lnSpc>
              <a:buNone/>
              <a:defRPr/>
            </a:pPr>
            <a:r>
              <a:rPr lang="tr-TR" sz="1500" b="1" i="1" dirty="0">
                <a:effectLst>
                  <a:outerShdw blurRad="38100" dist="38100" dir="2700000" algn="tl">
                    <a:srgbClr val="FFFFFF"/>
                  </a:outerShdw>
                </a:effectLst>
                <a:latin typeface="Comic Sans MS" pitchFamily="66" charset="0"/>
              </a:rPr>
              <a:t>Gen Aktarımının Başarılı Olduğu Bazı Kültür Bitkileri ve Gen Aktarma Yöntemleri</a:t>
            </a:r>
          </a:p>
        </p:txBody>
      </p:sp>
    </p:spTree>
    <p:extLst>
      <p:ext uri="{BB962C8B-B14F-4D97-AF65-F5344CB8AC3E}">
        <p14:creationId xmlns:p14="http://schemas.microsoft.com/office/powerpoint/2010/main" val="1054100850"/>
      </p:ext>
    </p:extLst>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Line 3"/>
          <p:cNvSpPr>
            <a:spLocks noChangeShapeType="1"/>
          </p:cNvSpPr>
          <p:nvPr/>
        </p:nvSpPr>
        <p:spPr bwMode="auto">
          <a:xfrm rot="5400000">
            <a:off x="3071813" y="3429001"/>
            <a:ext cx="604837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69635" name="Line 4"/>
          <p:cNvSpPr>
            <a:spLocks noChangeShapeType="1"/>
          </p:cNvSpPr>
          <p:nvPr/>
        </p:nvSpPr>
        <p:spPr bwMode="auto">
          <a:xfrm>
            <a:off x="1703389" y="549275"/>
            <a:ext cx="4319587"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69636" name="Line 5"/>
          <p:cNvSpPr>
            <a:spLocks noChangeShapeType="1"/>
          </p:cNvSpPr>
          <p:nvPr/>
        </p:nvSpPr>
        <p:spPr bwMode="auto">
          <a:xfrm>
            <a:off x="6167439" y="549275"/>
            <a:ext cx="4319587"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93190" name="Rectangle 6"/>
          <p:cNvSpPr>
            <a:spLocks noChangeArrowheads="1"/>
          </p:cNvSpPr>
          <p:nvPr/>
        </p:nvSpPr>
        <p:spPr bwMode="auto">
          <a:xfrm>
            <a:off x="2279650" y="188914"/>
            <a:ext cx="3240088" cy="2889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tr-TR" altLang="tr-TR" sz="1600" i="1">
                <a:solidFill>
                  <a:srgbClr val="FF0000"/>
                </a:solidFill>
                <a:latin typeface="Comic Sans MS" panose="030F0702030302020204" pitchFamily="66" charset="0"/>
              </a:rPr>
              <a:t>Agrobacterium tumefaciens</a:t>
            </a:r>
            <a:endParaRPr lang="en-US" altLang="tr-TR" sz="1600" b="1" i="1">
              <a:solidFill>
                <a:srgbClr val="FF0000"/>
              </a:solidFill>
              <a:latin typeface="Comic Sans MS" panose="030F0702030302020204" pitchFamily="66" charset="0"/>
            </a:endParaRPr>
          </a:p>
        </p:txBody>
      </p:sp>
      <p:sp>
        <p:nvSpPr>
          <p:cNvPr id="93191" name="Rectangle 7"/>
          <p:cNvSpPr>
            <a:spLocks noChangeArrowheads="1"/>
          </p:cNvSpPr>
          <p:nvPr/>
        </p:nvSpPr>
        <p:spPr bwMode="auto">
          <a:xfrm>
            <a:off x="6600825" y="188914"/>
            <a:ext cx="3240088" cy="2889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tr-TR" altLang="tr-TR" sz="1600">
                <a:solidFill>
                  <a:srgbClr val="FF0000"/>
                </a:solidFill>
                <a:latin typeface="Comic Sans MS" panose="030F0702030302020204" pitchFamily="66" charset="0"/>
              </a:rPr>
              <a:t>Biyolistik Yöntem</a:t>
            </a:r>
            <a:endParaRPr lang="en-US" altLang="tr-TR" sz="1600" b="1">
              <a:solidFill>
                <a:srgbClr val="FF0000"/>
              </a:solidFill>
              <a:latin typeface="Comic Sans MS" panose="030F0702030302020204" pitchFamily="66" charset="0"/>
            </a:endParaRPr>
          </a:p>
        </p:txBody>
      </p:sp>
      <p:sp>
        <p:nvSpPr>
          <p:cNvPr id="93192" name="Rectangle 8"/>
          <p:cNvSpPr>
            <a:spLocks noChangeArrowheads="1"/>
          </p:cNvSpPr>
          <p:nvPr/>
        </p:nvSpPr>
        <p:spPr bwMode="auto">
          <a:xfrm>
            <a:off x="1595438" y="1125539"/>
            <a:ext cx="4500562" cy="433387"/>
          </a:xfrm>
          <a:prstGeom prst="rect">
            <a:avLst/>
          </a:prstGeom>
          <a:noFill/>
          <a:ln w="9525">
            <a:noFill/>
            <a:miter lim="800000"/>
            <a:headEnd/>
            <a:tailEnd/>
          </a:ln>
          <a:effectLst/>
        </p:spPr>
        <p:txBody>
          <a:bodyPr lIns="92075" tIns="46038" rIns="92075" bIns="46038"/>
          <a:lstStyle/>
          <a:p>
            <a:pPr marL="180975" indent="-180975" algn="just">
              <a:spcBef>
                <a:spcPct val="20000"/>
              </a:spcBef>
              <a:defRPr/>
            </a:pPr>
            <a:r>
              <a:rPr lang="tr-TR" sz="1400">
                <a:solidFill>
                  <a:srgbClr val="FF3300"/>
                </a:solidFill>
                <a:effectLst>
                  <a:outerShdw blurRad="38100" dist="38100" dir="2700000" algn="tl">
                    <a:srgbClr val="C0C0C0"/>
                  </a:outerShdw>
                </a:effectLst>
                <a:latin typeface="Comic Sans MS" pitchFamily="66" charset="0"/>
                <a:sym typeface="Wingdings 3" pitchFamily="18" charset="2"/>
              </a:rPr>
              <a:t>	</a:t>
            </a:r>
            <a:r>
              <a:rPr lang="tr-TR" sz="1400">
                <a:latin typeface="Comic Sans MS" pitchFamily="66" charset="0"/>
              </a:rPr>
              <a:t>Daha çok çift çenekli bitkilerde başarılıdır. Tek çenekli bitkilerde başarı oranı çok düşüktür.</a:t>
            </a:r>
            <a:endParaRPr lang="en-US" sz="1400">
              <a:latin typeface="Comic Sans MS" pitchFamily="66" charset="0"/>
            </a:endParaRPr>
          </a:p>
        </p:txBody>
      </p:sp>
      <p:sp>
        <p:nvSpPr>
          <p:cNvPr id="93193" name="Rectangle 9"/>
          <p:cNvSpPr>
            <a:spLocks noChangeArrowheads="1"/>
          </p:cNvSpPr>
          <p:nvPr/>
        </p:nvSpPr>
        <p:spPr bwMode="auto">
          <a:xfrm>
            <a:off x="6096000" y="1139826"/>
            <a:ext cx="4572000" cy="288925"/>
          </a:xfrm>
          <a:prstGeom prst="rect">
            <a:avLst/>
          </a:prstGeom>
          <a:noFill/>
          <a:ln w="9525">
            <a:noFill/>
            <a:miter lim="800000"/>
            <a:headEnd/>
            <a:tailEnd/>
          </a:ln>
          <a:effectLst/>
        </p:spPr>
        <p:txBody>
          <a:bodyPr lIns="92075" tIns="46038" rIns="92075" bIns="46038"/>
          <a:lstStyle/>
          <a:p>
            <a:pPr marL="180975" indent="-180975" algn="just">
              <a:spcBef>
                <a:spcPct val="20000"/>
              </a:spcBef>
              <a:defRPr/>
            </a:pPr>
            <a:r>
              <a:rPr lang="tr-TR" sz="1400">
                <a:solidFill>
                  <a:srgbClr val="FF3300"/>
                </a:solidFill>
                <a:effectLst>
                  <a:outerShdw blurRad="38100" dist="38100" dir="2700000" algn="tl">
                    <a:srgbClr val="C0C0C0"/>
                  </a:outerShdw>
                </a:effectLst>
                <a:latin typeface="Comic Sans MS" pitchFamily="66" charset="0"/>
                <a:sym typeface="Wingdings 3" pitchFamily="18" charset="2"/>
              </a:rPr>
              <a:t>	</a:t>
            </a:r>
            <a:r>
              <a:rPr lang="tr-TR" sz="1400">
                <a:latin typeface="Comic Sans MS" pitchFamily="66" charset="0"/>
              </a:rPr>
              <a:t>Hem tek, hem çift çeneklilerde başarıyla uygulanır.</a:t>
            </a:r>
            <a:endParaRPr lang="en-US" sz="1400">
              <a:latin typeface="Comic Sans MS" pitchFamily="66" charset="0"/>
            </a:endParaRPr>
          </a:p>
        </p:txBody>
      </p:sp>
      <p:sp>
        <p:nvSpPr>
          <p:cNvPr id="93194" name="Rectangle 10"/>
          <p:cNvSpPr>
            <a:spLocks noChangeArrowheads="1"/>
          </p:cNvSpPr>
          <p:nvPr/>
        </p:nvSpPr>
        <p:spPr bwMode="auto">
          <a:xfrm>
            <a:off x="1595438" y="1647825"/>
            <a:ext cx="4500562" cy="649288"/>
          </a:xfrm>
          <a:prstGeom prst="rect">
            <a:avLst/>
          </a:prstGeom>
          <a:noFill/>
          <a:ln w="9525">
            <a:noFill/>
            <a:miter lim="800000"/>
            <a:headEnd/>
            <a:tailEnd/>
          </a:ln>
          <a:effectLst/>
        </p:spPr>
        <p:txBody>
          <a:bodyPr lIns="92075" tIns="46038" rIns="92075" bIns="46038"/>
          <a:lstStyle/>
          <a:p>
            <a:pPr marL="180975" indent="-180975" algn="just">
              <a:spcBef>
                <a:spcPct val="20000"/>
              </a:spcBef>
              <a:defRPr/>
            </a:pPr>
            <a:r>
              <a:rPr lang="tr-TR" sz="1400">
                <a:solidFill>
                  <a:srgbClr val="FF3300"/>
                </a:solidFill>
                <a:effectLst>
                  <a:outerShdw blurRad="38100" dist="38100" dir="2700000" algn="tl">
                    <a:srgbClr val="C0C0C0"/>
                  </a:outerShdw>
                </a:effectLst>
                <a:latin typeface="Comic Sans MS" pitchFamily="66" charset="0"/>
                <a:sym typeface="Wingdings 3" pitchFamily="18" charset="2"/>
              </a:rPr>
              <a:t>	</a:t>
            </a:r>
            <a:r>
              <a:rPr lang="tr-TR" sz="1400">
                <a:latin typeface="Comic Sans MS" pitchFamily="66" charset="0"/>
              </a:rPr>
              <a:t>Gen aktarımında kullanılan eksplantın fiziksel durumu (yaşı, büyüklüğü) ve bitkiden alındığı yer gen aktarımını önemli ölçüde etkiler.</a:t>
            </a:r>
            <a:endParaRPr lang="en-US" sz="1400">
              <a:latin typeface="Comic Sans MS" pitchFamily="66" charset="0"/>
            </a:endParaRPr>
          </a:p>
        </p:txBody>
      </p:sp>
      <p:sp>
        <p:nvSpPr>
          <p:cNvPr id="93195" name="Rectangle 11"/>
          <p:cNvSpPr>
            <a:spLocks noChangeArrowheads="1"/>
          </p:cNvSpPr>
          <p:nvPr/>
        </p:nvSpPr>
        <p:spPr bwMode="auto">
          <a:xfrm>
            <a:off x="6094413" y="1509713"/>
            <a:ext cx="4502150" cy="863600"/>
          </a:xfrm>
          <a:prstGeom prst="rect">
            <a:avLst/>
          </a:prstGeom>
          <a:noFill/>
          <a:ln w="9525">
            <a:noFill/>
            <a:miter lim="800000"/>
            <a:headEnd/>
            <a:tailEnd/>
          </a:ln>
          <a:effectLst/>
        </p:spPr>
        <p:txBody>
          <a:bodyPr lIns="92075" tIns="46038" rIns="92075" bIns="46038"/>
          <a:lstStyle/>
          <a:p>
            <a:pPr marL="180975" indent="-180975" algn="just">
              <a:spcBef>
                <a:spcPct val="20000"/>
              </a:spcBef>
              <a:defRPr/>
            </a:pPr>
            <a:r>
              <a:rPr lang="tr-TR" sz="1400" dirty="0">
                <a:solidFill>
                  <a:srgbClr val="FF3300"/>
                </a:solidFill>
                <a:effectLst>
                  <a:outerShdw blurRad="38100" dist="38100" dir="2700000" algn="tl">
                    <a:srgbClr val="C0C0C0"/>
                  </a:outerShdw>
                </a:effectLst>
                <a:latin typeface="Comic Sans MS" pitchFamily="66" charset="0"/>
                <a:sym typeface="Wingdings 3" pitchFamily="18" charset="2"/>
              </a:rPr>
              <a:t>	</a:t>
            </a:r>
            <a:r>
              <a:rPr lang="tr-TR" sz="1400" dirty="0">
                <a:latin typeface="Comic Sans MS" pitchFamily="66" charset="0"/>
              </a:rPr>
              <a:t>Bu yöntem; fiziksel, kimyasal ve biyolojik parametreleri içeren bir sistem olup, başarı bu parametreler arasındaki etkileşimden çok etkilenir.</a:t>
            </a:r>
            <a:endParaRPr lang="en-US" sz="1400" dirty="0">
              <a:latin typeface="Comic Sans MS" pitchFamily="66" charset="0"/>
            </a:endParaRPr>
          </a:p>
        </p:txBody>
      </p:sp>
      <p:sp>
        <p:nvSpPr>
          <p:cNvPr id="93196" name="Rectangle 12"/>
          <p:cNvSpPr>
            <a:spLocks noChangeArrowheads="1"/>
          </p:cNvSpPr>
          <p:nvPr/>
        </p:nvSpPr>
        <p:spPr bwMode="auto">
          <a:xfrm>
            <a:off x="6096001" y="2454275"/>
            <a:ext cx="4500563" cy="1081088"/>
          </a:xfrm>
          <a:prstGeom prst="rect">
            <a:avLst/>
          </a:prstGeom>
          <a:noFill/>
          <a:ln w="9525">
            <a:noFill/>
            <a:miter lim="800000"/>
            <a:headEnd/>
            <a:tailEnd/>
          </a:ln>
          <a:effectLst/>
        </p:spPr>
        <p:txBody>
          <a:bodyPr lIns="92075" tIns="46038" rIns="92075" bIns="46038"/>
          <a:lstStyle/>
          <a:p>
            <a:pPr marL="180975" indent="-180975" algn="just">
              <a:spcBef>
                <a:spcPct val="20000"/>
              </a:spcBef>
              <a:defRPr/>
            </a:pPr>
            <a:r>
              <a:rPr lang="tr-TR" sz="1400">
                <a:solidFill>
                  <a:srgbClr val="FF3300"/>
                </a:solidFill>
                <a:effectLst>
                  <a:outerShdw blurRad="38100" dist="38100" dir="2700000" algn="tl">
                    <a:srgbClr val="C0C0C0"/>
                  </a:outerShdw>
                </a:effectLst>
                <a:latin typeface="Comic Sans MS" pitchFamily="66" charset="0"/>
                <a:sym typeface="Wingdings 3" pitchFamily="18" charset="2"/>
              </a:rPr>
              <a:t>	</a:t>
            </a:r>
            <a:r>
              <a:rPr lang="tr-TR" sz="1400">
                <a:latin typeface="Comic Sans MS" pitchFamily="66" charset="0"/>
              </a:rPr>
              <a:t>Bu yöntem; fiziksel, kimyasal ve biyolojik parametreleri içeren bir sistem olup, başarı bu parametreler arasındaki etkileşimden çok etkilenir. Bir başka deyişle üç parametreyi de çalışılan bitkiye göre optimize etmek gerekir.</a:t>
            </a:r>
            <a:endParaRPr lang="en-US" sz="1400">
              <a:latin typeface="Comic Sans MS" pitchFamily="66" charset="0"/>
            </a:endParaRPr>
          </a:p>
        </p:txBody>
      </p:sp>
      <p:sp>
        <p:nvSpPr>
          <p:cNvPr id="93197" name="Rectangle 13"/>
          <p:cNvSpPr>
            <a:spLocks noChangeArrowheads="1"/>
          </p:cNvSpPr>
          <p:nvPr/>
        </p:nvSpPr>
        <p:spPr bwMode="auto">
          <a:xfrm>
            <a:off x="1595438" y="2384426"/>
            <a:ext cx="4500562" cy="1152525"/>
          </a:xfrm>
          <a:prstGeom prst="rect">
            <a:avLst/>
          </a:prstGeom>
          <a:noFill/>
          <a:ln w="9525">
            <a:noFill/>
            <a:miter lim="800000"/>
            <a:headEnd/>
            <a:tailEnd/>
          </a:ln>
          <a:effectLst/>
        </p:spPr>
        <p:txBody>
          <a:bodyPr lIns="92075" tIns="46038" rIns="92075" bIns="46038"/>
          <a:lstStyle/>
          <a:p>
            <a:pPr marL="180975" indent="-180975" algn="just">
              <a:spcBef>
                <a:spcPct val="20000"/>
              </a:spcBef>
              <a:defRPr/>
            </a:pPr>
            <a:r>
              <a:rPr lang="tr-TR" sz="1400">
                <a:solidFill>
                  <a:srgbClr val="FF3300"/>
                </a:solidFill>
                <a:effectLst>
                  <a:outerShdw blurRad="38100" dist="38100" dir="2700000" algn="tl">
                    <a:srgbClr val="C0C0C0"/>
                  </a:outerShdw>
                </a:effectLst>
                <a:latin typeface="Comic Sans MS" pitchFamily="66" charset="0"/>
                <a:sym typeface="Wingdings 3" pitchFamily="18" charset="2"/>
              </a:rPr>
              <a:t>	</a:t>
            </a:r>
            <a:r>
              <a:rPr lang="tr-TR" sz="1400" i="1">
                <a:latin typeface="Comic Sans MS" pitchFamily="66" charset="0"/>
              </a:rPr>
              <a:t>Agrobacterium</a:t>
            </a:r>
            <a:r>
              <a:rPr lang="tr-TR" sz="1400">
                <a:latin typeface="Comic Sans MS" pitchFamily="66" charset="0"/>
              </a:rPr>
              <a:t> bir patojen olup, çift çenekli bitkilerde hastalığa neden olur. </a:t>
            </a:r>
            <a:r>
              <a:rPr lang="tr-TR" sz="1400" i="1">
                <a:latin typeface="Comic Sans MS" pitchFamily="66" charset="0"/>
              </a:rPr>
              <a:t>Agrobacterium</a:t>
            </a:r>
            <a:r>
              <a:rPr lang="tr-TR" sz="1400">
                <a:latin typeface="Comic Sans MS" pitchFamily="66" charset="0"/>
              </a:rPr>
              <a:t> enfeksiyonunda bitki koruma mekanizmasını devreye sokar, bu da gen aktarımını olumsuz yönde etkiler.</a:t>
            </a:r>
            <a:endParaRPr lang="en-US" sz="1400">
              <a:latin typeface="Comic Sans MS" pitchFamily="66" charset="0"/>
            </a:endParaRPr>
          </a:p>
        </p:txBody>
      </p:sp>
      <p:sp>
        <p:nvSpPr>
          <p:cNvPr id="93198" name="Rectangle 14"/>
          <p:cNvSpPr>
            <a:spLocks noChangeArrowheads="1"/>
          </p:cNvSpPr>
          <p:nvPr/>
        </p:nvSpPr>
        <p:spPr bwMode="auto">
          <a:xfrm>
            <a:off x="6096001" y="3619501"/>
            <a:ext cx="4500563" cy="277813"/>
          </a:xfrm>
          <a:prstGeom prst="rect">
            <a:avLst/>
          </a:prstGeom>
          <a:noFill/>
          <a:ln w="9525">
            <a:noFill/>
            <a:miter lim="800000"/>
            <a:headEnd/>
            <a:tailEnd/>
          </a:ln>
          <a:effectLst/>
        </p:spPr>
        <p:txBody>
          <a:bodyPr lIns="92075" tIns="46038" rIns="92075" bIns="46038"/>
          <a:lstStyle/>
          <a:p>
            <a:pPr marL="180975" indent="-180975" algn="just">
              <a:spcBef>
                <a:spcPct val="20000"/>
              </a:spcBef>
              <a:defRPr/>
            </a:pPr>
            <a:r>
              <a:rPr lang="tr-TR" sz="1400">
                <a:solidFill>
                  <a:srgbClr val="FF3300"/>
                </a:solidFill>
                <a:effectLst>
                  <a:outerShdw blurRad="38100" dist="38100" dir="2700000" algn="tl">
                    <a:srgbClr val="C0C0C0"/>
                  </a:outerShdw>
                </a:effectLst>
                <a:latin typeface="Comic Sans MS" pitchFamily="66" charset="0"/>
                <a:sym typeface="Wingdings 3" pitchFamily="18" charset="2"/>
              </a:rPr>
              <a:t>	</a:t>
            </a:r>
            <a:r>
              <a:rPr lang="tr-TR" sz="1400">
                <a:latin typeface="Comic Sans MS" pitchFamily="66" charset="0"/>
              </a:rPr>
              <a:t>Cihazın kullanılması kolaydır.</a:t>
            </a:r>
            <a:endParaRPr lang="en-US" sz="1400">
              <a:latin typeface="Comic Sans MS" pitchFamily="66" charset="0"/>
            </a:endParaRPr>
          </a:p>
        </p:txBody>
      </p:sp>
      <p:sp>
        <p:nvSpPr>
          <p:cNvPr id="93199" name="Rectangle 15"/>
          <p:cNvSpPr>
            <a:spLocks noChangeArrowheads="1"/>
          </p:cNvSpPr>
          <p:nvPr/>
        </p:nvSpPr>
        <p:spPr bwMode="auto">
          <a:xfrm>
            <a:off x="6096001" y="3979863"/>
            <a:ext cx="4500563" cy="493712"/>
          </a:xfrm>
          <a:prstGeom prst="rect">
            <a:avLst/>
          </a:prstGeom>
          <a:noFill/>
          <a:ln w="9525">
            <a:noFill/>
            <a:miter lim="800000"/>
            <a:headEnd/>
            <a:tailEnd/>
          </a:ln>
          <a:effectLst/>
        </p:spPr>
        <p:txBody>
          <a:bodyPr lIns="92075" tIns="46038" rIns="92075" bIns="46038"/>
          <a:lstStyle/>
          <a:p>
            <a:pPr marL="180975" indent="-180975" algn="just">
              <a:spcBef>
                <a:spcPct val="20000"/>
              </a:spcBef>
              <a:defRPr/>
            </a:pPr>
            <a:r>
              <a:rPr lang="tr-TR" sz="1400">
                <a:solidFill>
                  <a:srgbClr val="FF3300"/>
                </a:solidFill>
                <a:effectLst>
                  <a:outerShdw blurRad="38100" dist="38100" dir="2700000" algn="tl">
                    <a:srgbClr val="C0C0C0"/>
                  </a:outerShdw>
                </a:effectLst>
                <a:latin typeface="Comic Sans MS" pitchFamily="66" charset="0"/>
                <a:sym typeface="Wingdings 3" pitchFamily="18" charset="2"/>
              </a:rPr>
              <a:t>	</a:t>
            </a:r>
            <a:r>
              <a:rPr lang="tr-TR" sz="1400">
                <a:latin typeface="Comic Sans MS" pitchFamily="66" charset="0"/>
              </a:rPr>
              <a:t>Çok az miktarda plazmid DNA yeterlidir. Bir bombardıman için 0.8 </a:t>
            </a:r>
            <a:r>
              <a:rPr lang="en-US" sz="1400">
                <a:latin typeface="Comic Sans MS" pitchFamily="66" charset="0"/>
              </a:rPr>
              <a:t>µ</a:t>
            </a:r>
            <a:r>
              <a:rPr lang="tr-TR" sz="1400">
                <a:latin typeface="Comic Sans MS" pitchFamily="66" charset="0"/>
              </a:rPr>
              <a:t>g DNA kullanılır.</a:t>
            </a:r>
            <a:endParaRPr lang="en-US" sz="1400">
              <a:latin typeface="Comic Sans MS" pitchFamily="66" charset="0"/>
            </a:endParaRPr>
          </a:p>
        </p:txBody>
      </p:sp>
      <p:sp>
        <p:nvSpPr>
          <p:cNvPr id="93201" name="Rectangle 17"/>
          <p:cNvSpPr>
            <a:spLocks noChangeArrowheads="1"/>
          </p:cNvSpPr>
          <p:nvPr/>
        </p:nvSpPr>
        <p:spPr bwMode="auto">
          <a:xfrm>
            <a:off x="6096001" y="4551363"/>
            <a:ext cx="4500563" cy="493712"/>
          </a:xfrm>
          <a:prstGeom prst="rect">
            <a:avLst/>
          </a:prstGeom>
          <a:noFill/>
          <a:ln w="9525">
            <a:noFill/>
            <a:miter lim="800000"/>
            <a:headEnd/>
            <a:tailEnd/>
          </a:ln>
          <a:effectLst/>
        </p:spPr>
        <p:txBody>
          <a:bodyPr lIns="92075" tIns="46038" rIns="92075" bIns="46038"/>
          <a:lstStyle/>
          <a:p>
            <a:pPr marL="180975" indent="-180975" algn="just">
              <a:spcBef>
                <a:spcPct val="20000"/>
              </a:spcBef>
              <a:defRPr/>
            </a:pPr>
            <a:r>
              <a:rPr lang="tr-TR" sz="1400">
                <a:solidFill>
                  <a:srgbClr val="FF3300"/>
                </a:solidFill>
                <a:effectLst>
                  <a:outerShdw blurRad="38100" dist="38100" dir="2700000" algn="tl">
                    <a:srgbClr val="C0C0C0"/>
                  </a:outerShdw>
                </a:effectLst>
                <a:latin typeface="Comic Sans MS" pitchFamily="66" charset="0"/>
                <a:sym typeface="Wingdings 3" pitchFamily="18" charset="2"/>
              </a:rPr>
              <a:t>	</a:t>
            </a:r>
            <a:r>
              <a:rPr lang="tr-TR" sz="1400">
                <a:latin typeface="Comic Sans MS" pitchFamily="66" charset="0"/>
              </a:rPr>
              <a:t>Geçici gen ifadesini birkaç gün içerisinde belirlemek mümkündür.</a:t>
            </a:r>
            <a:endParaRPr lang="en-US" sz="1400">
              <a:latin typeface="Comic Sans MS" pitchFamily="66" charset="0"/>
            </a:endParaRPr>
          </a:p>
        </p:txBody>
      </p:sp>
      <p:sp>
        <p:nvSpPr>
          <p:cNvPr id="93202" name="Rectangle 18"/>
          <p:cNvSpPr>
            <a:spLocks noChangeArrowheads="1"/>
          </p:cNvSpPr>
          <p:nvPr/>
        </p:nvSpPr>
        <p:spPr bwMode="auto">
          <a:xfrm>
            <a:off x="6096001" y="5489575"/>
            <a:ext cx="4500563" cy="349250"/>
          </a:xfrm>
          <a:prstGeom prst="rect">
            <a:avLst/>
          </a:prstGeom>
          <a:noFill/>
          <a:ln w="9525">
            <a:noFill/>
            <a:miter lim="800000"/>
            <a:headEnd/>
            <a:tailEnd/>
          </a:ln>
          <a:effectLst/>
        </p:spPr>
        <p:txBody>
          <a:bodyPr lIns="92075" tIns="46038" rIns="92075" bIns="46038"/>
          <a:lstStyle/>
          <a:p>
            <a:pPr marL="180975" indent="-180975" algn="just">
              <a:spcBef>
                <a:spcPct val="20000"/>
              </a:spcBef>
              <a:defRPr/>
            </a:pPr>
            <a:r>
              <a:rPr lang="tr-TR" sz="1400">
                <a:solidFill>
                  <a:srgbClr val="FF3300"/>
                </a:solidFill>
                <a:effectLst>
                  <a:outerShdw blurRad="38100" dist="38100" dir="2700000" algn="tl">
                    <a:srgbClr val="C0C0C0"/>
                  </a:outerShdw>
                </a:effectLst>
                <a:latin typeface="Comic Sans MS" pitchFamily="66" charset="0"/>
                <a:sym typeface="Wingdings 3" pitchFamily="18" charset="2"/>
              </a:rPr>
              <a:t>	</a:t>
            </a:r>
            <a:r>
              <a:rPr lang="tr-TR" sz="1400">
                <a:latin typeface="Comic Sans MS" pitchFamily="66" charset="0"/>
              </a:rPr>
              <a:t>Gen geçiş frekansı oldukça düşüktür.</a:t>
            </a:r>
            <a:endParaRPr lang="en-US" sz="1400">
              <a:latin typeface="Comic Sans MS" pitchFamily="66" charset="0"/>
            </a:endParaRPr>
          </a:p>
        </p:txBody>
      </p:sp>
      <p:sp>
        <p:nvSpPr>
          <p:cNvPr id="93203" name="Rectangle 19"/>
          <p:cNvSpPr>
            <a:spLocks noChangeArrowheads="1"/>
          </p:cNvSpPr>
          <p:nvPr/>
        </p:nvSpPr>
        <p:spPr bwMode="auto">
          <a:xfrm>
            <a:off x="6096001" y="5907088"/>
            <a:ext cx="4500563" cy="349250"/>
          </a:xfrm>
          <a:prstGeom prst="rect">
            <a:avLst/>
          </a:prstGeom>
          <a:noFill/>
          <a:ln w="9525">
            <a:noFill/>
            <a:miter lim="800000"/>
            <a:headEnd/>
            <a:tailEnd/>
          </a:ln>
          <a:effectLst/>
        </p:spPr>
        <p:txBody>
          <a:bodyPr lIns="92075" tIns="46038" rIns="92075" bIns="46038"/>
          <a:lstStyle/>
          <a:p>
            <a:pPr marL="180975" indent="-180975" algn="just">
              <a:spcBef>
                <a:spcPct val="20000"/>
              </a:spcBef>
              <a:defRPr/>
            </a:pPr>
            <a:r>
              <a:rPr lang="tr-TR" sz="1400">
                <a:solidFill>
                  <a:srgbClr val="FF3300"/>
                </a:solidFill>
                <a:effectLst>
                  <a:outerShdw blurRad="38100" dist="38100" dir="2700000" algn="tl">
                    <a:srgbClr val="C0C0C0"/>
                  </a:outerShdw>
                </a:effectLst>
                <a:latin typeface="Comic Sans MS" pitchFamily="66" charset="0"/>
                <a:sym typeface="Wingdings 3" pitchFamily="18" charset="2"/>
              </a:rPr>
              <a:t>	</a:t>
            </a:r>
            <a:r>
              <a:rPr lang="tr-TR" sz="1400">
                <a:latin typeface="Comic Sans MS" pitchFamily="66" charset="0"/>
              </a:rPr>
              <a:t>Kullanılan tüketim malzemesi çok pahalıdır.</a:t>
            </a:r>
            <a:endParaRPr lang="en-US" sz="1400">
              <a:latin typeface="Comic Sans MS" pitchFamily="66" charset="0"/>
            </a:endParaRPr>
          </a:p>
        </p:txBody>
      </p:sp>
      <p:sp>
        <p:nvSpPr>
          <p:cNvPr id="93204" name="Rectangle 20"/>
          <p:cNvSpPr>
            <a:spLocks noChangeArrowheads="1"/>
          </p:cNvSpPr>
          <p:nvPr/>
        </p:nvSpPr>
        <p:spPr bwMode="auto">
          <a:xfrm>
            <a:off x="1595438" y="3602039"/>
            <a:ext cx="4500562" cy="504825"/>
          </a:xfrm>
          <a:prstGeom prst="rect">
            <a:avLst/>
          </a:prstGeom>
          <a:noFill/>
          <a:ln w="9525">
            <a:noFill/>
            <a:miter lim="800000"/>
            <a:headEnd/>
            <a:tailEnd/>
          </a:ln>
          <a:effectLst/>
        </p:spPr>
        <p:txBody>
          <a:bodyPr lIns="92075" tIns="46038" rIns="92075" bIns="46038"/>
          <a:lstStyle/>
          <a:p>
            <a:pPr marL="180975" indent="-180975" algn="just">
              <a:spcBef>
                <a:spcPct val="20000"/>
              </a:spcBef>
              <a:defRPr/>
            </a:pPr>
            <a:r>
              <a:rPr lang="tr-TR" sz="1400">
                <a:solidFill>
                  <a:srgbClr val="FF3300"/>
                </a:solidFill>
                <a:effectLst>
                  <a:outerShdw blurRad="38100" dist="38100" dir="2700000" algn="tl">
                    <a:srgbClr val="C0C0C0"/>
                  </a:outerShdw>
                </a:effectLst>
                <a:latin typeface="Comic Sans MS" pitchFamily="66" charset="0"/>
                <a:sym typeface="Wingdings 3" pitchFamily="18" charset="2"/>
              </a:rPr>
              <a:t>	</a:t>
            </a:r>
            <a:r>
              <a:rPr lang="tr-TR" sz="1400">
                <a:latin typeface="Comic Sans MS" pitchFamily="66" charset="0"/>
              </a:rPr>
              <a:t>Bitkilerin “Doğal Genetik Mühendisi” olarak adlandırılır.</a:t>
            </a:r>
            <a:endParaRPr lang="en-US" sz="1400">
              <a:latin typeface="Comic Sans MS" pitchFamily="66" charset="0"/>
            </a:endParaRPr>
          </a:p>
        </p:txBody>
      </p:sp>
      <p:sp>
        <p:nvSpPr>
          <p:cNvPr id="93205" name="Rectangle 21"/>
          <p:cNvSpPr>
            <a:spLocks noChangeArrowheads="1"/>
          </p:cNvSpPr>
          <p:nvPr/>
        </p:nvSpPr>
        <p:spPr bwMode="auto">
          <a:xfrm>
            <a:off x="6096001" y="5122863"/>
            <a:ext cx="4500563" cy="277812"/>
          </a:xfrm>
          <a:prstGeom prst="rect">
            <a:avLst/>
          </a:prstGeom>
          <a:noFill/>
          <a:ln w="9525">
            <a:noFill/>
            <a:miter lim="800000"/>
            <a:headEnd/>
            <a:tailEnd/>
          </a:ln>
          <a:effectLst/>
        </p:spPr>
        <p:txBody>
          <a:bodyPr lIns="92075" tIns="46038" rIns="92075" bIns="46038"/>
          <a:lstStyle/>
          <a:p>
            <a:pPr marL="180975" indent="-180975" algn="just">
              <a:spcBef>
                <a:spcPct val="20000"/>
              </a:spcBef>
              <a:defRPr/>
            </a:pPr>
            <a:r>
              <a:rPr lang="tr-TR" sz="1400">
                <a:solidFill>
                  <a:srgbClr val="FF3300"/>
                </a:solidFill>
                <a:effectLst>
                  <a:outerShdw blurRad="38100" dist="38100" dir="2700000" algn="tl">
                    <a:srgbClr val="C0C0C0"/>
                  </a:outerShdw>
                </a:effectLst>
                <a:latin typeface="Comic Sans MS" pitchFamily="66" charset="0"/>
                <a:sym typeface="Wingdings 3" pitchFamily="18" charset="2"/>
              </a:rPr>
              <a:t>	</a:t>
            </a:r>
            <a:r>
              <a:rPr lang="tr-TR" sz="1400">
                <a:latin typeface="Comic Sans MS" pitchFamily="66" charset="0"/>
              </a:rPr>
              <a:t>Bakteri enfeksiyonu yoktur.</a:t>
            </a:r>
            <a:endParaRPr lang="en-US" sz="1400">
              <a:latin typeface="Comic Sans MS" pitchFamily="66" charset="0"/>
            </a:endParaRPr>
          </a:p>
        </p:txBody>
      </p:sp>
      <p:sp>
        <p:nvSpPr>
          <p:cNvPr id="93206" name="Rectangle 22"/>
          <p:cNvSpPr>
            <a:spLocks noChangeArrowheads="1"/>
          </p:cNvSpPr>
          <p:nvPr/>
        </p:nvSpPr>
        <p:spPr bwMode="auto">
          <a:xfrm>
            <a:off x="1595438" y="765176"/>
            <a:ext cx="4500562" cy="288925"/>
          </a:xfrm>
          <a:prstGeom prst="rect">
            <a:avLst/>
          </a:prstGeom>
          <a:noFill/>
          <a:ln w="9525">
            <a:noFill/>
            <a:miter lim="800000"/>
            <a:headEnd/>
            <a:tailEnd/>
          </a:ln>
          <a:effectLst/>
        </p:spPr>
        <p:txBody>
          <a:bodyPr lIns="92075" tIns="46038" rIns="92075" bIns="46038"/>
          <a:lstStyle/>
          <a:p>
            <a:pPr marL="180975" indent="-180975" algn="just">
              <a:spcBef>
                <a:spcPct val="20000"/>
              </a:spcBef>
              <a:defRPr/>
            </a:pPr>
            <a:r>
              <a:rPr lang="tr-TR" sz="1400">
                <a:solidFill>
                  <a:srgbClr val="FF3300"/>
                </a:solidFill>
                <a:effectLst>
                  <a:outerShdw blurRad="38100" dist="38100" dir="2700000" algn="tl">
                    <a:srgbClr val="C0C0C0"/>
                  </a:outerShdw>
                </a:effectLst>
                <a:latin typeface="Comic Sans MS" pitchFamily="66" charset="0"/>
                <a:sym typeface="Wingdings 3" pitchFamily="18" charset="2"/>
              </a:rPr>
              <a:t>	</a:t>
            </a:r>
            <a:r>
              <a:rPr lang="tr-TR" sz="1400">
                <a:latin typeface="Comic Sans MS" pitchFamily="66" charset="0"/>
              </a:rPr>
              <a:t>Biyolojik bir gen aktarım yöntemidir. </a:t>
            </a:r>
            <a:endParaRPr lang="en-US" sz="1400" dirty="0">
              <a:latin typeface="Comic Sans MS" pitchFamily="66" charset="0"/>
            </a:endParaRPr>
          </a:p>
        </p:txBody>
      </p:sp>
      <p:sp>
        <p:nvSpPr>
          <p:cNvPr id="93207" name="Rectangle 23"/>
          <p:cNvSpPr>
            <a:spLocks noChangeArrowheads="1"/>
          </p:cNvSpPr>
          <p:nvPr/>
        </p:nvSpPr>
        <p:spPr bwMode="auto">
          <a:xfrm>
            <a:off x="6096001" y="765176"/>
            <a:ext cx="4500563" cy="288925"/>
          </a:xfrm>
          <a:prstGeom prst="rect">
            <a:avLst/>
          </a:prstGeom>
          <a:noFill/>
          <a:ln w="9525">
            <a:noFill/>
            <a:miter lim="800000"/>
            <a:headEnd/>
            <a:tailEnd/>
          </a:ln>
          <a:effectLst/>
        </p:spPr>
        <p:txBody>
          <a:bodyPr lIns="92075" tIns="46038" rIns="92075" bIns="46038"/>
          <a:lstStyle/>
          <a:p>
            <a:pPr marL="180975" indent="-180975" algn="just">
              <a:spcBef>
                <a:spcPct val="20000"/>
              </a:spcBef>
              <a:defRPr/>
            </a:pPr>
            <a:r>
              <a:rPr lang="tr-TR" sz="1400">
                <a:solidFill>
                  <a:srgbClr val="FF3300"/>
                </a:solidFill>
                <a:effectLst>
                  <a:outerShdw blurRad="38100" dist="38100" dir="2700000" algn="tl">
                    <a:srgbClr val="C0C0C0"/>
                  </a:outerShdw>
                </a:effectLst>
                <a:latin typeface="Comic Sans MS" pitchFamily="66" charset="0"/>
                <a:sym typeface="Wingdings 3" pitchFamily="18" charset="2"/>
              </a:rPr>
              <a:t>	</a:t>
            </a:r>
            <a:r>
              <a:rPr lang="tr-TR" sz="1400">
                <a:latin typeface="Comic Sans MS" pitchFamily="66" charset="0"/>
              </a:rPr>
              <a:t>Fiziksel bir gen aktarım yöntemidir. </a:t>
            </a:r>
            <a:endParaRPr lang="en-US" sz="1400">
              <a:latin typeface="Comic Sans MS" pitchFamily="66" charset="0"/>
            </a:endParaRPr>
          </a:p>
        </p:txBody>
      </p:sp>
    </p:spTree>
    <p:extLst>
      <p:ext uri="{BB962C8B-B14F-4D97-AF65-F5344CB8AC3E}">
        <p14:creationId xmlns:p14="http://schemas.microsoft.com/office/powerpoint/2010/main" val="287720706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93190"/>
                                        </p:tgtEl>
                                        <p:attrNameLst>
                                          <p:attrName>style.visibility</p:attrName>
                                        </p:attrNameLst>
                                      </p:cBhvr>
                                      <p:to>
                                        <p:strVal val="visible"/>
                                      </p:to>
                                    </p:set>
                                    <p:animEffect transition="in" filter="box(out)">
                                      <p:cBhvr>
                                        <p:cTn id="7" dur="500"/>
                                        <p:tgtEl>
                                          <p:spTgt spid="9319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3206"/>
                                        </p:tgtEl>
                                        <p:attrNameLst>
                                          <p:attrName>style.visibility</p:attrName>
                                        </p:attrNameLst>
                                      </p:cBhvr>
                                      <p:to>
                                        <p:strVal val="visible"/>
                                      </p:to>
                                    </p:set>
                                    <p:animEffect transition="in" filter="box(out)">
                                      <p:cBhvr>
                                        <p:cTn id="10" dur="500"/>
                                        <p:tgtEl>
                                          <p:spTgt spid="9320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93192"/>
                                        </p:tgtEl>
                                        <p:attrNameLst>
                                          <p:attrName>style.visibility</p:attrName>
                                        </p:attrNameLst>
                                      </p:cBhvr>
                                      <p:to>
                                        <p:strVal val="visible"/>
                                      </p:to>
                                    </p:set>
                                    <p:animEffect transition="in" filter="box(out)">
                                      <p:cBhvr>
                                        <p:cTn id="15" dur="500"/>
                                        <p:tgtEl>
                                          <p:spTgt spid="9319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93194"/>
                                        </p:tgtEl>
                                        <p:attrNameLst>
                                          <p:attrName>style.visibility</p:attrName>
                                        </p:attrNameLst>
                                      </p:cBhvr>
                                      <p:to>
                                        <p:strVal val="visible"/>
                                      </p:to>
                                    </p:set>
                                    <p:animEffect transition="in" filter="box(out)">
                                      <p:cBhvr>
                                        <p:cTn id="20" dur="500"/>
                                        <p:tgtEl>
                                          <p:spTgt spid="9319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93197"/>
                                        </p:tgtEl>
                                        <p:attrNameLst>
                                          <p:attrName>style.visibility</p:attrName>
                                        </p:attrNameLst>
                                      </p:cBhvr>
                                      <p:to>
                                        <p:strVal val="visible"/>
                                      </p:to>
                                    </p:set>
                                    <p:animEffect transition="in" filter="box(out)">
                                      <p:cBhvr>
                                        <p:cTn id="25" dur="500"/>
                                        <p:tgtEl>
                                          <p:spTgt spid="9319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93204"/>
                                        </p:tgtEl>
                                        <p:attrNameLst>
                                          <p:attrName>style.visibility</p:attrName>
                                        </p:attrNameLst>
                                      </p:cBhvr>
                                      <p:to>
                                        <p:strVal val="visible"/>
                                      </p:to>
                                    </p:set>
                                    <p:animEffect transition="in" filter="box(out)">
                                      <p:cBhvr>
                                        <p:cTn id="30" dur="500"/>
                                        <p:tgtEl>
                                          <p:spTgt spid="9320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93191"/>
                                        </p:tgtEl>
                                        <p:attrNameLst>
                                          <p:attrName>style.visibility</p:attrName>
                                        </p:attrNameLst>
                                      </p:cBhvr>
                                      <p:to>
                                        <p:strVal val="visible"/>
                                      </p:to>
                                    </p:set>
                                    <p:animEffect transition="in" filter="box(in)">
                                      <p:cBhvr>
                                        <p:cTn id="35" dur="500"/>
                                        <p:tgtEl>
                                          <p:spTgt spid="93191"/>
                                        </p:tgtEl>
                                      </p:cBhvr>
                                    </p:animEffect>
                                  </p:childTnLst>
                                </p:cTn>
                              </p:par>
                              <p:par>
                                <p:cTn id="36" presetID="4" presetClass="entr" presetSubtype="32" fill="hold" grpId="0" nodeType="withEffect">
                                  <p:stCondLst>
                                    <p:cond delay="0"/>
                                  </p:stCondLst>
                                  <p:childTnLst>
                                    <p:set>
                                      <p:cBhvr>
                                        <p:cTn id="37" dur="1" fill="hold">
                                          <p:stCondLst>
                                            <p:cond delay="0"/>
                                          </p:stCondLst>
                                        </p:cTn>
                                        <p:tgtEl>
                                          <p:spTgt spid="93207"/>
                                        </p:tgtEl>
                                        <p:attrNameLst>
                                          <p:attrName>style.visibility</p:attrName>
                                        </p:attrNameLst>
                                      </p:cBhvr>
                                      <p:to>
                                        <p:strVal val="visible"/>
                                      </p:to>
                                    </p:set>
                                    <p:animEffect transition="in" filter="box(out)">
                                      <p:cBhvr>
                                        <p:cTn id="38" dur="500"/>
                                        <p:tgtEl>
                                          <p:spTgt spid="9320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93193"/>
                                        </p:tgtEl>
                                        <p:attrNameLst>
                                          <p:attrName>style.visibility</p:attrName>
                                        </p:attrNameLst>
                                      </p:cBhvr>
                                      <p:to>
                                        <p:strVal val="visible"/>
                                      </p:to>
                                    </p:set>
                                    <p:animEffect transition="in" filter="box(out)">
                                      <p:cBhvr>
                                        <p:cTn id="43" dur="500"/>
                                        <p:tgtEl>
                                          <p:spTgt spid="9319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32" fill="hold" grpId="0" nodeType="clickEffect">
                                  <p:stCondLst>
                                    <p:cond delay="0"/>
                                  </p:stCondLst>
                                  <p:childTnLst>
                                    <p:set>
                                      <p:cBhvr>
                                        <p:cTn id="47" dur="1" fill="hold">
                                          <p:stCondLst>
                                            <p:cond delay="0"/>
                                          </p:stCondLst>
                                        </p:cTn>
                                        <p:tgtEl>
                                          <p:spTgt spid="93195"/>
                                        </p:tgtEl>
                                        <p:attrNameLst>
                                          <p:attrName>style.visibility</p:attrName>
                                        </p:attrNameLst>
                                      </p:cBhvr>
                                      <p:to>
                                        <p:strVal val="visible"/>
                                      </p:to>
                                    </p:set>
                                    <p:animEffect transition="in" filter="box(out)">
                                      <p:cBhvr>
                                        <p:cTn id="48" dur="500"/>
                                        <p:tgtEl>
                                          <p:spTgt spid="9319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32" fill="hold" grpId="0" nodeType="clickEffect">
                                  <p:stCondLst>
                                    <p:cond delay="0"/>
                                  </p:stCondLst>
                                  <p:childTnLst>
                                    <p:set>
                                      <p:cBhvr>
                                        <p:cTn id="52" dur="1" fill="hold">
                                          <p:stCondLst>
                                            <p:cond delay="0"/>
                                          </p:stCondLst>
                                        </p:cTn>
                                        <p:tgtEl>
                                          <p:spTgt spid="93196"/>
                                        </p:tgtEl>
                                        <p:attrNameLst>
                                          <p:attrName>style.visibility</p:attrName>
                                        </p:attrNameLst>
                                      </p:cBhvr>
                                      <p:to>
                                        <p:strVal val="visible"/>
                                      </p:to>
                                    </p:set>
                                    <p:animEffect transition="in" filter="box(out)">
                                      <p:cBhvr>
                                        <p:cTn id="53" dur="500"/>
                                        <p:tgtEl>
                                          <p:spTgt spid="9319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32" fill="hold" grpId="0" nodeType="clickEffect">
                                  <p:stCondLst>
                                    <p:cond delay="0"/>
                                  </p:stCondLst>
                                  <p:childTnLst>
                                    <p:set>
                                      <p:cBhvr>
                                        <p:cTn id="57" dur="1" fill="hold">
                                          <p:stCondLst>
                                            <p:cond delay="0"/>
                                          </p:stCondLst>
                                        </p:cTn>
                                        <p:tgtEl>
                                          <p:spTgt spid="93198"/>
                                        </p:tgtEl>
                                        <p:attrNameLst>
                                          <p:attrName>style.visibility</p:attrName>
                                        </p:attrNameLst>
                                      </p:cBhvr>
                                      <p:to>
                                        <p:strVal val="visible"/>
                                      </p:to>
                                    </p:set>
                                    <p:animEffect transition="in" filter="box(out)">
                                      <p:cBhvr>
                                        <p:cTn id="58" dur="500"/>
                                        <p:tgtEl>
                                          <p:spTgt spid="9319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ntr" presetSubtype="32" fill="hold" grpId="0" nodeType="clickEffect">
                                  <p:stCondLst>
                                    <p:cond delay="0"/>
                                  </p:stCondLst>
                                  <p:childTnLst>
                                    <p:set>
                                      <p:cBhvr>
                                        <p:cTn id="62" dur="1" fill="hold">
                                          <p:stCondLst>
                                            <p:cond delay="0"/>
                                          </p:stCondLst>
                                        </p:cTn>
                                        <p:tgtEl>
                                          <p:spTgt spid="93199"/>
                                        </p:tgtEl>
                                        <p:attrNameLst>
                                          <p:attrName>style.visibility</p:attrName>
                                        </p:attrNameLst>
                                      </p:cBhvr>
                                      <p:to>
                                        <p:strVal val="visible"/>
                                      </p:to>
                                    </p:set>
                                    <p:animEffect transition="in" filter="box(out)">
                                      <p:cBhvr>
                                        <p:cTn id="63" dur="500"/>
                                        <p:tgtEl>
                                          <p:spTgt spid="9319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32" fill="hold" grpId="0" nodeType="clickEffect">
                                  <p:stCondLst>
                                    <p:cond delay="0"/>
                                  </p:stCondLst>
                                  <p:childTnLst>
                                    <p:set>
                                      <p:cBhvr>
                                        <p:cTn id="67" dur="1" fill="hold">
                                          <p:stCondLst>
                                            <p:cond delay="0"/>
                                          </p:stCondLst>
                                        </p:cTn>
                                        <p:tgtEl>
                                          <p:spTgt spid="93201"/>
                                        </p:tgtEl>
                                        <p:attrNameLst>
                                          <p:attrName>style.visibility</p:attrName>
                                        </p:attrNameLst>
                                      </p:cBhvr>
                                      <p:to>
                                        <p:strVal val="visible"/>
                                      </p:to>
                                    </p:set>
                                    <p:animEffect transition="in" filter="box(out)">
                                      <p:cBhvr>
                                        <p:cTn id="68" dur="500"/>
                                        <p:tgtEl>
                                          <p:spTgt spid="9320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 presetClass="entr" presetSubtype="32" fill="hold" grpId="0" nodeType="clickEffect">
                                  <p:stCondLst>
                                    <p:cond delay="0"/>
                                  </p:stCondLst>
                                  <p:childTnLst>
                                    <p:set>
                                      <p:cBhvr>
                                        <p:cTn id="72" dur="1" fill="hold">
                                          <p:stCondLst>
                                            <p:cond delay="0"/>
                                          </p:stCondLst>
                                        </p:cTn>
                                        <p:tgtEl>
                                          <p:spTgt spid="93205"/>
                                        </p:tgtEl>
                                        <p:attrNameLst>
                                          <p:attrName>style.visibility</p:attrName>
                                        </p:attrNameLst>
                                      </p:cBhvr>
                                      <p:to>
                                        <p:strVal val="visible"/>
                                      </p:to>
                                    </p:set>
                                    <p:animEffect transition="in" filter="box(out)">
                                      <p:cBhvr>
                                        <p:cTn id="73" dur="500"/>
                                        <p:tgtEl>
                                          <p:spTgt spid="9320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ntr" presetSubtype="32" fill="hold" grpId="0" nodeType="clickEffect">
                                  <p:stCondLst>
                                    <p:cond delay="0"/>
                                  </p:stCondLst>
                                  <p:childTnLst>
                                    <p:set>
                                      <p:cBhvr>
                                        <p:cTn id="77" dur="1" fill="hold">
                                          <p:stCondLst>
                                            <p:cond delay="0"/>
                                          </p:stCondLst>
                                        </p:cTn>
                                        <p:tgtEl>
                                          <p:spTgt spid="93202"/>
                                        </p:tgtEl>
                                        <p:attrNameLst>
                                          <p:attrName>style.visibility</p:attrName>
                                        </p:attrNameLst>
                                      </p:cBhvr>
                                      <p:to>
                                        <p:strVal val="visible"/>
                                      </p:to>
                                    </p:set>
                                    <p:animEffect transition="in" filter="box(out)">
                                      <p:cBhvr>
                                        <p:cTn id="78" dur="500"/>
                                        <p:tgtEl>
                                          <p:spTgt spid="93202"/>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4" presetClass="entr" presetSubtype="32" fill="hold" grpId="0" nodeType="clickEffect">
                                  <p:stCondLst>
                                    <p:cond delay="0"/>
                                  </p:stCondLst>
                                  <p:childTnLst>
                                    <p:set>
                                      <p:cBhvr>
                                        <p:cTn id="82" dur="1" fill="hold">
                                          <p:stCondLst>
                                            <p:cond delay="0"/>
                                          </p:stCondLst>
                                        </p:cTn>
                                        <p:tgtEl>
                                          <p:spTgt spid="93203"/>
                                        </p:tgtEl>
                                        <p:attrNameLst>
                                          <p:attrName>style.visibility</p:attrName>
                                        </p:attrNameLst>
                                      </p:cBhvr>
                                      <p:to>
                                        <p:strVal val="visible"/>
                                      </p:to>
                                    </p:set>
                                    <p:animEffect transition="in" filter="box(out)">
                                      <p:cBhvr>
                                        <p:cTn id="83" dur="500"/>
                                        <p:tgtEl>
                                          <p:spTgt spid="93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0" grpId="0"/>
      <p:bldP spid="93191" grpId="0"/>
      <p:bldP spid="93192" grpId="0"/>
      <p:bldP spid="93193" grpId="0"/>
      <p:bldP spid="93194" grpId="0"/>
      <p:bldP spid="93195" grpId="0"/>
      <p:bldP spid="93196" grpId="0"/>
      <p:bldP spid="93197" grpId="0"/>
      <p:bldP spid="93198" grpId="0"/>
      <p:bldP spid="93199" grpId="0"/>
      <p:bldP spid="93201" grpId="0"/>
      <p:bldP spid="93202" grpId="0"/>
      <p:bldP spid="93203" grpId="0"/>
      <p:bldP spid="93204" grpId="0"/>
      <p:bldP spid="93205" grpId="0"/>
      <p:bldP spid="93206" grpId="0"/>
      <p:bldP spid="9320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62" name="Rectangle 26"/>
          <p:cNvSpPr>
            <a:spLocks noChangeArrowheads="1"/>
          </p:cNvSpPr>
          <p:nvPr/>
        </p:nvSpPr>
        <p:spPr bwMode="auto">
          <a:xfrm>
            <a:off x="1774826" y="1989139"/>
            <a:ext cx="8569325" cy="1800225"/>
          </a:xfrm>
          <a:prstGeom prst="rect">
            <a:avLst/>
          </a:prstGeom>
          <a:noFill/>
          <a:ln w="9525">
            <a:noFill/>
            <a:miter lim="800000"/>
            <a:headEnd/>
            <a:tailEnd/>
          </a:ln>
          <a:effectLst>
            <a:outerShdw dist="35921" dir="2700000" algn="ctr" rotWithShape="0">
              <a:schemeClr val="tx1">
                <a:alpha val="50000"/>
              </a:schemeClr>
            </a:outerShdw>
          </a:effectLst>
        </p:spPr>
        <p:txBody>
          <a:bodyPr lIns="92075" tIns="46038" rIns="92075" bIns="46038" anchor="ctr"/>
          <a:lstStyle/>
          <a:p>
            <a:pPr algn="ctr">
              <a:defRPr/>
            </a:pPr>
            <a:r>
              <a:rPr lang="tr-TR" sz="2800" b="1" dirty="0">
                <a:solidFill>
                  <a:schemeClr val="tx1">
                    <a:lumMod val="95000"/>
                    <a:lumOff val="5000"/>
                  </a:schemeClr>
                </a:solidFill>
                <a:latin typeface="Comic Sans MS" pitchFamily="66" charset="0"/>
              </a:rPr>
              <a:t>ANTISENS RNA</a:t>
            </a:r>
            <a:endParaRPr lang="tr-TR" sz="2800" b="1" dirty="0">
              <a:solidFill>
                <a:schemeClr val="tx1">
                  <a:lumMod val="95000"/>
                  <a:lumOff val="5000"/>
                </a:schemeClr>
              </a:solidFill>
              <a:latin typeface="Comic Sans MS" pitchFamily="66" charset="0"/>
            </a:endParaRPr>
          </a:p>
        </p:txBody>
      </p:sp>
    </p:spTree>
    <p:extLst>
      <p:ext uri="{BB962C8B-B14F-4D97-AF65-F5344CB8AC3E}">
        <p14:creationId xmlns:p14="http://schemas.microsoft.com/office/powerpoint/2010/main" val="2546681930"/>
      </p:ext>
    </p:extLst>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Line 2"/>
          <p:cNvSpPr>
            <a:spLocks noChangeShapeType="1"/>
          </p:cNvSpPr>
          <p:nvPr/>
        </p:nvSpPr>
        <p:spPr bwMode="auto">
          <a:xfrm>
            <a:off x="1847850" y="979488"/>
            <a:ext cx="8496300"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a:defRPr/>
            </a:pPr>
            <a:endParaRPr lang="tr-TR">
              <a:latin typeface="Arial" charset="0"/>
            </a:endParaRPr>
          </a:p>
        </p:txBody>
      </p:sp>
      <p:sp>
        <p:nvSpPr>
          <p:cNvPr id="143367" name="Rectangle 7"/>
          <p:cNvSpPr>
            <a:spLocks noChangeArrowheads="1"/>
          </p:cNvSpPr>
          <p:nvPr/>
        </p:nvSpPr>
        <p:spPr bwMode="auto">
          <a:xfrm>
            <a:off x="1749426" y="476250"/>
            <a:ext cx="8594725" cy="431800"/>
          </a:xfrm>
          <a:prstGeom prst="rect">
            <a:avLst/>
          </a:prstGeom>
          <a:noFill/>
          <a:ln w="9525">
            <a:noFill/>
            <a:miter lim="800000"/>
            <a:headEnd/>
            <a:tailEnd/>
          </a:ln>
          <a:effectLst>
            <a:outerShdw dist="17961" dir="2700000" algn="ctr" rotWithShape="0">
              <a:schemeClr val="tx1"/>
            </a:outerShdw>
          </a:effectLst>
        </p:spPr>
        <p:txBody>
          <a:bodyPr lIns="92075" tIns="46038" rIns="92075" bIns="46038"/>
          <a:lstStyle/>
          <a:p>
            <a:pPr algn="just">
              <a:spcBef>
                <a:spcPct val="20000"/>
              </a:spcBef>
              <a:buFont typeface="Wingdings" pitchFamily="2" charset="2"/>
              <a:buNone/>
              <a:defRPr/>
            </a:pPr>
            <a:r>
              <a:rPr lang="tr-TR" sz="2000" dirty="0">
                <a:solidFill>
                  <a:srgbClr val="FF0000"/>
                </a:solidFill>
                <a:latin typeface="Comic Sans MS" pitchFamily="66" charset="0"/>
              </a:rPr>
              <a:t>Antisens RNA</a:t>
            </a:r>
            <a:endParaRPr lang="en-US" sz="2000" dirty="0">
              <a:solidFill>
                <a:srgbClr val="FF0000"/>
              </a:solidFill>
              <a:latin typeface="Comic Sans MS" pitchFamily="66" charset="0"/>
            </a:endParaRPr>
          </a:p>
        </p:txBody>
      </p:sp>
      <p:sp>
        <p:nvSpPr>
          <p:cNvPr id="5124" name="Rectangle 6"/>
          <p:cNvSpPr>
            <a:spLocks noChangeArrowheads="1"/>
          </p:cNvSpPr>
          <p:nvPr/>
        </p:nvSpPr>
        <p:spPr bwMode="auto">
          <a:xfrm>
            <a:off x="1847851" y="1268414"/>
            <a:ext cx="856932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Aft>
                <a:spcPts val="1200"/>
              </a:spcAft>
            </a:pPr>
            <a:r>
              <a:rPr lang="tr-TR" altLang="tr-TR">
                <a:latin typeface="Comic Sans MS" panose="030F0702030302020204" pitchFamily="66" charset="0"/>
              </a:rPr>
              <a:t>Antisens RNA tekniği kullanılarak belirli protein ya da enzimlerin üretimlerinden sorumlu genlerin etkileri kolayca ortadan kaldırılabilmektedir.</a:t>
            </a:r>
          </a:p>
          <a:p>
            <a:pPr algn="just" eaLnBrk="1" hangingPunct="1">
              <a:spcAft>
                <a:spcPts val="1200"/>
              </a:spcAft>
            </a:pPr>
            <a:r>
              <a:rPr lang="tr-TR" altLang="tr-TR">
                <a:latin typeface="Comic Sans MS" panose="030F0702030302020204" pitchFamily="66" charset="0"/>
              </a:rPr>
              <a:t>Çift sarmal DNA üzerinde hücrelerin protein yapımında kullandıkları bilgiyi taşıyan iplikçiğe sens; diğerine antisens iplikçik adı verilir. Bitkilerden izole edilen genler, antisens iplikçik şablon olacak şekilde tekrar bitkilere aktarıldığında, antisens mRNA’lar üretilir.</a:t>
            </a:r>
          </a:p>
        </p:txBody>
      </p:sp>
      <p:graphicFrame>
        <p:nvGraphicFramePr>
          <p:cNvPr id="5" name="Table 4"/>
          <p:cNvGraphicFramePr>
            <a:graphicFrameLocks noGrp="1"/>
          </p:cNvGraphicFramePr>
          <p:nvPr/>
        </p:nvGraphicFramePr>
        <p:xfrm>
          <a:off x="2711450" y="3644900"/>
          <a:ext cx="7272338" cy="1346200"/>
        </p:xfrm>
        <a:graphic>
          <a:graphicData uri="http://schemas.openxmlformats.org/drawingml/2006/table">
            <a:tbl>
              <a:tblPr/>
              <a:tblGrid>
                <a:gridCol w="458788"/>
                <a:gridCol w="449262"/>
                <a:gridCol w="1184275"/>
                <a:gridCol w="450850"/>
                <a:gridCol w="460375"/>
                <a:gridCol w="1263650"/>
                <a:gridCol w="460375"/>
                <a:gridCol w="450850"/>
                <a:gridCol w="1184275"/>
                <a:gridCol w="450850"/>
                <a:gridCol w="458788"/>
              </a:tblGrid>
              <a:tr h="43180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gridSpan="3">
                  <a:txBody>
                    <a:bodyPr/>
                    <a:lstStyle>
                      <a:lvl1pPr marL="531813"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531813" marR="0" lvl="0" indent="0" algn="l" defTabSz="914400" rtl="0" eaLnBrk="1" fontAlgn="base" latinLnBrk="0" hangingPunct="1">
                        <a:lnSpc>
                          <a:spcPts val="1600"/>
                        </a:lnSpc>
                        <a:spcBef>
                          <a:spcPts val="600"/>
                        </a:spcBef>
                        <a:spcAft>
                          <a:spcPct val="0"/>
                        </a:spcAft>
                        <a:buClrTx/>
                        <a:buSzTx/>
                        <a:buFontTx/>
                        <a:buNone/>
                        <a:tabLst/>
                      </a:pPr>
                      <a:r>
                        <a:rPr kumimoji="0" lang="tr-TR" altLang="tr-TR" sz="9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Bitki genomunda</a:t>
                      </a:r>
                      <a:endParaRPr kumimoji="0" lang="tr-TR" altLang="tr-TR" sz="800" b="1"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p>
                      <a:pPr marL="531813" marR="0" lvl="0" indent="0" algn="just" defTabSz="914400" rtl="0" eaLnBrk="1" fontAlgn="base" latinLnBrk="0" hangingPunct="1">
                        <a:lnSpc>
                          <a:spcPct val="100000"/>
                        </a:lnSpc>
                        <a:spcBef>
                          <a:spcPct val="0"/>
                        </a:spcBef>
                        <a:spcAft>
                          <a:spcPct val="0"/>
                        </a:spcAft>
                        <a:buClrTx/>
                        <a:buSzTx/>
                        <a:buFontTx/>
                        <a:buNone/>
                        <a:tabLst/>
                      </a:pPr>
                      <a:r>
                        <a:rPr kumimoji="0" lang="tr-TR" altLang="tr-TR" sz="9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mevcut DNA zinciri</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hMerge="1">
                  <a:txBody>
                    <a:bodyPr/>
                    <a:lstStyle/>
                    <a:p>
                      <a:endParaRPr lang="tr-TR"/>
                    </a:p>
                  </a:txBody>
                  <a:tcPr/>
                </a:tc>
                <a:tc hMerge="1">
                  <a:txBody>
                    <a:bodyPr/>
                    <a:lstStyle/>
                    <a:p>
                      <a:endParaRPr lang="tr-TR"/>
                    </a:p>
                  </a:txBody>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gridSpan="3">
                  <a:txBody>
                    <a:bodyPr/>
                    <a:lstStyle>
                      <a:lvl1pPr marL="363538"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63538" marR="0" lvl="0" indent="0" algn="just" defTabSz="914400" rtl="0" eaLnBrk="1" fontAlgn="base" latinLnBrk="0" hangingPunct="1">
                        <a:lnSpc>
                          <a:spcPct val="100000"/>
                        </a:lnSpc>
                        <a:spcBef>
                          <a:spcPts val="600"/>
                        </a:spcBef>
                        <a:spcAft>
                          <a:spcPct val="0"/>
                        </a:spcAft>
                        <a:buClrTx/>
                        <a:buSzTx/>
                        <a:buFontTx/>
                        <a:buNone/>
                        <a:tabLst/>
                      </a:pPr>
                      <a:r>
                        <a:rPr kumimoji="0" lang="tr-TR" altLang="tr-TR" sz="9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Bitkiye ters yönde aktarılan </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363538" marR="0" lvl="0" indent="0" algn="just" defTabSz="914400" rtl="0" eaLnBrk="1" fontAlgn="base" latinLnBrk="0" hangingPunct="1">
                        <a:lnSpc>
                          <a:spcPct val="100000"/>
                        </a:lnSpc>
                        <a:spcBef>
                          <a:spcPct val="0"/>
                        </a:spcBef>
                        <a:spcAft>
                          <a:spcPct val="0"/>
                        </a:spcAft>
                        <a:buClrTx/>
                        <a:buSzTx/>
                        <a:buFontTx/>
                        <a:buNone/>
                        <a:tabLst/>
                      </a:pPr>
                      <a:r>
                        <a:rPr kumimoji="0" lang="tr-TR" altLang="tr-TR" sz="9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DNA zinciri</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hMerge="1">
                  <a:txBody>
                    <a:bodyPr/>
                    <a:lstStyle/>
                    <a:p>
                      <a:endParaRPr lang="tr-TR"/>
                    </a:p>
                  </a:txBody>
                  <a:tcPr/>
                </a:tc>
                <a:tc hMerge="1">
                  <a:txBody>
                    <a:bodyPr/>
                    <a:lstStyle/>
                    <a:p>
                      <a:endParaRPr lang="tr-TR"/>
                    </a:p>
                  </a:txBody>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r>
              <a:tr h="24447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a:t>
                      </a: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w="12700" cap="flat" cmpd="sng" algn="ctr">
                      <a:solidFill>
                        <a:srgbClr val="000000"/>
                      </a:solidFill>
                      <a:prstDash val="dash"/>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w="12700" cap="flat" cmpd="sng" algn="ctr">
                      <a:solidFill>
                        <a:srgbClr val="000000"/>
                      </a:solidFill>
                      <a:prstDash val="dash"/>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a:t>
                      </a: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w="12700" cap="flat" cmpd="sng" algn="ctr">
                      <a:solidFill>
                        <a:srgbClr val="000000"/>
                      </a:solidFill>
                      <a:prstDash val="dash"/>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w="12700" cap="flat" cmpd="sng" algn="ctr">
                      <a:solidFill>
                        <a:srgbClr val="000000"/>
                      </a:solidFill>
                      <a:prstDash val="dash"/>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r>
              <a:tr h="42545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ts val="300"/>
                        </a:spcBef>
                        <a:spcAft>
                          <a:spcPct val="0"/>
                        </a:spcAft>
                        <a:buClrTx/>
                        <a:buSzTx/>
                        <a:buFontTx/>
                        <a:buNone/>
                        <a:tabLst/>
                      </a:pPr>
                      <a:r>
                        <a:rPr kumimoji="0" lang="tr-TR"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  A  T  C  G  G</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ts val="300"/>
                        </a:spcAft>
                        <a:buClrTx/>
                        <a:buSzTx/>
                        <a:buFontTx/>
                        <a:buNone/>
                        <a:tabLst/>
                      </a:pPr>
                      <a:r>
                        <a:rPr kumimoji="0" lang="tr-TR"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T  T  A  G  C  C</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ts val="300"/>
                        </a:spcBef>
                        <a:spcAft>
                          <a:spcPct val="0"/>
                        </a:spcAft>
                        <a:buClrTx/>
                        <a:buSzTx/>
                        <a:buFontTx/>
                        <a:buNone/>
                        <a:tabLst/>
                      </a:pPr>
                      <a:r>
                        <a:rPr kumimoji="0" lang="tr-TR"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C  C  G  A  T  T</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G  G  C  T  A  A</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r>
              <a:tr h="24447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w="12700" cap="flat" cmpd="sng" algn="ctr">
                      <a:solidFill>
                        <a:srgbClr val="000000"/>
                      </a:solidFill>
                      <a:prstDash val="dash"/>
                      <a:round/>
                      <a:headEnd type="none" w="med" len="med"/>
                      <a:tailEnd type="none" w="med" len="med"/>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tr-TR" altLang="tr-TR" sz="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Sens iplikçik</a:t>
                      </a:r>
                      <a:endParaRPr kumimoji="0" lang="tr-TR" altLang="tr-TR" sz="1000" b="0" i="0" u="none" strike="noStrike" cap="none" normalizeH="0" baseline="0" smtClean="0">
                        <a:ln>
                          <a:noFill/>
                        </a:ln>
                        <a:solidFill>
                          <a:schemeClr val="tx1"/>
                        </a:solidFill>
                        <a:effectLst/>
                        <a:latin typeface="BinnerD"/>
                        <a:cs typeface="Times New Roman" panose="02020603050405020304" pitchFamily="18" charset="0"/>
                      </a:endParaRPr>
                    </a:p>
                  </a:txBody>
                  <a:tcPr marL="50613" marR="50613" marT="0" marB="0"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w="12700" cap="flat" cmpd="sng" algn="ctr">
                      <a:solidFill>
                        <a:srgbClr val="000000"/>
                      </a:solidFill>
                      <a:prstDash val="dash"/>
                      <a:round/>
                      <a:headEnd type="none" w="med" len="med"/>
                      <a:tailEnd type="none" w="med" len="med"/>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a:t>
                      </a: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w="12700" cap="flat" cmpd="sng" algn="ctr">
                      <a:solidFill>
                        <a:srgbClr val="000000"/>
                      </a:solidFill>
                      <a:prstDash val="dash"/>
                      <a:round/>
                      <a:headEnd type="none" w="med" len="med"/>
                      <a:tailEnd type="none" w="med" len="med"/>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tr-TR" altLang="tr-TR" sz="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Antisens iplikçik</a:t>
                      </a:r>
                      <a:endParaRPr kumimoji="0" lang="tr-TR" altLang="tr-TR" sz="9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w="12700" cap="flat" cmpd="sng" algn="ctr">
                      <a:solidFill>
                        <a:srgbClr val="000000"/>
                      </a:solidFill>
                      <a:prstDash val="dash"/>
                      <a:round/>
                      <a:headEnd type="none" w="med" len="med"/>
                      <a:tailEnd type="none" w="med" len="med"/>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a:t>
                      </a: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r>
            </a:tbl>
          </a:graphicData>
        </a:graphic>
      </p:graphicFrame>
    </p:spTree>
    <p:extLst>
      <p:ext uri="{BB962C8B-B14F-4D97-AF65-F5344CB8AC3E}">
        <p14:creationId xmlns:p14="http://schemas.microsoft.com/office/powerpoint/2010/main" val="5829830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box(out)">
                                      <p:cBhvr>
                                        <p:cTn id="7" dur="500"/>
                                        <p:tgtEl>
                                          <p:spTgt spid="51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5124">
                                            <p:txEl>
                                              <p:pRg st="1" end="1"/>
                                            </p:txEl>
                                          </p:spTgt>
                                        </p:tgtEl>
                                        <p:attrNameLst>
                                          <p:attrName>style.visibility</p:attrName>
                                        </p:attrNameLst>
                                      </p:cBhvr>
                                      <p:to>
                                        <p:strVal val="visible"/>
                                      </p:to>
                                    </p:set>
                                    <p:animEffect transition="in" filter="box(out)">
                                      <p:cBhvr>
                                        <p:cTn id="12" dur="500"/>
                                        <p:tgtEl>
                                          <p:spTgt spid="512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5124">
                                            <p:txEl>
                                              <p:charRg st="420" end="420"/>
                                            </p:txEl>
                                          </p:spTgt>
                                        </p:tgtEl>
                                        <p:attrNameLst>
                                          <p:attrName>style.visibility</p:attrName>
                                        </p:attrNameLst>
                                      </p:cBhvr>
                                      <p:to>
                                        <p:strVal val="visible"/>
                                      </p:to>
                                    </p:set>
                                    <p:animEffect transition="in" filter="box(out)">
                                      <p:cBhvr>
                                        <p:cTn id="17" dur="500"/>
                                        <p:tgtEl>
                                          <p:spTgt spid="5124">
                                            <p:txEl>
                                              <p:charRg st="420" end="4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Line 2"/>
          <p:cNvSpPr>
            <a:spLocks noChangeShapeType="1"/>
          </p:cNvSpPr>
          <p:nvPr/>
        </p:nvSpPr>
        <p:spPr bwMode="auto">
          <a:xfrm>
            <a:off x="1847850" y="979488"/>
            <a:ext cx="8496300"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a:defRPr/>
            </a:pPr>
            <a:endParaRPr lang="tr-TR">
              <a:latin typeface="Arial" charset="0"/>
            </a:endParaRPr>
          </a:p>
        </p:txBody>
      </p:sp>
      <p:sp>
        <p:nvSpPr>
          <p:cNvPr id="143367" name="Rectangle 7"/>
          <p:cNvSpPr>
            <a:spLocks noChangeArrowheads="1"/>
          </p:cNvSpPr>
          <p:nvPr/>
        </p:nvSpPr>
        <p:spPr bwMode="auto">
          <a:xfrm>
            <a:off x="1749426" y="476250"/>
            <a:ext cx="8594725" cy="431800"/>
          </a:xfrm>
          <a:prstGeom prst="rect">
            <a:avLst/>
          </a:prstGeom>
          <a:noFill/>
          <a:ln w="9525">
            <a:noFill/>
            <a:miter lim="800000"/>
            <a:headEnd/>
            <a:tailEnd/>
          </a:ln>
          <a:effectLst>
            <a:outerShdw dist="17961" dir="2700000" algn="ctr" rotWithShape="0">
              <a:schemeClr val="tx1"/>
            </a:outerShdw>
          </a:effectLst>
        </p:spPr>
        <p:txBody>
          <a:bodyPr lIns="92075" tIns="46038" rIns="92075" bIns="46038"/>
          <a:lstStyle/>
          <a:p>
            <a:pPr algn="just">
              <a:spcBef>
                <a:spcPct val="20000"/>
              </a:spcBef>
              <a:buFont typeface="Wingdings" pitchFamily="2" charset="2"/>
              <a:buNone/>
              <a:defRPr/>
            </a:pPr>
            <a:r>
              <a:rPr lang="tr-TR" sz="2000" dirty="0">
                <a:solidFill>
                  <a:srgbClr val="FF0000"/>
                </a:solidFill>
                <a:latin typeface="Comic Sans MS" pitchFamily="66" charset="0"/>
              </a:rPr>
              <a:t>Antisens RNA</a:t>
            </a:r>
            <a:endParaRPr lang="en-US" sz="2000" dirty="0">
              <a:solidFill>
                <a:srgbClr val="FF0000"/>
              </a:solidFill>
              <a:latin typeface="Comic Sans MS" pitchFamily="66" charset="0"/>
            </a:endParaRPr>
          </a:p>
        </p:txBody>
      </p:sp>
      <p:sp>
        <p:nvSpPr>
          <p:cNvPr id="5124" name="Rectangle 6"/>
          <p:cNvSpPr>
            <a:spLocks noChangeArrowheads="1"/>
          </p:cNvSpPr>
          <p:nvPr/>
        </p:nvSpPr>
        <p:spPr bwMode="auto">
          <a:xfrm>
            <a:off x="1847851" y="1268414"/>
            <a:ext cx="85693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tr-TR" altLang="tr-TR">
                <a:latin typeface="Comic Sans MS" panose="030F0702030302020204" pitchFamily="66" charset="0"/>
              </a:rPr>
              <a:t>Bu antisens mRNA’lar, aynı genin ürettiği normal mRNA’lar ile birbirini tamamlayıcı olmalarından dolayı birleşerek mini RNA çift sarmalları oluştururlar. Ribozomlar ise böyle RNA’ları kullanamadıklarından, genin protein üretimi engellenmiş olur. Transgenik domateslerde etilen üretiminin antisens tekniği ile engellenmesi sonucu, depolama sırasında bozulmadan uzun süre kalabilen meyveler elde edilmiştir.</a:t>
            </a:r>
          </a:p>
        </p:txBody>
      </p:sp>
      <p:graphicFrame>
        <p:nvGraphicFramePr>
          <p:cNvPr id="6" name="Table 5"/>
          <p:cNvGraphicFramePr>
            <a:graphicFrameLocks noGrp="1"/>
          </p:cNvGraphicFramePr>
          <p:nvPr/>
        </p:nvGraphicFramePr>
        <p:xfrm>
          <a:off x="2495550" y="3213101"/>
          <a:ext cx="7272338" cy="3056573"/>
        </p:xfrm>
        <a:graphic>
          <a:graphicData uri="http://schemas.openxmlformats.org/drawingml/2006/table">
            <a:tbl>
              <a:tblPr/>
              <a:tblGrid>
                <a:gridCol w="458788"/>
                <a:gridCol w="449262"/>
                <a:gridCol w="1184275"/>
                <a:gridCol w="450850"/>
                <a:gridCol w="460375"/>
                <a:gridCol w="1263650"/>
                <a:gridCol w="460375"/>
                <a:gridCol w="450850"/>
                <a:gridCol w="1184275"/>
                <a:gridCol w="449263"/>
                <a:gridCol w="460375"/>
              </a:tblGrid>
              <a:tr h="309563">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gridSpan="3">
                  <a:txBody>
                    <a:bodyPr/>
                    <a:lstStyle>
                      <a:lvl1pPr marL="531813"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531813" marR="0" lvl="0" indent="0" algn="l" defTabSz="914400" rtl="0" eaLnBrk="1" fontAlgn="base" latinLnBrk="0" hangingPunct="1">
                        <a:lnSpc>
                          <a:spcPts val="1600"/>
                        </a:lnSpc>
                        <a:spcBef>
                          <a:spcPts val="600"/>
                        </a:spcBef>
                        <a:spcAft>
                          <a:spcPct val="0"/>
                        </a:spcAft>
                        <a:buClrTx/>
                        <a:buSzTx/>
                        <a:buFontTx/>
                        <a:buNone/>
                        <a:tabLst/>
                      </a:pPr>
                      <a:r>
                        <a:rPr kumimoji="0" lang="tr-TR" altLang="tr-TR" sz="9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Bitki genomunda</a:t>
                      </a:r>
                      <a:endParaRPr kumimoji="0" lang="tr-TR" altLang="tr-TR" sz="800" b="1"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p>
                      <a:pPr marL="531813" marR="0" lvl="0" indent="0" algn="just" defTabSz="914400" rtl="0" eaLnBrk="1" fontAlgn="base" latinLnBrk="0" hangingPunct="1">
                        <a:lnSpc>
                          <a:spcPct val="100000"/>
                        </a:lnSpc>
                        <a:spcBef>
                          <a:spcPct val="0"/>
                        </a:spcBef>
                        <a:spcAft>
                          <a:spcPct val="0"/>
                        </a:spcAft>
                        <a:buClrTx/>
                        <a:buSzTx/>
                        <a:buFontTx/>
                        <a:buNone/>
                        <a:tabLst/>
                      </a:pPr>
                      <a:r>
                        <a:rPr kumimoji="0" lang="tr-TR" altLang="tr-TR" sz="9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mevcut DNA zinciri</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hMerge="1">
                  <a:txBody>
                    <a:bodyPr/>
                    <a:lstStyle/>
                    <a:p>
                      <a:endParaRPr lang="tr-TR"/>
                    </a:p>
                  </a:txBody>
                  <a:tcPr/>
                </a:tc>
                <a:tc hMerge="1">
                  <a:txBody>
                    <a:bodyPr/>
                    <a:lstStyle/>
                    <a:p>
                      <a:endParaRPr lang="tr-TR"/>
                    </a:p>
                  </a:txBody>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gridSpan="3">
                  <a:txBody>
                    <a:bodyPr/>
                    <a:lstStyle>
                      <a:lvl1pPr marL="363538"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63538" marR="0" lvl="0" indent="0" algn="just" defTabSz="914400" rtl="0" eaLnBrk="1" fontAlgn="base" latinLnBrk="0" hangingPunct="1">
                        <a:lnSpc>
                          <a:spcPct val="100000"/>
                        </a:lnSpc>
                        <a:spcBef>
                          <a:spcPts val="600"/>
                        </a:spcBef>
                        <a:spcAft>
                          <a:spcPct val="0"/>
                        </a:spcAft>
                        <a:buClrTx/>
                        <a:buSzTx/>
                        <a:buFontTx/>
                        <a:buNone/>
                        <a:tabLst/>
                      </a:pPr>
                      <a:r>
                        <a:rPr kumimoji="0" lang="tr-TR" altLang="tr-TR" sz="9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Bitkiye ters yönde aktarılan </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363538" marR="0" lvl="0" indent="0" algn="just" defTabSz="914400" rtl="0" eaLnBrk="1" fontAlgn="base" latinLnBrk="0" hangingPunct="1">
                        <a:lnSpc>
                          <a:spcPct val="100000"/>
                        </a:lnSpc>
                        <a:spcBef>
                          <a:spcPct val="0"/>
                        </a:spcBef>
                        <a:spcAft>
                          <a:spcPct val="0"/>
                        </a:spcAft>
                        <a:buClrTx/>
                        <a:buSzTx/>
                        <a:buFontTx/>
                        <a:buNone/>
                        <a:tabLst/>
                      </a:pPr>
                      <a:r>
                        <a:rPr kumimoji="0" lang="tr-TR" altLang="tr-TR" sz="9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DNA zinciri</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hMerge="1">
                  <a:txBody>
                    <a:bodyPr/>
                    <a:lstStyle/>
                    <a:p>
                      <a:endParaRPr lang="tr-TR"/>
                    </a:p>
                  </a:txBody>
                  <a:tcPr/>
                </a:tc>
                <a:tc hMerge="1">
                  <a:txBody>
                    <a:bodyPr/>
                    <a:lstStyle/>
                    <a:p>
                      <a:endParaRPr lang="tr-TR"/>
                    </a:p>
                  </a:txBody>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r>
              <a:tr h="16827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a:t>
                      </a: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w="12700" cap="flat" cmpd="sng" algn="ctr">
                      <a:solidFill>
                        <a:srgbClr val="000000"/>
                      </a:solidFill>
                      <a:prstDash val="dash"/>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w="12700" cap="flat" cmpd="sng" algn="ctr">
                      <a:solidFill>
                        <a:srgbClr val="000000"/>
                      </a:solidFill>
                      <a:prstDash val="dash"/>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a:t>
                      </a: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w="12700" cap="flat" cmpd="sng" algn="ctr">
                      <a:solidFill>
                        <a:srgbClr val="000000"/>
                      </a:solidFill>
                      <a:prstDash val="dash"/>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w="12700" cap="flat" cmpd="sng" algn="ctr">
                      <a:solidFill>
                        <a:srgbClr val="000000"/>
                      </a:solidFill>
                      <a:prstDash val="dash"/>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r>
              <a:tr h="29210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ts val="300"/>
                        </a:spcBef>
                        <a:spcAft>
                          <a:spcPct val="0"/>
                        </a:spcAft>
                        <a:buClrTx/>
                        <a:buSzTx/>
                        <a:buFontTx/>
                        <a:buNone/>
                        <a:tabLst/>
                      </a:pPr>
                      <a:r>
                        <a:rPr kumimoji="0" lang="tr-TR"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  A  T  C  G  G</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ts val="300"/>
                        </a:spcAft>
                        <a:buClrTx/>
                        <a:buSzTx/>
                        <a:buFontTx/>
                        <a:buNone/>
                        <a:tabLst/>
                      </a:pPr>
                      <a:r>
                        <a:rPr kumimoji="0" lang="tr-TR"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T  T  A  G  C  C</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ts val="300"/>
                        </a:spcBef>
                        <a:spcAft>
                          <a:spcPct val="0"/>
                        </a:spcAft>
                        <a:buClrTx/>
                        <a:buSzTx/>
                        <a:buFontTx/>
                        <a:buNone/>
                        <a:tabLst/>
                      </a:pPr>
                      <a:r>
                        <a:rPr kumimoji="0" lang="tr-TR"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C  C  G  A  T  T</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G  G  C  T  A  A</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r>
              <a:tr h="16827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w="12700" cap="flat" cmpd="sng" algn="ctr">
                      <a:solidFill>
                        <a:srgbClr val="000000"/>
                      </a:solidFill>
                      <a:prstDash val="dash"/>
                      <a:round/>
                      <a:headEnd type="none" w="med" len="med"/>
                      <a:tailEnd type="none" w="med" len="med"/>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tr-TR" altLang="tr-TR" sz="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Sens iplikçik</a:t>
                      </a:r>
                      <a:endParaRPr kumimoji="0" lang="tr-TR" altLang="tr-TR" sz="1000" b="0" i="0" u="none" strike="noStrike" cap="none" normalizeH="0" baseline="0" smtClean="0">
                        <a:ln>
                          <a:noFill/>
                        </a:ln>
                        <a:solidFill>
                          <a:schemeClr val="tx1"/>
                        </a:solidFill>
                        <a:effectLst/>
                        <a:latin typeface="BinnerD"/>
                        <a:cs typeface="Times New Roman" panose="02020603050405020304" pitchFamily="18" charset="0"/>
                      </a:endParaRPr>
                    </a:p>
                  </a:txBody>
                  <a:tcPr marL="50613" marR="50613" marT="0" marB="0"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w="12700" cap="flat" cmpd="sng" algn="ctr">
                      <a:solidFill>
                        <a:srgbClr val="000000"/>
                      </a:solidFill>
                      <a:prstDash val="dash"/>
                      <a:round/>
                      <a:headEnd type="none" w="med" len="med"/>
                      <a:tailEnd type="none" w="med" len="med"/>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a:t>
                      </a: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w="12700" cap="flat" cmpd="sng" algn="ctr">
                      <a:solidFill>
                        <a:srgbClr val="000000"/>
                      </a:solidFill>
                      <a:prstDash val="dash"/>
                      <a:round/>
                      <a:headEnd type="none" w="med" len="med"/>
                      <a:tailEnd type="none" w="med" len="med"/>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tr-TR" altLang="tr-TR" sz="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Antisens iplikçik</a:t>
                      </a:r>
                      <a:endParaRPr kumimoji="0" lang="tr-TR" altLang="tr-TR" sz="9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w="12700" cap="flat" cmpd="sng" algn="ctr">
                      <a:solidFill>
                        <a:srgbClr val="000000"/>
                      </a:solidFill>
                      <a:prstDash val="dash"/>
                      <a:round/>
                      <a:headEnd type="none" w="med" len="med"/>
                      <a:tailEnd type="none" w="med" len="med"/>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a:t>
                      </a: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r>
              <a:tr h="16827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rowSpan="2">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rowSpan="2">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r>
              <a:tr h="16827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vMerge="1">
                  <a:txBody>
                    <a:bodyPr/>
                    <a:lstStyle/>
                    <a:p>
                      <a:endParaRPr lang="tr-TR"/>
                    </a:p>
                  </a:txBody>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vMerge="1">
                  <a:txBody>
                    <a:bodyPr/>
                    <a:lstStyle/>
                    <a:p>
                      <a:endParaRPr lang="tr-TR"/>
                    </a:p>
                  </a:txBody>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r>
              <a:tr h="16827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a:t>
                      </a: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w="12700" cap="flat" cmpd="sng" algn="ctr">
                      <a:solidFill>
                        <a:srgbClr val="000000"/>
                      </a:solidFill>
                      <a:prstDash val="dash"/>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  A  U  C  G  G</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w="12700" cap="flat" cmpd="sng" algn="ctr">
                      <a:solidFill>
                        <a:srgbClr val="000000"/>
                      </a:solidFill>
                      <a:prstDash val="dash"/>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a:t>
                      </a: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w="12700" cap="flat" cmpd="sng" algn="ctr">
                      <a:solidFill>
                        <a:srgbClr val="000000"/>
                      </a:solidFill>
                      <a:prstDash val="dash"/>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C  C  G  A  U  U</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w="12700" cap="flat" cmpd="sng" algn="ctr">
                      <a:solidFill>
                        <a:srgbClr val="000000"/>
                      </a:solidFill>
                      <a:prstDash val="dash"/>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r>
              <a:tr h="17938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w="12700" cap="flat" cmpd="sng" algn="ctr">
                      <a:solidFill>
                        <a:srgbClr val="000000"/>
                      </a:solidFill>
                      <a:prstDash val="dash"/>
                      <a:round/>
                      <a:headEnd type="none" w="med" len="med"/>
                      <a:tailEnd type="none" w="med" len="med"/>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9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mRNA</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w="12700" cap="flat" cmpd="sng" algn="ctr">
                      <a:solidFill>
                        <a:srgbClr val="000000"/>
                      </a:solidFill>
                      <a:prstDash val="dash"/>
                      <a:round/>
                      <a:headEnd type="none" w="med" len="med"/>
                      <a:tailEnd type="none" w="med" len="med"/>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w="12700" cap="flat" cmpd="sng" algn="ctr">
                      <a:solidFill>
                        <a:srgbClr val="000000"/>
                      </a:solidFill>
                      <a:prstDash val="dash"/>
                      <a:round/>
                      <a:headEnd type="none" w="med" len="med"/>
                      <a:tailEnd type="none" w="med" len="med"/>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altLang="tr-TR" sz="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Antisens mRNA</a:t>
                      </a:r>
                      <a:endParaRPr kumimoji="0" lang="tr-TR" altLang="tr-TR" sz="9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w="12700" cap="flat" cmpd="sng" algn="ctr">
                      <a:solidFill>
                        <a:srgbClr val="000000"/>
                      </a:solidFill>
                      <a:prstDash val="dash"/>
                      <a:round/>
                      <a:headEnd type="none" w="med" len="med"/>
                      <a:tailEnd type="none" w="med" len="med"/>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r>
              <a:tr h="16827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rowSpan="3">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180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r>
              <a:tr h="16827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vMerge="1">
                  <a:txBody>
                    <a:bodyPr/>
                    <a:lstStyle/>
                    <a:p>
                      <a:endParaRPr lang="tr-TR"/>
                    </a:p>
                  </a:txBody>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r>
              <a:tr h="16827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a:t>
                      </a: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w="12700" cap="flat" cmpd="sng" algn="ctr">
                      <a:solidFill>
                        <a:srgbClr val="000000"/>
                      </a:solidFill>
                      <a:prstDash val="dash"/>
                      <a:round/>
                      <a:headEnd type="none" w="med" len="med"/>
                      <a:tailEnd type="none" w="med" len="med"/>
                    </a:lnB>
                    <a:lnTlToBr>
                      <a:noFill/>
                    </a:lnTlToBr>
                    <a:lnBlToTr>
                      <a:noFill/>
                    </a:lnBlToTr>
                    <a:solidFill>
                      <a:srgbClr val="DAEDEF"/>
                    </a:solidFill>
                  </a:tcPr>
                </a:tc>
                <a:tc vMerge="1">
                  <a:txBody>
                    <a:bodyPr/>
                    <a:lstStyle/>
                    <a:p>
                      <a:endParaRPr lang="tr-TR"/>
                    </a:p>
                  </a:txBody>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w="12700" cap="flat" cmpd="sng" algn="ctr">
                      <a:solidFill>
                        <a:srgbClr val="000000"/>
                      </a:solidFill>
                      <a:prstDash val="dash"/>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r>
              <a:tr h="29210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ts val="300"/>
                        </a:spcBef>
                        <a:spcAft>
                          <a:spcPct val="0"/>
                        </a:spcAft>
                        <a:buClrTx/>
                        <a:buSzTx/>
                        <a:buFontTx/>
                        <a:buNone/>
                        <a:tabLst/>
                      </a:pPr>
                      <a:r>
                        <a:rPr kumimoji="0" lang="tr-TR"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  A  U  C  G  G</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ts val="300"/>
                        </a:spcAft>
                        <a:buClrTx/>
                        <a:buSzTx/>
                        <a:buFontTx/>
                        <a:buNone/>
                        <a:tabLst/>
                      </a:pPr>
                      <a:r>
                        <a:rPr kumimoji="0" lang="tr-TR"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U  U  A  G  C  C</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r>
              <a:tr h="16827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w="12700" cap="flat" cmpd="sng" algn="ctr">
                      <a:solidFill>
                        <a:srgbClr val="000000"/>
                      </a:solidFill>
                      <a:prstDash val="dash"/>
                      <a:round/>
                      <a:headEnd type="none" w="med" len="med"/>
                      <a:tailEnd type="none" w="med" len="med"/>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w="12700" cap="flat" cmpd="sng" algn="ctr">
                      <a:solidFill>
                        <a:srgbClr val="000000"/>
                      </a:solidFill>
                      <a:prstDash val="dash"/>
                      <a:round/>
                      <a:headEnd type="none" w="med" len="med"/>
                      <a:tailEnd type="none" w="med" len="med"/>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a:t>
                      </a:r>
                      <a:r>
                        <a:rPr kumimoji="0" lang="tr-TR" altLang="tr-TR" sz="1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r>
              <a:tr h="43815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gridSpan="3">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9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Komplementer iki RNA’nın çift sarmal oluşturması ve sonuçta protein üretiminin engellenmesi</a:t>
                      </a:r>
                      <a:endParaRPr kumimoji="0" lang="tr-TR" altLang="tr-TR"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hMerge="1">
                  <a:txBody>
                    <a:bodyPr/>
                    <a:lstStyle/>
                    <a:p>
                      <a:endParaRPr lang="tr-TR"/>
                    </a:p>
                  </a:txBody>
                  <a:tcPr/>
                </a:tc>
                <a:tc hMerge="1">
                  <a:txBody>
                    <a:bodyPr/>
                    <a:lstStyle/>
                    <a:p>
                      <a:endParaRPr lang="tr-TR"/>
                    </a:p>
                  </a:txBody>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0613" marR="50613" marT="0" marB="0" horzOverflow="overflow">
                    <a:lnL>
                      <a:noFill/>
                    </a:lnL>
                    <a:lnR>
                      <a:noFill/>
                    </a:lnR>
                    <a:lnT>
                      <a:noFill/>
                    </a:lnT>
                    <a:lnB>
                      <a:noFill/>
                    </a:lnB>
                    <a:lnTlToBr>
                      <a:noFill/>
                    </a:lnTlToBr>
                    <a:lnBlToTr>
                      <a:noFill/>
                    </a:lnBlToTr>
                    <a:solidFill>
                      <a:srgbClr val="DAEDEF"/>
                    </a:solidFill>
                  </a:tcPr>
                </a:tc>
              </a:tr>
            </a:tbl>
          </a:graphicData>
        </a:graphic>
      </p:graphicFrame>
    </p:spTree>
    <p:extLst>
      <p:ext uri="{BB962C8B-B14F-4D97-AF65-F5344CB8AC3E}">
        <p14:creationId xmlns:p14="http://schemas.microsoft.com/office/powerpoint/2010/main" val="166092693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box(out)">
                                      <p:cBhvr>
                                        <p:cTn id="7" dur="500"/>
                                        <p:tgtEl>
                                          <p:spTgt spid="51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5124">
                                            <p:txEl>
                                              <p:charRg st="406" end="406"/>
                                            </p:txEl>
                                          </p:spTgt>
                                        </p:tgtEl>
                                        <p:attrNameLst>
                                          <p:attrName>style.visibility</p:attrName>
                                        </p:attrNameLst>
                                      </p:cBhvr>
                                      <p:to>
                                        <p:strVal val="visible"/>
                                      </p:to>
                                    </p:set>
                                    <p:animEffect transition="in" filter="box(out)">
                                      <p:cBhvr>
                                        <p:cTn id="12" dur="500"/>
                                        <p:tgtEl>
                                          <p:spTgt spid="5124">
                                            <p:txEl>
                                              <p:charRg st="406" end="406"/>
                                            </p:txEl>
                                          </p:spTgt>
                                        </p:tgtEl>
                                      </p:cBhvr>
                                    </p:animEffect>
                                  </p:childTnLst>
                                </p:cTn>
                              </p:par>
                              <p:par>
                                <p:cTn id="13" presetID="4" presetClass="entr" presetSubtype="3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ou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Ana Olay">
  <a:themeElements>
    <a:clrScheme name="Ana Olay">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Ana Olay">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a Olay">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487</Words>
  <Application>Microsoft Office PowerPoint</Application>
  <PresentationFormat>Geniş ekran</PresentationFormat>
  <Paragraphs>138</Paragraphs>
  <Slides>5</Slides>
  <Notes>1</Notes>
  <HiddenSlides>0</HiddenSlides>
  <MMClips>0</MMClips>
  <ScaleCrop>false</ScaleCrop>
  <HeadingPairs>
    <vt:vector size="6" baseType="variant">
      <vt:variant>
        <vt:lpstr>Kullanılan Yazı Tipleri</vt:lpstr>
      </vt:variant>
      <vt:variant>
        <vt:i4>10</vt:i4>
      </vt:variant>
      <vt:variant>
        <vt:lpstr>Tema</vt:lpstr>
      </vt:variant>
      <vt:variant>
        <vt:i4>2</vt:i4>
      </vt:variant>
      <vt:variant>
        <vt:lpstr>Slayt Başlıkları</vt:lpstr>
      </vt:variant>
      <vt:variant>
        <vt:i4>5</vt:i4>
      </vt:variant>
    </vt:vector>
  </HeadingPairs>
  <TitlesOfParts>
    <vt:vector size="17" baseType="lpstr">
      <vt:lpstr>Arial</vt:lpstr>
      <vt:lpstr>BinnerD</vt:lpstr>
      <vt:lpstr>Calibri</vt:lpstr>
      <vt:lpstr>Comic Sans MS</vt:lpstr>
      <vt:lpstr>Franklin Gothic Book</vt:lpstr>
      <vt:lpstr>Impact</vt:lpstr>
      <vt:lpstr>Symbol</vt:lpstr>
      <vt:lpstr>Times New Roman</vt:lpstr>
      <vt:lpstr>Wingdings</vt:lpstr>
      <vt:lpstr>Wingdings 3</vt:lpstr>
      <vt:lpstr>Crop</vt:lpstr>
      <vt:lpstr>Ana Olay</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Burak</dc:creator>
  <cp:lastModifiedBy>Burak</cp:lastModifiedBy>
  <cp:revision>2</cp:revision>
  <dcterms:created xsi:type="dcterms:W3CDTF">2018-03-22T08:49:52Z</dcterms:created>
  <dcterms:modified xsi:type="dcterms:W3CDTF">2018-03-22T08:51:37Z</dcterms:modified>
</cp:coreProperties>
</file>