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0"/>
  </p:notesMasterIdLst>
  <p:handoutMasterIdLst>
    <p:handoutMasterId r:id="rId21"/>
  </p:handoutMasterIdLst>
  <p:sldIdLst>
    <p:sldId id="272" r:id="rId2"/>
    <p:sldId id="380" r:id="rId3"/>
    <p:sldId id="381" r:id="rId4"/>
    <p:sldId id="384" r:id="rId5"/>
    <p:sldId id="382" r:id="rId6"/>
    <p:sldId id="383" r:id="rId7"/>
    <p:sldId id="385" r:id="rId8"/>
    <p:sldId id="386" r:id="rId9"/>
    <p:sldId id="387" r:id="rId10"/>
    <p:sldId id="388" r:id="rId11"/>
    <p:sldId id="389" r:id="rId12"/>
    <p:sldId id="390" r:id="rId13"/>
    <p:sldId id="391" r:id="rId14"/>
    <p:sldId id="392" r:id="rId15"/>
    <p:sldId id="393" r:id="rId16"/>
    <p:sldId id="394" r:id="rId17"/>
    <p:sldId id="395" r:id="rId18"/>
    <p:sldId id="446" r:id="rId19"/>
  </p:sldIdLst>
  <p:sldSz cx="12192000" cy="6858000"/>
  <p:notesSz cx="6858000" cy="9144000"/>
  <p:defaultTextStyle>
    <a:defPPr rtl="0">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3" d="100"/>
          <a:sy n="83" d="100"/>
        </p:scale>
        <p:origin x="686"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07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ACCE82-DC69-432C-BABD-63E5257FC9F5}" type="datetime1">
              <a:rPr lang="tr-TR" smtClean="0"/>
              <a:t>2.05.2019</a:t>
            </a:fld>
            <a:endParaRPr lang="tr-TR" dirty="0"/>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DF9922-981B-48BE-96E8-A46794BAA7ED}" type="slidenum">
              <a:rPr lang="tr-TR" smtClean="0"/>
              <a:t>‹#›</a:t>
            </a:fld>
            <a:endParaRPr lang="tr-TR" dirty="0"/>
          </a:p>
        </p:txBody>
      </p:sp>
    </p:spTree>
    <p:extLst>
      <p:ext uri="{BB962C8B-B14F-4D97-AF65-F5344CB8AC3E}">
        <p14:creationId xmlns:p14="http://schemas.microsoft.com/office/powerpoint/2010/main" val="2811124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noProof="0" dirty="0"/>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9142D3-BDF4-467D-910A-DF82338AE250}" type="datetime1">
              <a:rPr lang="tr-TR" smtClean="0"/>
              <a:pPr/>
              <a:t>2.05.2019</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tr-TR" noProof="0" dirty="0"/>
          </a:p>
        </p:txBody>
      </p:sp>
      <p:sp>
        <p:nvSpPr>
          <p:cNvPr id="5" name="Notlar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tr-TR" noProof="0" dirty="0"/>
              <a:t>Asıl metin stillerini düzenlemek için tıklayın</a:t>
            </a:r>
          </a:p>
          <a:p>
            <a:pPr lvl="1" rtl="0"/>
            <a:r>
              <a:rPr lang="tr-TR" noProof="0" dirty="0"/>
              <a:t>İkinci düzey</a:t>
            </a:r>
          </a:p>
          <a:p>
            <a:pPr lvl="2" rtl="0"/>
            <a:r>
              <a:rPr lang="tr-TR" noProof="0" dirty="0"/>
              <a:t>Üçüncü düzey</a:t>
            </a:r>
          </a:p>
          <a:p>
            <a:pPr lvl="3" rtl="0"/>
            <a:r>
              <a:rPr lang="tr-TR" noProof="0" dirty="0"/>
              <a:t>Dördüncü düzey</a:t>
            </a:r>
          </a:p>
          <a:p>
            <a:pPr lvl="4" rtl="0"/>
            <a:r>
              <a:rPr lang="tr-TR" noProof="0" dirty="0"/>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noProof="0"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93B0CF2-7F87-4E02-A248-870047730F99}" type="slidenum">
              <a:rPr lang="tr-TR" noProof="0" smtClean="0"/>
              <a:t>‹#›</a:t>
            </a:fld>
            <a:endParaRPr lang="tr-TR" noProof="0"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lar Yer Tutucusu 2"/>
          <p:cNvSpPr>
            <a:spLocks noGrp="1"/>
          </p:cNvSpPr>
          <p:nvPr>
            <p:ph type="body" idx="1"/>
          </p:nvPr>
        </p:nvSpPr>
        <p:spPr/>
        <p:txBody>
          <a:bodyPr rtlCol="0"/>
          <a:lstStyle/>
          <a:p>
            <a:pPr rtl="0"/>
            <a:endParaRPr lang="tr-TR" dirty="0"/>
          </a:p>
        </p:txBody>
      </p:sp>
      <p:sp>
        <p:nvSpPr>
          <p:cNvPr id="4" name="Slayt Numarası Yer Tutucusu 3"/>
          <p:cNvSpPr>
            <a:spLocks noGrp="1"/>
          </p:cNvSpPr>
          <p:nvPr>
            <p:ph type="sldNum" sz="quarter" idx="10"/>
          </p:nvPr>
        </p:nvSpPr>
        <p:spPr/>
        <p:txBody>
          <a:bodyPr rtlCol="0"/>
          <a:lstStyle/>
          <a:p>
            <a:pPr rtl="0"/>
            <a:fld id="{893B0CF2-7F87-4E02-A248-870047730F99}" type="slidenum">
              <a:rPr lang="tr-TR" smtClean="0"/>
              <a:t>1</a:t>
            </a:fld>
            <a:endParaRPr lang="tr-TR" dirty="0"/>
          </a:p>
        </p:txBody>
      </p:sp>
    </p:spTree>
    <p:extLst>
      <p:ext uri="{BB962C8B-B14F-4D97-AF65-F5344CB8AC3E}">
        <p14:creationId xmlns:p14="http://schemas.microsoft.com/office/powerpoint/2010/main" val="1495133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1">
        <a:schemeClr val="bg1"/>
      </p:bgRef>
    </p:bg>
    <p:spTree>
      <p:nvGrpSpPr>
        <p:cNvPr id="1" name=""/>
        <p:cNvGrpSpPr/>
        <p:nvPr/>
      </p:nvGrpSpPr>
      <p:grpSpPr>
        <a:xfrm>
          <a:off x="0" y="0"/>
          <a:ext cx="0" cy="0"/>
          <a:chOff x="0" y="0"/>
          <a:chExt cx="0" cy="0"/>
        </a:xfrm>
      </p:grpSpPr>
      <p:grpSp>
        <p:nvGrpSpPr>
          <p:cNvPr id="10" name="Grup 9"/>
          <p:cNvGrpSpPr/>
          <p:nvPr/>
        </p:nvGrpSpPr>
        <p:grpSpPr>
          <a:xfrm>
            <a:off x="0" y="6208894"/>
            <a:ext cx="12192000" cy="649106"/>
            <a:chOff x="0" y="6208894"/>
            <a:chExt cx="12192000" cy="649106"/>
          </a:xfrm>
        </p:grpSpPr>
        <p:sp>
          <p:nvSpPr>
            <p:cNvPr id="2" name="Dikdörtgen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tr-TR" noProof="0" dirty="0"/>
            </a:p>
          </p:txBody>
        </p:sp>
        <p:cxnSp>
          <p:nvCxnSpPr>
            <p:cNvPr id="7" name="Düz Bağlayıcı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Düz Bağlayıcı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Başlık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17" name="Alt Başlık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tr-TR" noProof="0"/>
              <a:t>Asıl alt başlık stilini düzenlemek için tıklayın</a:t>
            </a:r>
            <a:endParaRPr kumimoji="0" lang="tr-TR" noProof="0" dirty="0"/>
          </a:p>
        </p:txBody>
      </p:sp>
      <p:sp>
        <p:nvSpPr>
          <p:cNvPr id="30" name="Tarih Yer Tutucusu 29"/>
          <p:cNvSpPr>
            <a:spLocks noGrp="1"/>
          </p:cNvSpPr>
          <p:nvPr>
            <p:ph type="dt" sz="half" idx="10"/>
          </p:nvPr>
        </p:nvSpPr>
        <p:spPr/>
        <p:txBody>
          <a:bodyPr rtlCol="0"/>
          <a:lstStyle/>
          <a:p>
            <a:pPr rtl="0"/>
            <a:fld id="{54DFDFD8-D7F7-4EA0-9E92-CC83D76048F5}" type="datetime1">
              <a:rPr lang="tr-TR" noProof="0" smtClean="0"/>
              <a:t>2.05.2019</a:t>
            </a:fld>
            <a:endParaRPr lang="tr-TR" noProof="0" dirty="0"/>
          </a:p>
        </p:txBody>
      </p:sp>
      <p:sp>
        <p:nvSpPr>
          <p:cNvPr id="19" name="Alt Bilgi Yer Tutucusu 18"/>
          <p:cNvSpPr>
            <a:spLocks noGrp="1"/>
          </p:cNvSpPr>
          <p:nvPr>
            <p:ph type="ftr" sz="quarter" idx="11"/>
          </p:nvPr>
        </p:nvSpPr>
        <p:spPr/>
        <p:txBody>
          <a:bodyPr rtlCol="0"/>
          <a:lstStyle/>
          <a:p>
            <a:pPr rtl="0"/>
            <a:r>
              <a:rPr lang="tr-TR" noProof="0" dirty="0"/>
              <a:t>Alt bilgi ekle</a:t>
            </a:r>
          </a:p>
        </p:txBody>
      </p:sp>
      <p:sp>
        <p:nvSpPr>
          <p:cNvPr id="27" name="Slayt Numarası Yer Tutucusu 2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
        <p:nvSpPr>
          <p:cNvPr id="12" name="Unvan 1"/>
          <p:cNvSpPr txBox="1">
            <a:spLocks/>
          </p:cNvSpPr>
          <p:nvPr userDrawn="1"/>
        </p:nvSpPr>
        <p:spPr>
          <a:xfrm rot="19943020">
            <a:off x="-637481" y="3059135"/>
            <a:ext cx="13466962" cy="1091200"/>
          </a:xfrm>
          <a:prstGeom prst="rect">
            <a:avLst/>
          </a:prstGeom>
          <a:noFill/>
          <a:ln>
            <a:noFill/>
          </a:ln>
        </p:spPr>
        <p:txBody>
          <a:bodyPr anchor="b">
            <a:normAutofit fontScale="92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stilini düzenlemek için tıklayın</a:t>
            </a:r>
            <a:endParaRPr kumimoji="0" lang="tr-TR" noProof="0" dirty="0"/>
          </a:p>
        </p:txBody>
      </p:sp>
      <p:sp>
        <p:nvSpPr>
          <p:cNvPr id="3" name="Dikey Metin Yer Tutucusu 2"/>
          <p:cNvSpPr>
            <a:spLocks noGrp="1"/>
          </p:cNvSpPr>
          <p:nvPr>
            <p:ph type="body" orient="vert" idx="1"/>
          </p:nvPr>
        </p:nvSpPr>
        <p:spPr/>
        <p:txBody>
          <a:bodyPr vert="eaVert"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32F3240C-5877-429D-B2A7-07D24758D3C0}"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914402"/>
            <a:ext cx="2743200" cy="5211763"/>
          </a:xfrm>
        </p:spPr>
        <p:txBody>
          <a:bodyPr vert="eaVert" rtlCol="0"/>
          <a:lstStyle/>
          <a:p>
            <a:pPr rtl="0"/>
            <a:r>
              <a:rPr lang="tr-TR" noProof="0"/>
              <a:t>Asıl başlık stilini düzenlemek için tıklayın</a:t>
            </a:r>
            <a:endParaRPr kumimoji="0" lang="tr-TR" noProof="0" dirty="0"/>
          </a:p>
        </p:txBody>
      </p:sp>
      <p:sp>
        <p:nvSpPr>
          <p:cNvPr id="3" name="Dikey Metin Yer Tutucusu 2"/>
          <p:cNvSpPr>
            <a:spLocks noGrp="1"/>
          </p:cNvSpPr>
          <p:nvPr>
            <p:ph type="body" orient="vert" idx="1"/>
          </p:nvPr>
        </p:nvSpPr>
        <p:spPr>
          <a:xfrm>
            <a:off x="609600" y="914402"/>
            <a:ext cx="8026400" cy="5211763"/>
          </a:xfrm>
        </p:spPr>
        <p:txBody>
          <a:bodyPr vert="eaVert"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1CA809C7-44CB-4DD0-BCDF-A52895BB0140}"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stilini düzenlemek için tıklayın</a:t>
            </a:r>
            <a:endParaRPr kumimoji="0" lang="tr-TR" noProof="0" dirty="0"/>
          </a:p>
        </p:txBody>
      </p:sp>
      <p:sp>
        <p:nvSpPr>
          <p:cNvPr id="3" name="İçerik Yer Tutucusu 2"/>
          <p:cNvSpPr>
            <a:spLocks noGrp="1"/>
          </p:cNvSpPr>
          <p:nvPr>
            <p:ph idx="1"/>
          </p:nvPr>
        </p:nvSpPr>
        <p:spPr/>
        <p:txBody>
          <a:bodyPr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4221F93F-375D-4AF0-AD0E-F019EB13F4AE}"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
        <p:nvSpPr>
          <p:cNvPr id="7" name="Unvan 1"/>
          <p:cNvSpPr txBox="1">
            <a:spLocks/>
          </p:cNvSpPr>
          <p:nvPr userDrawn="1"/>
        </p:nvSpPr>
        <p:spPr>
          <a:xfrm rot="19943020">
            <a:off x="-637481" y="3059135"/>
            <a:ext cx="13466962" cy="1091200"/>
          </a:xfrm>
          <a:prstGeom prst="rect">
            <a:avLst/>
          </a:prstGeom>
          <a:noFill/>
          <a:ln>
            <a:noFill/>
          </a:ln>
        </p:spPr>
        <p:txBody>
          <a:bodyPr anchor="b">
            <a:normAutofit fontScale="92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3" name="Metin Yer Tutucusu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tr-TR" noProof="0"/>
              <a:t>Asıl metin stillerini düzenle</a:t>
            </a:r>
          </a:p>
        </p:txBody>
      </p:sp>
      <p:sp>
        <p:nvSpPr>
          <p:cNvPr id="4" name="Tarih Yer Tutucusu 3"/>
          <p:cNvSpPr>
            <a:spLocks noGrp="1"/>
          </p:cNvSpPr>
          <p:nvPr>
            <p:ph type="dt" sz="half" idx="10"/>
          </p:nvPr>
        </p:nvSpPr>
        <p:spPr/>
        <p:txBody>
          <a:bodyPr rtlCol="0"/>
          <a:lstStyle/>
          <a:p>
            <a:pPr rtl="0"/>
            <a:fld id="{22199C05-117E-4720-822E-941CC8903464}"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rtlCol="0"/>
          <a:lstStyle/>
          <a:p>
            <a:pPr rtl="0"/>
            <a:r>
              <a:rPr lang="tr-TR" noProof="0"/>
              <a:t>Asıl başlık stilini düzenlemek için tıklayın</a:t>
            </a:r>
            <a:endParaRPr kumimoji="0" lang="tr-TR" noProof="0" dirty="0"/>
          </a:p>
        </p:txBody>
      </p:sp>
      <p:sp>
        <p:nvSpPr>
          <p:cNvPr id="3" name="İçerik Yer Tutucusu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İçerik Yer Tutucusu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5" name="Tarih Yer Tutucusu 4"/>
          <p:cNvSpPr>
            <a:spLocks noGrp="1"/>
          </p:cNvSpPr>
          <p:nvPr>
            <p:ph type="dt" sz="half" idx="10"/>
          </p:nvPr>
        </p:nvSpPr>
        <p:spPr/>
        <p:txBody>
          <a:bodyPr rtlCol="0"/>
          <a:lstStyle/>
          <a:p>
            <a:pPr rtl="0"/>
            <a:fld id="{463EBEF9-3980-4384-80D3-EB4BD5F6AADC}"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tIns="45720" rtlCol="0" anchor="b"/>
          <a:lstStyle>
            <a:lvl1pPr>
              <a:defRPr/>
            </a:lvl1pPr>
          </a:lstStyle>
          <a:p>
            <a:pPr rtl="0"/>
            <a:r>
              <a:rPr lang="tr-TR" noProof="0"/>
              <a:t>Asıl başlık stilini düzenlemek için tıklayın</a:t>
            </a:r>
            <a:endParaRPr kumimoji="0" lang="tr-TR" noProof="0" dirty="0"/>
          </a:p>
        </p:txBody>
      </p:sp>
      <p:sp>
        <p:nvSpPr>
          <p:cNvPr id="3" name="Metin Yer Tutucusu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a:t>Asıl metin stillerini düzenle</a:t>
            </a:r>
          </a:p>
        </p:txBody>
      </p:sp>
      <p:sp>
        <p:nvSpPr>
          <p:cNvPr id="5" name="İçerik Yer Tutucusu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Metin Yer Tutucusu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a:t>Asıl metin stillerini düzenle</a:t>
            </a:r>
          </a:p>
        </p:txBody>
      </p:sp>
      <p:sp>
        <p:nvSpPr>
          <p:cNvPr id="6" name="İçerik Yer Tutucusu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7" name="Tarih Yer Tutucusu 6"/>
          <p:cNvSpPr>
            <a:spLocks noGrp="1"/>
          </p:cNvSpPr>
          <p:nvPr>
            <p:ph type="dt" sz="half" idx="10"/>
          </p:nvPr>
        </p:nvSpPr>
        <p:spPr/>
        <p:txBody>
          <a:bodyPr rtlCol="0"/>
          <a:lstStyle/>
          <a:p>
            <a:pPr rtl="0"/>
            <a:fld id="{FBF9A8E6-B37F-47AF-A703-2BCBC9943932}" type="datetime1">
              <a:rPr lang="tr-TR" noProof="0" smtClean="0"/>
              <a:t>2.05.2019</a:t>
            </a:fld>
            <a:endParaRPr lang="tr-TR" noProof="0" dirty="0"/>
          </a:p>
        </p:txBody>
      </p:sp>
      <p:sp>
        <p:nvSpPr>
          <p:cNvPr id="8" name="Alt Bilgi Yer Tutucusu 7"/>
          <p:cNvSpPr>
            <a:spLocks noGrp="1"/>
          </p:cNvSpPr>
          <p:nvPr>
            <p:ph type="ftr" sz="quarter" idx="11"/>
          </p:nvPr>
        </p:nvSpPr>
        <p:spPr/>
        <p:txBody>
          <a:bodyPr rtlCol="0"/>
          <a:lstStyle/>
          <a:p>
            <a:pPr rtl="0"/>
            <a:r>
              <a:rPr lang="tr-TR" noProof="0" dirty="0"/>
              <a:t>Alt bilgi ekle</a:t>
            </a:r>
          </a:p>
        </p:txBody>
      </p:sp>
      <p:sp>
        <p:nvSpPr>
          <p:cNvPr id="9" name="Slayt Numarası Yer Tutucusu 8"/>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3" name="Tarih Yer Tutucusu 2"/>
          <p:cNvSpPr>
            <a:spLocks noGrp="1"/>
          </p:cNvSpPr>
          <p:nvPr>
            <p:ph type="dt" sz="half" idx="10"/>
          </p:nvPr>
        </p:nvSpPr>
        <p:spPr/>
        <p:txBody>
          <a:bodyPr rtlCol="0"/>
          <a:lstStyle/>
          <a:p>
            <a:pPr rtl="0"/>
            <a:fld id="{96F71D90-410C-4B16-9BFD-EA0ECDF43110}" type="datetime1">
              <a:rPr lang="tr-TR" noProof="0" smtClean="0"/>
              <a:t>2.05.2019</a:t>
            </a:fld>
            <a:endParaRPr lang="tr-TR" noProof="0" dirty="0"/>
          </a:p>
        </p:txBody>
      </p:sp>
      <p:sp>
        <p:nvSpPr>
          <p:cNvPr id="4" name="Alt Bilgi Yer Tutucusu 3"/>
          <p:cNvSpPr>
            <a:spLocks noGrp="1"/>
          </p:cNvSpPr>
          <p:nvPr>
            <p:ph type="ftr" sz="quarter" idx="11"/>
          </p:nvPr>
        </p:nvSpPr>
        <p:spPr/>
        <p:txBody>
          <a:bodyPr rtlCol="0"/>
          <a:lstStyle/>
          <a:p>
            <a:pPr rtl="0"/>
            <a:r>
              <a:rPr lang="tr-TR" noProof="0" dirty="0"/>
              <a:t>Alt bilgi ekle</a:t>
            </a:r>
          </a:p>
        </p:txBody>
      </p:sp>
      <p:sp>
        <p:nvSpPr>
          <p:cNvPr id="5" name="Slayt Numarası Yer Tutucusu 4"/>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Tarih Yer Tutucusu 1"/>
          <p:cNvSpPr>
            <a:spLocks noGrp="1"/>
          </p:cNvSpPr>
          <p:nvPr>
            <p:ph type="dt" sz="half" idx="10"/>
          </p:nvPr>
        </p:nvSpPr>
        <p:spPr/>
        <p:txBody>
          <a:bodyPr rtlCol="0"/>
          <a:lstStyle/>
          <a:p>
            <a:pPr rtl="0"/>
            <a:fld id="{0B0A6C1C-4434-4E26-A555-54E57ED65A8F}" type="datetime1">
              <a:rPr lang="tr-TR" noProof="0" smtClean="0"/>
              <a:t>2.05.2019</a:t>
            </a:fld>
            <a:endParaRPr lang="tr-TR" noProof="0" dirty="0"/>
          </a:p>
        </p:txBody>
      </p:sp>
      <p:sp>
        <p:nvSpPr>
          <p:cNvPr id="3" name="Alt Bilgi Yer Tutucusu 2"/>
          <p:cNvSpPr>
            <a:spLocks noGrp="1"/>
          </p:cNvSpPr>
          <p:nvPr>
            <p:ph type="ftr" sz="quarter" idx="11"/>
          </p:nvPr>
        </p:nvSpPr>
        <p:spPr/>
        <p:txBody>
          <a:bodyPr rtlCol="0"/>
          <a:lstStyle/>
          <a:p>
            <a:pPr rtl="0"/>
            <a:r>
              <a:rPr lang="tr-TR" noProof="0" dirty="0"/>
              <a:t>Alt bilgi ekle</a:t>
            </a:r>
          </a:p>
        </p:txBody>
      </p:sp>
      <p:sp>
        <p:nvSpPr>
          <p:cNvPr id="4" name="Slayt Numarası Yer Tutucusu 3"/>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4" name="İçerik Yer Tutucusu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3" name="Metin Yer Tutucusu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tr-TR" noProof="0"/>
              <a:t>Asıl metin stillerini düzenle</a:t>
            </a:r>
          </a:p>
        </p:txBody>
      </p:sp>
      <p:sp>
        <p:nvSpPr>
          <p:cNvPr id="5" name="Tarih Yer Tutucusu 4"/>
          <p:cNvSpPr>
            <a:spLocks noGrp="1"/>
          </p:cNvSpPr>
          <p:nvPr>
            <p:ph type="dt" sz="half" idx="10"/>
          </p:nvPr>
        </p:nvSpPr>
        <p:spPr/>
        <p:txBody>
          <a:bodyPr rtlCol="0"/>
          <a:lstStyle/>
          <a:p>
            <a:pPr rtl="0"/>
            <a:fld id="{7E6386DA-5C92-4A73-B0CF-808D08079677}"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Resim Yazısı İçeren Resim">
    <p:spTree>
      <p:nvGrpSpPr>
        <p:cNvPr id="1" name=""/>
        <p:cNvGrpSpPr/>
        <p:nvPr/>
      </p:nvGrpSpPr>
      <p:grpSpPr>
        <a:xfrm>
          <a:off x="0" y="0"/>
          <a:ext cx="0" cy="0"/>
          <a:chOff x="0" y="0"/>
          <a:chExt cx="0" cy="0"/>
        </a:xfrm>
      </p:grpSpPr>
      <p:sp>
        <p:nvSpPr>
          <p:cNvPr id="9" name="Kesik ve Tek Köşesi Yuvarlak Dikdörtgen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12" name="Dik Üçgen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2" name="Başlık 1"/>
          <p:cNvSpPr>
            <a:spLocks noGrp="1"/>
          </p:cNvSpPr>
          <p:nvPr>
            <p:ph type="title"/>
          </p:nvPr>
        </p:nvSpPr>
        <p:spPr>
          <a:xfrm>
            <a:off x="812800" y="1176997"/>
            <a:ext cx="2950464" cy="1582621"/>
          </a:xfrm>
        </p:spPr>
        <p:txBody>
          <a:bodyPr vert="horz" lIns="45720" tIns="45720" rIns="45720" bIns="45720" rtlCol="0" anchor="b"/>
          <a:lstStyle>
            <a:lvl1pPr algn="l">
              <a:buNone/>
              <a:defRPr sz="2000" b="1">
                <a:solidFill>
                  <a:schemeClr val="tx2"/>
                </a:solidFill>
              </a:defRPr>
            </a:lvl1pPr>
          </a:lstStyle>
          <a:p>
            <a:pPr rtl="0"/>
            <a:r>
              <a:rPr lang="tr-TR" noProof="0"/>
              <a:t>Asıl başlık stilini düzenlemek için tıklayın</a:t>
            </a:r>
            <a:endParaRPr kumimoji="0" lang="tr-TR" noProof="0" dirty="0"/>
          </a:p>
        </p:txBody>
      </p:sp>
      <p:sp>
        <p:nvSpPr>
          <p:cNvPr id="3" name="Resim Yer Tutucusu 2" descr="Resim eklemek için boş yer tutucu. Yer tutucuya tıklayın ve eklemek istediğiniz resmi seçin"/>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tr-TR" noProof="0"/>
              <a:t>Resim eklemek için simgeye tıklayın</a:t>
            </a:r>
            <a:endParaRPr kumimoji="0" lang="tr-TR" noProof="0" dirty="0"/>
          </a:p>
        </p:txBody>
      </p:sp>
      <p:sp>
        <p:nvSpPr>
          <p:cNvPr id="4" name="Metin Yer Tutucusu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tr-TR" noProof="0"/>
              <a:t>Asıl metin stillerini düzenle</a:t>
            </a:r>
          </a:p>
        </p:txBody>
      </p:sp>
      <p:sp>
        <p:nvSpPr>
          <p:cNvPr id="5" name="Tarih Yer Tutucusu 4"/>
          <p:cNvSpPr>
            <a:spLocks noGrp="1"/>
          </p:cNvSpPr>
          <p:nvPr>
            <p:ph type="dt" sz="half" idx="10"/>
          </p:nvPr>
        </p:nvSpPr>
        <p:spPr/>
        <p:txBody>
          <a:bodyPr rtlCol="0"/>
          <a:lstStyle/>
          <a:p>
            <a:pPr rtl="0"/>
            <a:fld id="{B3B9E368-D9EF-4D44-84F6-E0AB247D1959}"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a:xfrm>
            <a:off x="10769600" y="6356351"/>
            <a:ext cx="812800" cy="365125"/>
          </a:xfrm>
        </p:spPr>
        <p:txBody>
          <a:bodyPr rtlCol="0"/>
          <a:lstStyle/>
          <a:p>
            <a:pPr rtl="0"/>
            <a:fld id="{401CF334-2D5C-4859-84A6-CA7E6E43FAEB}" type="slidenum">
              <a:rPr lang="tr-TR" noProof="0" smtClean="0"/>
              <a:t>‹#›</a:t>
            </a:fld>
            <a:endParaRPr lang="tr-TR" noProof="0" dirty="0"/>
          </a:p>
        </p:txBody>
      </p:sp>
      <p:sp>
        <p:nvSpPr>
          <p:cNvPr id="10" name="Serbest 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11" name="Serbest 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up 24"/>
          <p:cNvGrpSpPr/>
          <p:nvPr/>
        </p:nvGrpSpPr>
        <p:grpSpPr>
          <a:xfrm>
            <a:off x="-29028" y="-7144"/>
            <a:ext cx="12240731" cy="6879658"/>
            <a:chOff x="0" y="-21658"/>
            <a:chExt cx="12240731" cy="6879658"/>
          </a:xfrm>
        </p:grpSpPr>
        <p:sp>
          <p:nvSpPr>
            <p:cNvPr id="26" name="Dikdörtgen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grpSp>
          <p:nvGrpSpPr>
            <p:cNvPr id="27" name="Grup 26"/>
            <p:cNvGrpSpPr/>
            <p:nvPr/>
          </p:nvGrpSpPr>
          <p:grpSpPr>
            <a:xfrm>
              <a:off x="0" y="-21658"/>
              <a:ext cx="12240731" cy="1041400"/>
              <a:chOff x="-25356" y="-7144"/>
              <a:chExt cx="12240731" cy="1041400"/>
            </a:xfrm>
          </p:grpSpPr>
          <p:sp>
            <p:nvSpPr>
              <p:cNvPr id="28" name="Serbest biçi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29" name="Serbest 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grpSp>
            <p:nvGrpSpPr>
              <p:cNvPr id="31" name="Grup 30"/>
              <p:cNvGrpSpPr/>
              <p:nvPr/>
            </p:nvGrpSpPr>
            <p:grpSpPr>
              <a:xfrm>
                <a:off x="-25356" y="202408"/>
                <a:ext cx="12240731" cy="649224"/>
                <a:chOff x="-19045" y="216550"/>
                <a:chExt cx="9180548" cy="649224"/>
              </a:xfrm>
            </p:grpSpPr>
            <p:sp>
              <p:nvSpPr>
                <p:cNvPr id="32" name="Serbest 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sp>
              <p:nvSpPr>
                <p:cNvPr id="33" name="Serbest 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grpSp>
        </p:grpSp>
      </p:grpSp>
      <p:sp>
        <p:nvSpPr>
          <p:cNvPr id="9" name="Başlık Yer Tutucusu 8"/>
          <p:cNvSpPr>
            <a:spLocks noGrp="1"/>
          </p:cNvSpPr>
          <p:nvPr>
            <p:ph type="title"/>
          </p:nvPr>
        </p:nvSpPr>
        <p:spPr>
          <a:xfrm>
            <a:off x="609600" y="662782"/>
            <a:ext cx="10972800" cy="1184306"/>
          </a:xfrm>
          <a:prstGeom prst="rect">
            <a:avLst/>
          </a:prstGeom>
        </p:spPr>
        <p:txBody>
          <a:bodyPr vert="horz" lIns="0" rIns="0" bIns="0" rtlCol="0" anchor="b">
            <a:normAutofit/>
          </a:bodyPr>
          <a:lstStyle/>
          <a:p>
            <a:pPr rtl="0"/>
            <a:r>
              <a:rPr lang="tr-TR" noProof="0" dirty="0"/>
              <a:t>Asıl başlık stilini düzenlemek için tıklayın</a:t>
            </a:r>
            <a:endParaRPr kumimoji="0" lang="tr-TR" noProof="0" dirty="0"/>
          </a:p>
        </p:txBody>
      </p:sp>
      <p:sp>
        <p:nvSpPr>
          <p:cNvPr id="30" name="Metin Yer Tutucusu 29"/>
          <p:cNvSpPr>
            <a:spLocks noGrp="1"/>
          </p:cNvSpPr>
          <p:nvPr>
            <p:ph type="body" idx="1"/>
          </p:nvPr>
        </p:nvSpPr>
        <p:spPr>
          <a:xfrm>
            <a:off x="609600" y="1935480"/>
            <a:ext cx="10972800" cy="4389120"/>
          </a:xfrm>
          <a:prstGeom prst="rect">
            <a:avLst/>
          </a:prstGeom>
        </p:spPr>
        <p:txBody>
          <a:bodyPr vert="horz" rtlCol="0">
            <a:normAutofit/>
          </a:bodyPr>
          <a:lstStyle/>
          <a:p>
            <a:pPr lvl="0" rtl="0" eaLnBrk="1" latinLnBrk="0" hangingPunct="1"/>
            <a:r>
              <a:rPr lang="tr-TR" noProof="0" dirty="0"/>
              <a:t>Asıl metin stillerini düzenlemek için tıklayın</a:t>
            </a:r>
          </a:p>
          <a:p>
            <a:pPr lvl="1" rtl="0" eaLnBrk="1" latinLnBrk="0" hangingPunct="1"/>
            <a:r>
              <a:rPr lang="tr-TR" noProof="0" dirty="0"/>
              <a:t>İkinci düzey</a:t>
            </a:r>
          </a:p>
          <a:p>
            <a:pPr lvl="2" rtl="0" eaLnBrk="1" latinLnBrk="0" hangingPunct="1"/>
            <a:r>
              <a:rPr lang="tr-TR" noProof="0" dirty="0"/>
              <a:t>Üçüncü düzey</a:t>
            </a:r>
          </a:p>
          <a:p>
            <a:pPr lvl="3" rtl="0" eaLnBrk="1" latinLnBrk="0" hangingPunct="1"/>
            <a:r>
              <a:rPr lang="tr-TR" noProof="0" dirty="0"/>
              <a:t>Dördüncü düzey</a:t>
            </a:r>
          </a:p>
          <a:p>
            <a:pPr lvl="4" rtl="0" eaLnBrk="1" latinLnBrk="0" hangingPunct="1"/>
            <a:r>
              <a:rPr lang="tr-TR" noProof="0" dirty="0"/>
              <a:t>Beşinci düzey</a:t>
            </a:r>
          </a:p>
        </p:txBody>
      </p:sp>
      <p:sp>
        <p:nvSpPr>
          <p:cNvPr id="10" name="Tarih Yer Tutucusu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fld id="{3193FE27-A740-43D0-8304-44C82B551D2A}" type="datetime1">
              <a:rPr lang="tr-TR" noProof="0" smtClean="0"/>
              <a:t>2.05.2019</a:t>
            </a:fld>
            <a:endParaRPr lang="tr-TR" noProof="0" dirty="0"/>
          </a:p>
        </p:txBody>
      </p:sp>
      <p:sp>
        <p:nvSpPr>
          <p:cNvPr id="22" name="Alt Bilgi Yer Tutucusu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r>
              <a:rPr lang="tr-TR" noProof="0" dirty="0"/>
              <a:t>Alt bilgi ekle</a:t>
            </a:r>
          </a:p>
        </p:txBody>
      </p:sp>
      <p:sp>
        <p:nvSpPr>
          <p:cNvPr id="18" name="Slayt Numarası Yer Tutucusu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defRPr>
            </a:lvl1pPr>
          </a:lstStyle>
          <a:p>
            <a:pPr rtl="0"/>
            <a:fld id="{401CF334-2D5C-4859-84A6-CA7E6E43FAEB}" type="slidenum">
              <a:rPr lang="tr-TR" noProof="0" smtClean="0"/>
              <a:pPr/>
              <a:t>‹#›</a:t>
            </a:fld>
            <a:endParaRPr lang="tr-TR"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401067" y="304799"/>
            <a:ext cx="5128928" cy="1223819"/>
          </a:xfrm>
        </p:spPr>
        <p:txBody>
          <a:bodyPr rtlCol="0"/>
          <a:lstStyle/>
          <a:p>
            <a:pPr rtl="0"/>
            <a:r>
              <a:rPr lang="tr-TR" dirty="0"/>
              <a:t>GENEL TURİZM</a:t>
            </a:r>
          </a:p>
        </p:txBody>
      </p:sp>
      <p:pic>
        <p:nvPicPr>
          <p:cNvPr id="3" name="Resim 2">
            <a:extLst>
              <a:ext uri="{FF2B5EF4-FFF2-40B4-BE49-F238E27FC236}">
                <a16:creationId xmlns:a16="http://schemas.microsoft.com/office/drawing/2014/main" id="{1D85515D-EB10-4739-9BBC-39381E7100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41895" y="1644074"/>
            <a:ext cx="7625765" cy="4385589"/>
          </a:xfrm>
          <a:prstGeom prst="rect">
            <a:avLst/>
          </a:prstGeom>
        </p:spPr>
      </p:pic>
      <p:pic>
        <p:nvPicPr>
          <p:cNvPr id="7" name="Resim 6">
            <a:extLst>
              <a:ext uri="{FF2B5EF4-FFF2-40B4-BE49-F238E27FC236}">
                <a16:creationId xmlns:a16="http://schemas.microsoft.com/office/drawing/2014/main" id="{91DBB4BA-09F7-44E0-8536-830EFBA03C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1068" y="3889714"/>
            <a:ext cx="3136459" cy="2139950"/>
          </a:xfrm>
          <a:prstGeom prst="rect">
            <a:avLst/>
          </a:prstGeom>
        </p:spPr>
      </p:pic>
      <p:pic>
        <p:nvPicPr>
          <p:cNvPr id="9" name="Resim 8">
            <a:extLst>
              <a:ext uri="{FF2B5EF4-FFF2-40B4-BE49-F238E27FC236}">
                <a16:creationId xmlns:a16="http://schemas.microsoft.com/office/drawing/2014/main" id="{81BD441F-EBDA-4668-B7B5-821CE1D4B7E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1067" y="1644074"/>
            <a:ext cx="3136460" cy="2245639"/>
          </a:xfrm>
          <a:prstGeom prst="rect">
            <a:avLst/>
          </a:prstGeom>
        </p:spPr>
      </p:pic>
    </p:spTree>
    <p:extLst>
      <p:ext uri="{BB962C8B-B14F-4D97-AF65-F5344CB8AC3E}">
        <p14:creationId xmlns:p14="http://schemas.microsoft.com/office/powerpoint/2010/main" val="3549628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TURİZM TALEBİNİN ETKİLEYEN UNSURLAR</a:t>
            </a:r>
          </a:p>
          <a:p>
            <a:pPr algn="just"/>
            <a:r>
              <a:rPr lang="tr-TR" sz="2400" b="1" dirty="0">
                <a:latin typeface="Times New Roman" panose="02020603050405020304" pitchFamily="18" charset="0"/>
                <a:cs typeface="Times New Roman" panose="02020603050405020304" pitchFamily="18" charset="0"/>
              </a:rPr>
              <a:t>2.Toplumsal Unsurlar</a:t>
            </a:r>
          </a:p>
          <a:p>
            <a:pPr algn="just"/>
            <a:r>
              <a:rPr lang="tr-TR" sz="2400" b="1" dirty="0">
                <a:latin typeface="Times New Roman" panose="02020603050405020304" pitchFamily="18" charset="0"/>
                <a:cs typeface="Times New Roman" panose="02020603050405020304" pitchFamily="18" charset="0"/>
              </a:rPr>
              <a:t>F) Psikolojik Unsurlar</a:t>
            </a:r>
          </a:p>
          <a:p>
            <a:pPr lvl="2" algn="just">
              <a:buFont typeface="Wingdings" panose="05000000000000000000" pitchFamily="2" charset="2"/>
              <a:buChar char="Ø"/>
            </a:pPr>
            <a:r>
              <a:rPr lang="tr-TR" sz="2400" b="1" dirty="0">
                <a:latin typeface="Times New Roman" panose="02020603050405020304" pitchFamily="18" charset="0"/>
                <a:cs typeface="Times New Roman" panose="02020603050405020304" pitchFamily="18" charset="0"/>
              </a:rPr>
              <a:t>1)Kişilik yapısı ve Motivasyon</a:t>
            </a:r>
          </a:p>
          <a:p>
            <a:pPr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Turistik tüketicilerin seyahat etme eğilimleri, kişilik yapısına göre </a:t>
            </a:r>
            <a:r>
              <a:rPr lang="tr-TR" sz="2400" b="1" dirty="0">
                <a:solidFill>
                  <a:srgbClr val="FF0000"/>
                </a:solidFill>
                <a:latin typeface="Times New Roman" panose="02020603050405020304" pitchFamily="18" charset="0"/>
                <a:cs typeface="Times New Roman" panose="02020603050405020304" pitchFamily="18" charset="0"/>
              </a:rPr>
              <a:t>“içedönük” </a:t>
            </a:r>
            <a:r>
              <a:rPr lang="tr-TR" sz="2400" b="1" i="1" dirty="0">
                <a:solidFill>
                  <a:srgbClr val="FF0000"/>
                </a:solidFill>
                <a:latin typeface="Times New Roman" panose="02020603050405020304" pitchFamily="18" charset="0"/>
                <a:cs typeface="Times New Roman" panose="02020603050405020304" pitchFamily="18" charset="0"/>
              </a:rPr>
              <a:t>(</a:t>
            </a:r>
            <a:r>
              <a:rPr lang="tr-TR" sz="2400" b="1" i="1" dirty="0" err="1">
                <a:solidFill>
                  <a:srgbClr val="FF0000"/>
                </a:solidFill>
                <a:latin typeface="Times New Roman" panose="02020603050405020304" pitchFamily="18" charset="0"/>
                <a:cs typeface="Times New Roman" panose="02020603050405020304" pitchFamily="18" charset="0"/>
              </a:rPr>
              <a:t>pscyhocentric</a:t>
            </a:r>
            <a:r>
              <a:rPr lang="tr-TR" sz="2400" b="1" i="1" dirty="0">
                <a:solidFill>
                  <a:srgbClr val="FF0000"/>
                </a:solidFill>
                <a:latin typeface="Times New Roman" panose="02020603050405020304" pitchFamily="18" charset="0"/>
                <a:cs typeface="Times New Roman" panose="02020603050405020304" pitchFamily="18" charset="0"/>
              </a:rPr>
              <a:t>)</a:t>
            </a:r>
            <a:r>
              <a:rPr lang="tr-TR" sz="2400" b="1" dirty="0">
                <a:solidFill>
                  <a:srgbClr val="FF0000"/>
                </a:solidFill>
                <a:latin typeface="Times New Roman" panose="02020603050405020304" pitchFamily="18" charset="0"/>
                <a:cs typeface="Times New Roman" panose="02020603050405020304" pitchFamily="18" charset="0"/>
              </a:rPr>
              <a:t> ve “dışadönük” </a:t>
            </a:r>
            <a:r>
              <a:rPr lang="tr-TR" sz="2400" b="1" i="1" dirty="0">
                <a:solidFill>
                  <a:srgbClr val="FF0000"/>
                </a:solidFill>
                <a:latin typeface="Times New Roman" panose="02020603050405020304" pitchFamily="18" charset="0"/>
                <a:cs typeface="Times New Roman" panose="02020603050405020304" pitchFamily="18" charset="0"/>
              </a:rPr>
              <a:t>(</a:t>
            </a:r>
            <a:r>
              <a:rPr lang="tr-TR" sz="2400" b="1" i="1" dirty="0" err="1">
                <a:solidFill>
                  <a:srgbClr val="FF0000"/>
                </a:solidFill>
                <a:latin typeface="Times New Roman" panose="02020603050405020304" pitchFamily="18" charset="0"/>
                <a:cs typeface="Times New Roman" panose="02020603050405020304" pitchFamily="18" charset="0"/>
              </a:rPr>
              <a:t>allocentric</a:t>
            </a:r>
            <a:r>
              <a:rPr lang="tr-TR" sz="2400" b="1" i="1" dirty="0">
                <a:solidFill>
                  <a:srgbClr val="FF0000"/>
                </a:solidFill>
                <a:latin typeface="Times New Roman" panose="02020603050405020304" pitchFamily="18" charset="0"/>
                <a:cs typeface="Times New Roman" panose="02020603050405020304" pitchFamily="18" charset="0"/>
              </a:rPr>
              <a:t>)</a:t>
            </a:r>
            <a:r>
              <a:rPr lang="tr-TR" sz="2400" b="1" dirty="0">
                <a:solidFill>
                  <a:srgbClr val="FF0000"/>
                </a:solidFill>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olarak iki gruba ayrılmaktadır. </a:t>
            </a:r>
          </a:p>
          <a:p>
            <a:pPr algn="just">
              <a:buFont typeface="Wingdings" panose="05000000000000000000" pitchFamily="2" charset="2"/>
              <a:buChar char="Ø"/>
            </a:pPr>
            <a:endParaRPr lang="tr-TR"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İçedönük turist tipleri daha çok düşük gelir grubuna ait olduklarından pasif olarak turizm hareketlerine katılmakta ve daha çok organize turları tercih etmektedirler. </a:t>
            </a:r>
          </a:p>
          <a:p>
            <a:pPr algn="just">
              <a:buFont typeface="Wingdings" panose="05000000000000000000" pitchFamily="2" charset="2"/>
              <a:buChar char="Ø"/>
            </a:pPr>
            <a:endParaRPr lang="tr-TR"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Dışadönük turist tipleri ise, daha çok yüksek gelir grubuna ait olduklarından bireysel seyahat eğilimli olmakta ve hareket ve değişim gerektiren seyahat biçimlerini (macera, spor, doğa, tarih ve kültür) tercih etmektedirler.</a:t>
            </a:r>
          </a:p>
        </p:txBody>
      </p:sp>
    </p:spTree>
    <p:extLst>
      <p:ext uri="{BB962C8B-B14F-4D97-AF65-F5344CB8AC3E}">
        <p14:creationId xmlns:p14="http://schemas.microsoft.com/office/powerpoint/2010/main" val="189459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TURİZM TALEBİNİN ETKİLEYEN UNSURLAR</a:t>
            </a:r>
          </a:p>
          <a:p>
            <a:pPr algn="just"/>
            <a:r>
              <a:rPr lang="tr-TR" sz="2400" b="1" dirty="0">
                <a:latin typeface="Times New Roman" panose="02020603050405020304" pitchFamily="18" charset="0"/>
                <a:cs typeface="Times New Roman" panose="02020603050405020304" pitchFamily="18" charset="0"/>
              </a:rPr>
              <a:t>2.Toplumsal Unsurlar</a:t>
            </a:r>
          </a:p>
          <a:p>
            <a:pPr algn="just"/>
            <a:r>
              <a:rPr lang="tr-TR" sz="2400" b="1" dirty="0">
                <a:latin typeface="Times New Roman" panose="02020603050405020304" pitchFamily="18" charset="0"/>
                <a:cs typeface="Times New Roman" panose="02020603050405020304" pitchFamily="18" charset="0"/>
              </a:rPr>
              <a:t>F) Psikolojik Unsurlar</a:t>
            </a:r>
          </a:p>
          <a:p>
            <a:pPr marL="667512" lvl="2" indent="0" algn="just">
              <a:buNone/>
            </a:pPr>
            <a:r>
              <a:rPr lang="tr-TR" sz="2400" b="1" dirty="0">
                <a:latin typeface="Times New Roman" panose="02020603050405020304" pitchFamily="18" charset="0"/>
                <a:cs typeface="Times New Roman" panose="02020603050405020304" pitchFamily="18" charset="0"/>
              </a:rPr>
              <a:t>2)Kültürel Uzaklık</a:t>
            </a:r>
          </a:p>
          <a:p>
            <a:pPr marL="92075" lvl="2" indent="0" algn="just">
              <a:buNone/>
            </a:pPr>
            <a:r>
              <a:rPr lang="tr-TR" sz="2000" dirty="0">
                <a:solidFill>
                  <a:srgbClr val="FF0000"/>
                </a:solidFill>
                <a:latin typeface="Times New Roman" panose="02020603050405020304" pitchFamily="18" charset="0"/>
                <a:cs typeface="Times New Roman" panose="02020603050405020304" pitchFamily="18" charset="0"/>
              </a:rPr>
              <a:t>Farklı kültürleri tanıma önemli bir motivasyon aracıdır.</a:t>
            </a:r>
            <a:r>
              <a:rPr lang="tr-TR" sz="2000" dirty="0">
                <a:latin typeface="Times New Roman" panose="02020603050405020304" pitchFamily="18" charset="0"/>
                <a:cs typeface="Times New Roman" panose="02020603050405020304" pitchFamily="18" charset="0"/>
              </a:rPr>
              <a:t> Bu amaçla Afrika (Güney Afrika, Tunus, Mısır, Cezayir), Latin Amerika (Arjantin, Brezilya, Küba), Uzak Doğu (Çin, Kore), Asya (Hindistan), eski demir perde ülkeleri (Rusya ve Eski Doğu Bloku devletleri, Romanya, Çek Cumhuriyeti, Slovakya, Polonya) kültür turizminde önemli ivme kazanmışlardır. </a:t>
            </a:r>
            <a:r>
              <a:rPr lang="tr-TR" sz="2000" dirty="0">
                <a:solidFill>
                  <a:srgbClr val="FF0000"/>
                </a:solidFill>
                <a:latin typeface="Times New Roman" panose="02020603050405020304" pitchFamily="18" charset="0"/>
                <a:cs typeface="Times New Roman" panose="02020603050405020304" pitchFamily="18" charset="0"/>
              </a:rPr>
              <a:t>Yeni turist tipi, kendisine kültürel açıdan yakın bölgeleri tercih etmemektedir. </a:t>
            </a:r>
            <a:r>
              <a:rPr lang="tr-TR" sz="2000" dirty="0">
                <a:latin typeface="Times New Roman" panose="02020603050405020304" pitchFamily="18" charset="0"/>
                <a:cs typeface="Times New Roman" panose="02020603050405020304" pitchFamily="18" charset="0"/>
              </a:rPr>
              <a:t>Bu nedenle, bir bölge kültürel açıdan ne kadar büyük farka sahip ise, sonuç, özellikle </a:t>
            </a:r>
            <a:r>
              <a:rPr lang="tr-TR" sz="2000" b="1" dirty="0">
                <a:latin typeface="Times New Roman" panose="02020603050405020304" pitchFamily="18" charset="0"/>
                <a:cs typeface="Times New Roman" panose="02020603050405020304" pitchFamily="18" charset="0"/>
              </a:rPr>
              <a:t>dışadönük turistler </a:t>
            </a:r>
            <a:r>
              <a:rPr lang="tr-TR" sz="2000" dirty="0">
                <a:latin typeface="Times New Roman" panose="02020603050405020304" pitchFamily="18" charset="0"/>
                <a:cs typeface="Times New Roman" panose="02020603050405020304" pitchFamily="18" charset="0"/>
              </a:rPr>
              <a:t>için o denli teşvik edicidir. Bu arada kültürel uzaklık konusunda aradaki farkın büyük olmasının ortaya çıkarabileceği sonuçlar turizmin toplumsal yapı üzerine etkileri olarak ele alınmaktadır. </a:t>
            </a:r>
            <a:r>
              <a:rPr lang="tr-TR" sz="2000" b="1" dirty="0">
                <a:latin typeface="Times New Roman" panose="02020603050405020304" pitchFamily="18" charset="0"/>
                <a:cs typeface="Times New Roman" panose="02020603050405020304" pitchFamily="18" charset="0"/>
              </a:rPr>
              <a:t>Diğer yandan kültürel uzaklık kavramını dikkate almayan turist grupları, daha çok kitle turizmini tercih etmektedirler</a:t>
            </a:r>
            <a:r>
              <a:rPr lang="tr-TR" sz="2000" dirty="0">
                <a:latin typeface="Times New Roman" panose="02020603050405020304" pitchFamily="18" charset="0"/>
                <a:cs typeface="Times New Roman" panose="02020603050405020304" pitchFamily="18" charset="0"/>
              </a:rPr>
              <a:t>. Gidilen bölgedeki tarihi ve kültürel değerler görülmesine karşın, kültür açısından aradaki fark bu grup için önemli olmayabilir. Bu grup içerisinde yer alan turistlere Türkiye, Yunanistan, Mısır, Tunus ve Cezayir gibi Akdeniz ülkeleri ile Hawaii, </a:t>
            </a:r>
            <a:r>
              <a:rPr lang="tr-TR" sz="2000" dirty="0" err="1">
                <a:latin typeface="Times New Roman" panose="02020603050405020304" pitchFamily="18" charset="0"/>
                <a:cs typeface="Times New Roman" panose="02020603050405020304" pitchFamily="18" charset="0"/>
              </a:rPr>
              <a:t>Mairitus</a:t>
            </a:r>
            <a:r>
              <a:rPr lang="tr-TR" sz="2000" dirty="0">
                <a:latin typeface="Times New Roman" panose="02020603050405020304" pitchFamily="18" charset="0"/>
                <a:cs typeface="Times New Roman" panose="02020603050405020304" pitchFamily="18" charset="0"/>
              </a:rPr>
              <a:t> ve </a:t>
            </a:r>
            <a:r>
              <a:rPr lang="tr-TR" sz="2000" dirty="0" err="1">
                <a:latin typeface="Times New Roman" panose="02020603050405020304" pitchFamily="18" charset="0"/>
                <a:cs typeface="Times New Roman" panose="02020603050405020304" pitchFamily="18" charset="0"/>
              </a:rPr>
              <a:t>Karaib</a:t>
            </a:r>
            <a:r>
              <a:rPr lang="tr-TR" sz="2000" dirty="0">
                <a:latin typeface="Times New Roman" panose="02020603050405020304" pitchFamily="18" charset="0"/>
                <a:cs typeface="Times New Roman" panose="02020603050405020304" pitchFamily="18" charset="0"/>
              </a:rPr>
              <a:t> Adaları gibi adalar daha çekici gelmektedir.</a:t>
            </a:r>
          </a:p>
          <a:p>
            <a:pPr lvl="2" algn="just">
              <a:buFont typeface="Wingdings" panose="05000000000000000000" pitchFamily="2" charset="2"/>
              <a:buChar char="Ø"/>
            </a:pPr>
            <a:endParaRPr lang="tr-T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336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TURİZM TALEBİNİN ETKİLEYEN UNSURLAR</a:t>
            </a:r>
          </a:p>
          <a:p>
            <a:pPr algn="just"/>
            <a:r>
              <a:rPr lang="tr-TR" sz="2400" b="1" dirty="0">
                <a:latin typeface="Times New Roman" panose="02020603050405020304" pitchFamily="18" charset="0"/>
                <a:cs typeface="Times New Roman" panose="02020603050405020304" pitchFamily="18" charset="0"/>
              </a:rPr>
              <a:t>2.Toplumsal Unsurlar</a:t>
            </a:r>
          </a:p>
          <a:p>
            <a:pPr algn="just"/>
            <a:r>
              <a:rPr lang="tr-TR" sz="2400" b="1" dirty="0">
                <a:latin typeface="Times New Roman" panose="02020603050405020304" pitchFamily="18" charset="0"/>
                <a:cs typeface="Times New Roman" panose="02020603050405020304" pitchFamily="18" charset="0"/>
              </a:rPr>
              <a:t>F) Psikolojik Unsurlar</a:t>
            </a:r>
          </a:p>
          <a:p>
            <a:pPr marL="667512" lvl="2" indent="0" algn="just">
              <a:buNone/>
            </a:pPr>
            <a:r>
              <a:rPr lang="tr-TR" sz="2400" b="1" dirty="0">
                <a:latin typeface="Times New Roman" panose="02020603050405020304" pitchFamily="18" charset="0"/>
                <a:cs typeface="Times New Roman" panose="02020603050405020304" pitchFamily="18" charset="0"/>
              </a:rPr>
              <a:t>3)Moda , Zevk ve Alışkanlıklar</a:t>
            </a:r>
          </a:p>
          <a:p>
            <a:pPr algn="just">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Turistlerin zevk ve alışkanlıklarındaki değişiklikler de turizme olan talebi de etkiler. Fiyat ve gelirle ilgili olmayan bazı nedenlerle (modadaki değişiklikler gibi), turistler belirli bir turizm türü için daha öncekinden daha fazla tercih sahibi oluyorsa turizmin bu türüne olan talep artacaktır. Benzer şekilde, alışkanlık unsuru da talep üzerinde pozitif yönlü bir etkiye sahiptir. Örneğin, belirli dönemlerde tatile çıkmayı ya da sürekli olarak belirli bölgelere seyahat etmeyi alışkanlık haline getiren insanlar, oluşacak yeni fiyat ve gelir değişimi karşısında önceki turizm şeklini sürdürebilirler.</a:t>
            </a:r>
          </a:p>
          <a:p>
            <a:pPr lvl="2" algn="just">
              <a:buFont typeface="Wingdings" panose="05000000000000000000" pitchFamily="2" charset="2"/>
              <a:buChar char="Ø"/>
            </a:pPr>
            <a:endParaRPr lang="tr-T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420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TURİZM TALEBİNİN ETKİLEYEN UNSURLAR</a:t>
            </a:r>
          </a:p>
          <a:p>
            <a:pPr algn="just"/>
            <a:r>
              <a:rPr lang="tr-TR" sz="2400" b="1" dirty="0">
                <a:latin typeface="Times New Roman" panose="02020603050405020304" pitchFamily="18" charset="0"/>
                <a:cs typeface="Times New Roman" panose="02020603050405020304" pitchFamily="18" charset="0"/>
              </a:rPr>
              <a:t>2.Toplumsal Unsurlar</a:t>
            </a:r>
          </a:p>
          <a:p>
            <a:pPr algn="just"/>
            <a:r>
              <a:rPr lang="tr-TR" sz="2400" b="1" dirty="0">
                <a:latin typeface="Times New Roman" panose="02020603050405020304" pitchFamily="18" charset="0"/>
                <a:cs typeface="Times New Roman" panose="02020603050405020304" pitchFamily="18" charset="0"/>
              </a:rPr>
              <a:t>F) Psikolojik Unsurlar</a:t>
            </a:r>
          </a:p>
          <a:p>
            <a:pPr marL="667512" lvl="2" indent="0" algn="just">
              <a:buNone/>
            </a:pPr>
            <a:r>
              <a:rPr lang="tr-TR" sz="2400" b="1" dirty="0">
                <a:latin typeface="Times New Roman" panose="02020603050405020304" pitchFamily="18" charset="0"/>
                <a:cs typeface="Times New Roman" panose="02020603050405020304" pitchFamily="18" charset="0"/>
              </a:rPr>
              <a:t>4)</a:t>
            </a:r>
            <a:r>
              <a:rPr lang="tr-TR" sz="2400" b="1" dirty="0" err="1">
                <a:latin typeface="Times New Roman" panose="02020603050405020304" pitchFamily="18" charset="0"/>
                <a:cs typeface="Times New Roman" panose="02020603050405020304" pitchFamily="18" charset="0"/>
              </a:rPr>
              <a:t>Snobizm</a:t>
            </a:r>
            <a:endParaRPr lang="tr-TR" sz="24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sz="2400" dirty="0" err="1">
                <a:latin typeface="Times New Roman" panose="02020603050405020304" pitchFamily="18" charset="0"/>
                <a:cs typeface="Times New Roman" panose="02020603050405020304" pitchFamily="18" charset="0"/>
              </a:rPr>
              <a:t>Snobizm</a:t>
            </a:r>
            <a:r>
              <a:rPr lang="tr-TR" sz="2400" dirty="0">
                <a:latin typeface="Times New Roman" panose="02020603050405020304" pitchFamily="18" charset="0"/>
                <a:cs typeface="Times New Roman" panose="02020603050405020304" pitchFamily="18" charset="0"/>
              </a:rPr>
              <a:t>, kişinin kendini başkalarının yerine koyması, başkalarının yaptığını yapması ya da onlar gibi yaşaması anlamlarına gelmektedir. Günümüzde bir yandan, kitle iletişim araçlarında, diğer yandan, turizm hareketlerinde görülen artışa koşut olarak belirli bölgelerde yaşayan insanlar dünyanın değişik ülkelerinde yaşayan insanlarla birlikte olmayı, onlar gibi yaşamayı veya kendisine örnek aldığı insanların gittiği değişik bölgelere kendisi de gitmeyi istemektedir. Örneğin, Türkiye’de bazı sanatçıların ve üst gelir gruplarının kış mevsiminde Uludağ’a, yaz döneminde de güneş ve deniz için Bodrum’a gitmeleri sonucunda, diğer insanların da onları taklit etmek istemeleri ya da komşusunun yaz tatillerinde belirli turizm merkezlerine gittiğini öğrenen bir kimsenin daha sonraki dönemlerde aynı merkezlere gitmek istemesi.</a:t>
            </a:r>
            <a:endParaRPr lang="tr-T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9926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TURİZM TALEBİNİN ETKİLEYEN UNSURLAR</a:t>
            </a:r>
          </a:p>
          <a:p>
            <a:pPr algn="just"/>
            <a:r>
              <a:rPr lang="tr-TR" sz="2400" b="1" dirty="0">
                <a:latin typeface="Times New Roman" panose="02020603050405020304" pitchFamily="18" charset="0"/>
                <a:cs typeface="Times New Roman" panose="02020603050405020304" pitchFamily="18" charset="0"/>
              </a:rPr>
              <a:t>3.Turizm Talebini Etkileyen Diğer Unsurlar</a:t>
            </a:r>
          </a:p>
          <a:p>
            <a:pPr algn="just"/>
            <a:r>
              <a:rPr lang="tr-TR" sz="2400" b="1" dirty="0">
                <a:latin typeface="Times New Roman" panose="02020603050405020304" pitchFamily="18" charset="0"/>
                <a:cs typeface="Times New Roman" panose="02020603050405020304" pitchFamily="18" charset="0"/>
              </a:rPr>
              <a:t>A) Reklam ve Tanıtım</a:t>
            </a:r>
          </a:p>
          <a:p>
            <a:pPr algn="just"/>
            <a:endParaRPr lang="tr-TR" sz="24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Reklam ve tanıtım, bir ülkenin uluslararası turizm pazarındaki talebini etkileyen bir unsur olarak kabul edilmektedir. Tanıtım etkinlikleri, potansiyel tüketici grubu hedef alınarak doğrudan doğruya bireylere yönelik bir etkinliktir. Reklam ve tanıtım faaliyetlerinin turizm talebi üzerindeki en önemli etkisi, bir turistik bölge ya da ülke hakkında tüketiciye bilgi vermesidir. Bu unsurun mevcut turizm talebini artırmaya yönelik etkisi olabileceği gibi, potansiyel turizm talebini de harekete geçirme gücü olacaktır. Bu amaçla, uluslararası turizmde söz sahibi olan ülkeler, bir yandan sahip oldukları imajı koruyabilmek, diğer yandan da pazardan daha fazla pay alabilmek için reklam ve tanıtım etkinliklerine daha fazla kaynak ayırmaktadırlar.</a:t>
            </a:r>
          </a:p>
        </p:txBody>
      </p:sp>
    </p:spTree>
    <p:extLst>
      <p:ext uri="{BB962C8B-B14F-4D97-AF65-F5344CB8AC3E}">
        <p14:creationId xmlns:p14="http://schemas.microsoft.com/office/powerpoint/2010/main" val="2910899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TURİZM TALEBİNİN ETKİLEYEN UNSURLAR</a:t>
            </a:r>
          </a:p>
          <a:p>
            <a:pPr algn="just"/>
            <a:r>
              <a:rPr lang="tr-TR" sz="2400" b="1" dirty="0">
                <a:latin typeface="Times New Roman" panose="02020603050405020304" pitchFamily="18" charset="0"/>
                <a:cs typeface="Times New Roman" panose="02020603050405020304" pitchFamily="18" charset="0"/>
              </a:rPr>
              <a:t>3.Turizm Talebini Etkileyen Diğer Unsurlar</a:t>
            </a:r>
          </a:p>
          <a:p>
            <a:pPr algn="just"/>
            <a:r>
              <a:rPr lang="tr-TR" sz="2400" b="1" dirty="0">
                <a:latin typeface="Times New Roman" panose="02020603050405020304" pitchFamily="18" charset="0"/>
                <a:cs typeface="Times New Roman" panose="02020603050405020304" pitchFamily="18" charset="0"/>
              </a:rPr>
              <a:t>B) Boş Zaman</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Bilindiği gibi, kişilerin turizm etkinliklerine katılmalarında etkili olan unsurlardan biri de, boş zamandır. Endüstri Devrimi sonrasında yaşanan teknolojik, ekonomik ve toplumsal gelişmelerin etkisiyle insanların boş zamanlarında artış olmuştur. Günümüzde </a:t>
            </a:r>
            <a:r>
              <a:rPr lang="tr-TR" i="1" dirty="0">
                <a:latin typeface="Times New Roman" panose="02020603050405020304" pitchFamily="18" charset="0"/>
                <a:cs typeface="Times New Roman" panose="02020603050405020304" pitchFamily="18" charset="0"/>
              </a:rPr>
              <a:t>iş dışı zaman</a:t>
            </a:r>
            <a:r>
              <a:rPr lang="tr-TR" dirty="0">
                <a:latin typeface="Times New Roman" panose="02020603050405020304" pitchFamily="18" charset="0"/>
                <a:cs typeface="Times New Roman" panose="02020603050405020304" pitchFamily="18" charset="0"/>
              </a:rPr>
              <a:t> olarak da adlandırılan boş zaman, turizm talebine etkide bulunan en önemli faktörlerden biri durumuna gelmiştir. Artık günümüz insanı, günde en fazla sekiz saat çalışmakta, haftada bir-iki gün tatil kullanmakta ve ortalama 30 günlük yıllık izin hakkına sahip bulunmaktadır. Tüm bu tatiller insanlar için “boş </a:t>
            </a:r>
            <a:r>
              <a:rPr lang="tr-TR" dirty="0" err="1">
                <a:latin typeface="Times New Roman" panose="02020603050405020304" pitchFamily="18" charset="0"/>
                <a:cs typeface="Times New Roman" panose="02020603050405020304" pitchFamily="18" charset="0"/>
              </a:rPr>
              <a:t>zaman”dır</a:t>
            </a:r>
            <a:r>
              <a:rPr lang="tr-TR" dirty="0">
                <a:latin typeface="Times New Roman" panose="02020603050405020304" pitchFamily="18" charset="0"/>
                <a:cs typeface="Times New Roman" panose="02020603050405020304" pitchFamily="18" charset="0"/>
              </a:rPr>
              <a:t>. Bireyler boş zamanlarını çeşitli aktivitelerle ve en önemlisi de seyahat ederek değerlendirmeyi tercih edebilirler.</a:t>
            </a:r>
          </a:p>
        </p:txBody>
      </p:sp>
    </p:spTree>
    <p:extLst>
      <p:ext uri="{BB962C8B-B14F-4D97-AF65-F5344CB8AC3E}">
        <p14:creationId xmlns:p14="http://schemas.microsoft.com/office/powerpoint/2010/main" val="1430482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TURİZM TALEBİNİN ETKİLEYEN UNSURLAR</a:t>
            </a:r>
          </a:p>
          <a:p>
            <a:pPr algn="just"/>
            <a:r>
              <a:rPr lang="tr-TR" sz="2400" b="1" dirty="0">
                <a:latin typeface="Times New Roman" panose="02020603050405020304" pitchFamily="18" charset="0"/>
                <a:cs typeface="Times New Roman" panose="02020603050405020304" pitchFamily="18" charset="0"/>
              </a:rPr>
              <a:t>3.Turizm Talebini Etkileyen Diğer Unsurlar</a:t>
            </a:r>
          </a:p>
          <a:p>
            <a:pPr algn="just"/>
            <a:r>
              <a:rPr lang="tr-TR" sz="2400" b="1" dirty="0">
                <a:latin typeface="Times New Roman" panose="02020603050405020304" pitchFamily="18" charset="0"/>
                <a:cs typeface="Times New Roman" panose="02020603050405020304" pitchFamily="18" charset="0"/>
              </a:rPr>
              <a:t>C) Turizm Bilinci</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Bir toplumda turizm bilincinin yerleştirilebilmesi için öncelikle turizm hareketlerine katılan turistler ile katılmak isteyen potansiyel turistler ve turist kabul eden bölge halkının turizmin önemini kavramış olmaları gerekmektedir. Uluslararası turizm hareketlerinin nicelik ve nitelik olarak gelişmesinin önemli nedenlerinden biri de, turizmde yoğunlaşmış ülkelerin turizm sonucunda elde etmiş oldukları sosyo­ekonomik ve </a:t>
            </a:r>
            <a:r>
              <a:rPr lang="tr-TR" dirty="0" err="1">
                <a:latin typeface="Times New Roman" panose="02020603050405020304" pitchFamily="18" charset="0"/>
                <a:cs typeface="Times New Roman" panose="02020603050405020304" pitchFamily="18" charset="0"/>
              </a:rPr>
              <a:t>sosyo</a:t>
            </a:r>
            <a:r>
              <a:rPr lang="tr-TR" dirty="0">
                <a:latin typeface="Times New Roman" panose="02020603050405020304" pitchFamily="18" charset="0"/>
                <a:cs typeface="Times New Roman" panose="02020603050405020304" pitchFamily="18" charset="0"/>
              </a:rPr>
              <a:t>-kültürel gelişmedir. Benzer şekilde turizmin dinlenme-eğlenme, yeni yerler görme, yeni insanlar tanıma, kültür ve sanat olaylarını izleme gibi kişilere sağlamış olduğu olanaklar efektif turizm talebinin daha da artmasına neden olmuştur.</a:t>
            </a:r>
          </a:p>
        </p:txBody>
      </p:sp>
    </p:spTree>
    <p:extLst>
      <p:ext uri="{BB962C8B-B14F-4D97-AF65-F5344CB8AC3E}">
        <p14:creationId xmlns:p14="http://schemas.microsoft.com/office/powerpoint/2010/main" val="1355328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TURİZM TALEBİNİN ETKİLEYEN UNSURLAR</a:t>
            </a:r>
          </a:p>
          <a:p>
            <a:pPr algn="just"/>
            <a:r>
              <a:rPr lang="tr-TR" sz="2400" b="1" dirty="0">
                <a:latin typeface="Times New Roman" panose="02020603050405020304" pitchFamily="18" charset="0"/>
                <a:cs typeface="Times New Roman" panose="02020603050405020304" pitchFamily="18" charset="0"/>
              </a:rPr>
              <a:t>3.Turizm Talebini Etkileyen Diğer Unsurlar</a:t>
            </a:r>
          </a:p>
          <a:p>
            <a:pPr algn="just"/>
            <a:r>
              <a:rPr lang="tr-TR" sz="2400" b="1" dirty="0">
                <a:latin typeface="Times New Roman" panose="02020603050405020304" pitchFamily="18" charset="0"/>
                <a:cs typeface="Times New Roman" panose="02020603050405020304" pitchFamily="18" charset="0"/>
              </a:rPr>
              <a:t>C) Turizm Bilinci</a:t>
            </a:r>
          </a:p>
          <a:p>
            <a:pPr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Turist kabul eden bir ülkede yaşayan insanların yabancı turistlere karşı önyargılı düşünceye sahip olmaları ve onların kendi kültür yapılarını (yaşam biçimi, gelenek, görenek, aile yapısı vb.) olumsuz şekilde etkileyeceklerini düşünmeleri sonucunda turistleri istememe, turistlere yönelik saldırılar gibi olumsuz davranış biçimleri kendisini gösterebilecektir. Bunun sonucunda da o bölgeye yönelik turizm talebinde düşme gözlenecektir. Bunun nedeni, o bölgede yaşayan halkın turizm ve turist kavramları hakkında yeterli bilgiye sahip olmaması ve turizmin toplumlararası barışı sağlayan en önemli unsur olduğunun </a:t>
            </a:r>
            <a:r>
              <a:rPr lang="tr-TR" sz="2400" dirty="0" err="1">
                <a:latin typeface="Times New Roman" panose="02020603050405020304" pitchFamily="18" charset="0"/>
                <a:cs typeface="Times New Roman" panose="02020603050405020304" pitchFamily="18" charset="0"/>
              </a:rPr>
              <a:t>gözardı</a:t>
            </a:r>
            <a:r>
              <a:rPr lang="tr-TR" sz="2400" dirty="0">
                <a:latin typeface="Times New Roman" panose="02020603050405020304" pitchFamily="18" charset="0"/>
                <a:cs typeface="Times New Roman" panose="02020603050405020304" pitchFamily="18" charset="0"/>
              </a:rPr>
              <a:t> edilmesidir. Bu nedenle, uluslararası turizm hareketlerine yeni katılan bazı üçüncü dünya ülkeleri, halkın turistlere yönelik olumsuz tepkilerinden çekindikleri için turizmin sağlayacağı ekonomik yararlar hakkında onlara ön bilgi verme zorunluluğu duymaktadırlar.</a:t>
            </a:r>
          </a:p>
        </p:txBody>
      </p:sp>
    </p:spTree>
    <p:extLst>
      <p:ext uri="{BB962C8B-B14F-4D97-AF65-F5344CB8AC3E}">
        <p14:creationId xmlns:p14="http://schemas.microsoft.com/office/powerpoint/2010/main" val="9149131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smtClean="0"/>
              <a:t>Nazmi Kozak, Metin Kozak, Meryem A. Kozak , Genel Turizm, Detay Yayınları</a:t>
            </a:r>
            <a:endParaRPr lang="tr-TR" dirty="0"/>
          </a:p>
        </p:txBody>
      </p:sp>
    </p:spTree>
    <p:extLst>
      <p:ext uri="{BB962C8B-B14F-4D97-AF65-F5344CB8AC3E}">
        <p14:creationId xmlns:p14="http://schemas.microsoft.com/office/powerpoint/2010/main" val="2003609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92365" y="1477817"/>
            <a:ext cx="11517744" cy="5301673"/>
          </a:xfrm>
        </p:spPr>
        <p:txBody>
          <a:bodyPr>
            <a:noAutofit/>
          </a:bodyPr>
          <a:lstStyle/>
          <a:p>
            <a:r>
              <a:rPr lang="tr-TR" b="1" dirty="0"/>
              <a:t>TURİZM TALEBİNİN ETKİLEYEN UNSURLAR</a:t>
            </a:r>
          </a:p>
          <a:p>
            <a:r>
              <a:rPr lang="tr-TR" b="1" dirty="0"/>
              <a:t>2.Toplumsal Unsurlar</a:t>
            </a:r>
          </a:p>
          <a:p>
            <a:r>
              <a:rPr lang="tr-TR" b="1" dirty="0"/>
              <a:t>A) Eğitim Düzeyi</a:t>
            </a:r>
          </a:p>
          <a:p>
            <a:pPr algn="just">
              <a:buFont typeface="Wingdings" panose="05000000000000000000" pitchFamily="2" charset="2"/>
              <a:buChar char="Ø"/>
            </a:pPr>
            <a:r>
              <a:rPr lang="tr-TR" sz="2000" dirty="0">
                <a:latin typeface="Times New Roman" panose="02020603050405020304" pitchFamily="18" charset="0"/>
                <a:cs typeface="Times New Roman" panose="02020603050405020304" pitchFamily="18" charset="0"/>
              </a:rPr>
              <a:t>Eğitim düzeyi yükseldikçe </a:t>
            </a:r>
            <a:r>
              <a:rPr lang="tr-TR" sz="2000" b="1" dirty="0">
                <a:solidFill>
                  <a:srgbClr val="FF0000"/>
                </a:solidFill>
                <a:latin typeface="Times New Roman" panose="02020603050405020304" pitchFamily="18" charset="0"/>
                <a:cs typeface="Times New Roman" panose="02020603050405020304" pitchFamily="18" charset="0"/>
              </a:rPr>
              <a:t>daha fazla gelir </a:t>
            </a:r>
            <a:r>
              <a:rPr lang="tr-TR" sz="2000" dirty="0">
                <a:latin typeface="Times New Roman" panose="02020603050405020304" pitchFamily="18" charset="0"/>
                <a:cs typeface="Times New Roman" panose="02020603050405020304" pitchFamily="18" charset="0"/>
              </a:rPr>
              <a:t>ve </a:t>
            </a:r>
            <a:r>
              <a:rPr lang="tr-TR" sz="2000" b="1" dirty="0">
                <a:solidFill>
                  <a:srgbClr val="FF0000"/>
                </a:solidFill>
                <a:latin typeface="Times New Roman" panose="02020603050405020304" pitchFamily="18" charset="0"/>
                <a:cs typeface="Times New Roman" panose="02020603050405020304" pitchFamily="18" charset="0"/>
              </a:rPr>
              <a:t>toplumsal statü </a:t>
            </a:r>
            <a:r>
              <a:rPr lang="tr-TR" sz="2000" dirty="0">
                <a:latin typeface="Times New Roman" panose="02020603050405020304" pitchFamily="18" charset="0"/>
                <a:cs typeface="Times New Roman" panose="02020603050405020304" pitchFamily="18" charset="0"/>
              </a:rPr>
              <a:t>sağlayan mesleklerde çalışma olasılığı artan bireylerin beklentileri de artmaktadır. Bunun bir sonucu olarak bireyler, daha aktif bir şekilde turizm hareketlerine katılmaktadır. </a:t>
            </a:r>
            <a:r>
              <a:rPr lang="tr-TR" sz="2000" b="1" dirty="0">
                <a:solidFill>
                  <a:srgbClr val="FF0000"/>
                </a:solidFill>
                <a:latin typeface="Times New Roman" panose="02020603050405020304" pitchFamily="18" charset="0"/>
                <a:cs typeface="Times New Roman" panose="02020603050405020304" pitchFamily="18" charset="0"/>
              </a:rPr>
              <a:t>Merak</a:t>
            </a:r>
            <a:r>
              <a:rPr lang="tr-TR" sz="2000" dirty="0">
                <a:latin typeface="Times New Roman" panose="02020603050405020304" pitchFamily="18" charset="0"/>
                <a:cs typeface="Times New Roman" panose="02020603050405020304" pitchFamily="18" charset="0"/>
              </a:rPr>
              <a:t>, bu kesimin önemli bir özelliğidir. İnsanlar bilgi sahibi oldukları bölgeleri mutlaka görmek ve oranın özellikleri hakkında daha yakından bir deneyime sahip olmak isterler. </a:t>
            </a:r>
            <a:r>
              <a:rPr lang="tr-TR" sz="2000" b="1" dirty="0">
                <a:latin typeface="Times New Roman" panose="02020603050405020304" pitchFamily="18" charset="0"/>
                <a:cs typeface="Times New Roman" panose="02020603050405020304" pitchFamily="18" charset="0"/>
              </a:rPr>
              <a:t>Eğitim düzeyi düşük kesimin kitle turizmine </a:t>
            </a:r>
            <a:r>
              <a:rPr lang="tr-TR" sz="2000" dirty="0">
                <a:latin typeface="Times New Roman" panose="02020603050405020304" pitchFamily="18" charset="0"/>
                <a:cs typeface="Times New Roman" panose="02020603050405020304" pitchFamily="18" charset="0"/>
              </a:rPr>
              <a:t>yönelmesi sonucunda </a:t>
            </a:r>
            <a:r>
              <a:rPr lang="tr-TR" sz="2000" b="1" dirty="0">
                <a:latin typeface="Times New Roman" panose="02020603050405020304" pitchFamily="18" charset="0"/>
                <a:cs typeface="Times New Roman" panose="02020603050405020304" pitchFamily="18" charset="0"/>
              </a:rPr>
              <a:t>eğitim düzeyi yüksek kesim için ise daha farklı alternatif ürün </a:t>
            </a:r>
            <a:r>
              <a:rPr lang="tr-TR" sz="2000" dirty="0">
                <a:latin typeface="Times New Roman" panose="02020603050405020304" pitchFamily="18" charset="0"/>
                <a:cs typeface="Times New Roman" panose="02020603050405020304" pitchFamily="18" charset="0"/>
              </a:rPr>
              <a:t>ve turizm bölgeleri pazara girmiştir. Doğu Avrupa ülkeleri kültür turizmi, Alp Dağları’nda kış döneminde kış sporları turizmi, Afrika, Latin Amerika, Uzak Doğu, Avustralya ve Pasifik ülkeleri, kültür ve kitle turizmi bakımından eğitim düzeyi yüksek kesimler için önemli bir pazar haline gelmiştir. Sonuç olarak, eğitim durumu turizm talebi konusunda yapılacak pazar sınıflandırmasında önemli bir unsur olmaktadır. Seyahat acenteleri ise pazarın özelliğine uygun olarak ürün sunmaktadır.</a:t>
            </a:r>
          </a:p>
          <a:p>
            <a:pPr algn="just">
              <a:buFont typeface="Wingdings" panose="05000000000000000000" pitchFamily="2" charset="2"/>
              <a:buChar char="Ø"/>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29387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301673"/>
          </a:xfrm>
        </p:spPr>
        <p:txBody>
          <a:bodyPr>
            <a:noAutofit/>
          </a:bodyPr>
          <a:lstStyle/>
          <a:p>
            <a:pPr algn="just"/>
            <a:r>
              <a:rPr lang="tr-TR" sz="2400" b="1" dirty="0">
                <a:latin typeface="Times New Roman" panose="02020603050405020304" pitchFamily="18" charset="0"/>
                <a:cs typeface="Times New Roman" panose="02020603050405020304" pitchFamily="18" charset="0"/>
              </a:rPr>
              <a:t>TURİZM TALEBİNİN ETKİLEYEN UNSURLAR</a:t>
            </a:r>
          </a:p>
          <a:p>
            <a:pPr algn="just"/>
            <a:r>
              <a:rPr lang="tr-TR" sz="2400" b="1" dirty="0">
                <a:latin typeface="Times New Roman" panose="02020603050405020304" pitchFamily="18" charset="0"/>
                <a:cs typeface="Times New Roman" panose="02020603050405020304" pitchFamily="18" charset="0"/>
              </a:rPr>
              <a:t>2.Toplumsal Unsurlar</a:t>
            </a:r>
          </a:p>
          <a:p>
            <a:pPr algn="just"/>
            <a:r>
              <a:rPr lang="tr-TR" sz="2400" b="1" dirty="0">
                <a:latin typeface="Times New Roman" panose="02020603050405020304" pitchFamily="18" charset="0"/>
                <a:cs typeface="Times New Roman" panose="02020603050405020304" pitchFamily="18" charset="0"/>
              </a:rPr>
              <a:t>B) Meslek</a:t>
            </a:r>
          </a:p>
          <a:p>
            <a:pPr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Bir kimsenin </a:t>
            </a:r>
            <a:r>
              <a:rPr lang="tr-TR" sz="2400" b="1" dirty="0">
                <a:latin typeface="Times New Roman" panose="02020603050405020304" pitchFamily="18" charset="0"/>
                <a:cs typeface="Times New Roman" panose="02020603050405020304" pitchFamily="18" charset="0"/>
              </a:rPr>
              <a:t>eğitim düzeyi yük</a:t>
            </a:r>
            <a:r>
              <a:rPr lang="tr-TR" sz="2400" dirty="0">
                <a:latin typeface="Times New Roman" panose="02020603050405020304" pitchFamily="18" charset="0"/>
                <a:cs typeface="Times New Roman" panose="02020603050405020304" pitchFamily="18" charset="0"/>
              </a:rPr>
              <a:t>sek ise, elde edeceği </a:t>
            </a:r>
            <a:r>
              <a:rPr lang="tr-TR" sz="2400" b="1" dirty="0">
                <a:latin typeface="Times New Roman" panose="02020603050405020304" pitchFamily="18" charset="0"/>
                <a:cs typeface="Times New Roman" panose="02020603050405020304" pitchFamily="18" charset="0"/>
              </a:rPr>
              <a:t>meslek ve gelir düzeyinin</a:t>
            </a:r>
            <a:r>
              <a:rPr lang="tr-TR" sz="2400" dirty="0">
                <a:latin typeface="Times New Roman" panose="02020603050405020304" pitchFamily="18" charset="0"/>
                <a:cs typeface="Times New Roman" panose="02020603050405020304" pitchFamily="18" charset="0"/>
              </a:rPr>
              <a:t> de buna paralel olarak </a:t>
            </a:r>
            <a:r>
              <a:rPr lang="tr-TR" sz="2400" b="1" dirty="0">
                <a:latin typeface="Times New Roman" panose="02020603050405020304" pitchFamily="18" charset="0"/>
                <a:cs typeface="Times New Roman" panose="02020603050405020304" pitchFamily="18" charset="0"/>
              </a:rPr>
              <a:t>artacağı</a:t>
            </a:r>
            <a:r>
              <a:rPr lang="tr-TR" sz="2400" dirty="0">
                <a:latin typeface="Times New Roman" panose="02020603050405020304" pitchFamily="18" charset="0"/>
                <a:cs typeface="Times New Roman" panose="02020603050405020304" pitchFamily="18" charset="0"/>
              </a:rPr>
              <a:t> varsayılmaktadır. Bu nedenle, eğitim düzeyi konusunda açıklanan bilgiler, meslek ile turizm talebi arasındaki ilişki için de geçerlidir. </a:t>
            </a:r>
          </a:p>
          <a:p>
            <a:pPr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Ancak, burada meslek ve kişinin yaşadığı bölge birlikte ele alındığında </a:t>
            </a:r>
            <a:r>
              <a:rPr lang="tr-TR" sz="2400" b="1" dirty="0">
                <a:latin typeface="Times New Roman" panose="02020603050405020304" pitchFamily="18" charset="0"/>
                <a:cs typeface="Times New Roman" panose="02020603050405020304" pitchFamily="18" charset="0"/>
              </a:rPr>
              <a:t>tarım kesiminde </a:t>
            </a:r>
            <a:r>
              <a:rPr lang="tr-TR" sz="2400" dirty="0">
                <a:latin typeface="Times New Roman" panose="02020603050405020304" pitchFamily="18" charset="0"/>
                <a:cs typeface="Times New Roman" panose="02020603050405020304" pitchFamily="18" charset="0"/>
              </a:rPr>
              <a:t>çalışan </a:t>
            </a:r>
            <a:r>
              <a:rPr lang="tr-TR" sz="2400" b="1" dirty="0">
                <a:latin typeface="Times New Roman" panose="02020603050405020304" pitchFamily="18" charset="0"/>
                <a:cs typeface="Times New Roman" panose="02020603050405020304" pitchFamily="18" charset="0"/>
              </a:rPr>
              <a:t>nüfus ile sanayi, eğitim ve ticaret kesiminde</a:t>
            </a:r>
            <a:r>
              <a:rPr lang="tr-TR" sz="2400" dirty="0">
                <a:latin typeface="Times New Roman" panose="02020603050405020304" pitchFamily="18" charset="0"/>
                <a:cs typeface="Times New Roman" panose="02020603050405020304" pitchFamily="18" charset="0"/>
              </a:rPr>
              <a:t> çalışan nüfus arasında seyahate katılma, yaşanılan bölge açısından farklılıklar kendisini göstermektedir. Sanayi, eğitim ve ticaret kesiminde çalışan nüfus, belirli bir plan ve ücret karşılığında görevini yerine getirdiği için yılın belirli dönemlerinde tatil için zaman ve parasal kaynak ayırabilmektedir. Ancak, sıcak iklimin görüldüğü ve turizm bakımından potansiyele sahip olan ülkelerde (örneğin, Akdeniz ülkeleri) tarım ve turizm sektörü aynı dönemde kendisini göstermektedir.</a:t>
            </a: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5709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301673"/>
          </a:xfrm>
        </p:spPr>
        <p:txBody>
          <a:bodyPr>
            <a:noAutofit/>
          </a:bodyPr>
          <a:lstStyle/>
          <a:p>
            <a:pPr algn="just"/>
            <a:r>
              <a:rPr lang="tr-TR" sz="2400" b="1" dirty="0">
                <a:latin typeface="Times New Roman" panose="02020603050405020304" pitchFamily="18" charset="0"/>
                <a:cs typeface="Times New Roman" panose="02020603050405020304" pitchFamily="18" charset="0"/>
              </a:rPr>
              <a:t>TURİZM TALEBİNİN ETKİLEYEN UNSURLAR</a:t>
            </a:r>
          </a:p>
          <a:p>
            <a:pPr algn="just"/>
            <a:r>
              <a:rPr lang="tr-TR" sz="2400" b="1" dirty="0">
                <a:latin typeface="Times New Roman" panose="02020603050405020304" pitchFamily="18" charset="0"/>
                <a:cs typeface="Times New Roman" panose="02020603050405020304" pitchFamily="18" charset="0"/>
              </a:rPr>
              <a:t>2.Toplumsal Unsurlar</a:t>
            </a:r>
          </a:p>
          <a:p>
            <a:pPr algn="just"/>
            <a:r>
              <a:rPr lang="tr-TR" sz="2400" b="1" dirty="0">
                <a:latin typeface="Times New Roman" panose="02020603050405020304" pitchFamily="18" charset="0"/>
                <a:cs typeface="Times New Roman" panose="02020603050405020304" pitchFamily="18" charset="0"/>
              </a:rPr>
              <a:t>C) Aile Yapısı</a:t>
            </a:r>
          </a:p>
          <a:p>
            <a:pPr algn="just"/>
            <a:r>
              <a:rPr lang="tr-TR" sz="2400" dirty="0">
                <a:latin typeface="Times New Roman" panose="02020603050405020304" pitchFamily="18" charset="0"/>
                <a:cs typeface="Times New Roman" panose="02020603050405020304" pitchFamily="18" charset="0"/>
              </a:rPr>
              <a:t>Bekar, evli ya da çocuklu olup olmama, çocuk sayısı, aile ve akraba bağlılıkları vb. aile yapısı ile ilgili özellikler de bireylerin turizm hareketlerine katılmasını, seyahat ve konaklama süresini etkilemektedir. Bekar ve genç evli çiftler daha sık seyahat etme olanağına sahip olabilirken, çocuklu aileler seyahate katılmada önemli sorunlarla karşılaşmaktadır. Gidilen bölgelerde bebek ve küçük çocuklar için herhangi bir aktivite ya da hizmet sunulamaması durumunda az çocuk sahibi de olsa, ziyaretçiler önemli sorunlarla karşılaşmakta; dolayısıyla seyahati düşünmemektedir. Bununla birlikte, son yıllarda gerek ulaşım araçları, gerek tur operatörleri ve gerekse turizm bölgeleri çocuk sahibi aileler için değişik çalışmalar başlatmışlardır. Çocuklar için ücretsiz ya da düşük fiyatlı turlar, ücretsiz bakım servisi ve eğlence merkezleri gib</a:t>
            </a:r>
            <a:r>
              <a:rPr lang="tr-TR" sz="2000" dirty="0">
                <a:latin typeface="Times New Roman" panose="02020603050405020304" pitchFamily="18" charset="0"/>
                <a:cs typeface="Times New Roman" panose="02020603050405020304" pitchFamily="18" charset="0"/>
              </a:rPr>
              <a:t>i. </a:t>
            </a:r>
          </a:p>
        </p:txBody>
      </p:sp>
    </p:spTree>
    <p:extLst>
      <p:ext uri="{BB962C8B-B14F-4D97-AF65-F5344CB8AC3E}">
        <p14:creationId xmlns:p14="http://schemas.microsoft.com/office/powerpoint/2010/main" val="2716917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301673"/>
          </a:xfrm>
        </p:spPr>
        <p:txBody>
          <a:bodyPr>
            <a:noAutofit/>
          </a:bodyPr>
          <a:lstStyle/>
          <a:p>
            <a:pPr algn="just"/>
            <a:r>
              <a:rPr lang="tr-TR" sz="2400" b="1" dirty="0">
                <a:latin typeface="Times New Roman" panose="02020603050405020304" pitchFamily="18" charset="0"/>
                <a:cs typeface="Times New Roman" panose="02020603050405020304" pitchFamily="18" charset="0"/>
              </a:rPr>
              <a:t>TURİZM TALEBİNİN ETKİLEYEN UNSURLAR</a:t>
            </a:r>
          </a:p>
          <a:p>
            <a:pPr algn="just"/>
            <a:r>
              <a:rPr lang="tr-TR" sz="2400" b="1" dirty="0">
                <a:latin typeface="Times New Roman" panose="02020603050405020304" pitchFamily="18" charset="0"/>
                <a:cs typeface="Times New Roman" panose="02020603050405020304" pitchFamily="18" charset="0"/>
              </a:rPr>
              <a:t>2.Toplumsal Unsurlar</a:t>
            </a:r>
          </a:p>
          <a:p>
            <a:pPr algn="just"/>
            <a:r>
              <a:rPr lang="tr-TR" sz="2400" b="1" dirty="0">
                <a:latin typeface="Times New Roman" panose="02020603050405020304" pitchFamily="18" charset="0"/>
                <a:cs typeface="Times New Roman" panose="02020603050405020304" pitchFamily="18" charset="0"/>
              </a:rPr>
              <a:t>C) Aile Yapısı</a:t>
            </a:r>
          </a:p>
          <a:p>
            <a:pPr algn="just">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Diğer yandan, ataerkil aile yapısına sahip ailelerde çocuk, belirli bir yaşa ve gelir düzeyine ulaştığında anne-babasına bakmakla yükümlü olmaktadır. Bu ise, aile fertlerinin gerek ekonomik ve gerekse boş zaman sorunları nedeniyle seyahatlerini etkilemektedir. Benzer şekilde, bu tür ailelerde genç kesimin ailelerine karşı sorumlulukları fazla olduğu için genç kesimin de seyahati mümkün olamamaktadır. Dünyada üçüncü yaş turizminin gelişmesinin önemli nedenlerinden birisi de, aile sorumluluklarını tamamlayan 60 ve üstü yaş gruplarında yer alan kişi sayısındaki artıştır.</a:t>
            </a: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9685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301673"/>
          </a:xfrm>
        </p:spPr>
        <p:txBody>
          <a:bodyPr>
            <a:noAutofit/>
          </a:bodyPr>
          <a:lstStyle/>
          <a:p>
            <a:pPr algn="just"/>
            <a:r>
              <a:rPr lang="tr-TR" sz="2400" b="1" dirty="0">
                <a:latin typeface="Times New Roman" panose="02020603050405020304" pitchFamily="18" charset="0"/>
                <a:cs typeface="Times New Roman" panose="02020603050405020304" pitchFamily="18" charset="0"/>
              </a:rPr>
              <a:t>TURİZM TALEBİNİN ETKİLEYEN UNSURLAR</a:t>
            </a:r>
          </a:p>
          <a:p>
            <a:pPr algn="just"/>
            <a:r>
              <a:rPr lang="tr-TR" sz="2400" b="1" dirty="0">
                <a:latin typeface="Times New Roman" panose="02020603050405020304" pitchFamily="18" charset="0"/>
                <a:cs typeface="Times New Roman" panose="02020603050405020304" pitchFamily="18" charset="0"/>
              </a:rPr>
              <a:t>2.Toplumsal Unsurlar</a:t>
            </a:r>
          </a:p>
          <a:p>
            <a:pPr algn="just"/>
            <a:r>
              <a:rPr lang="tr-TR" sz="2400" b="1" dirty="0">
                <a:latin typeface="Times New Roman" panose="02020603050405020304" pitchFamily="18" charset="0"/>
                <a:cs typeface="Times New Roman" panose="02020603050405020304" pitchFamily="18" charset="0"/>
              </a:rPr>
              <a:t>D) Dil Güçlükleri</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Bir ülkede yabancı dil bakımından yetersizlik birçok kimsenin, yeterli boş zamana sahip olsalar bile, yabancı ülkeleri ziyaret etmelerinde caydırıcı bir etkendir. Bu nedenle, dil açısından birbirine yakın olan ülkeler arasında turizm hareketleri daha yoğundur. Benzer şekilde, turist gönderen ülkelerdeki birçok kimsenin yabancı dil bakımından yetersiz olması, onları kendi ülkelerinde seyahat etmek zorunda bırakmaktadır. Ancak bu durum, daha çok az gelişmiş ülkelerde yaşayan kimseler için geçerliliğini korumaktadır.</a:t>
            </a: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9635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301673"/>
          </a:xfrm>
        </p:spPr>
        <p:txBody>
          <a:bodyPr>
            <a:noAutofit/>
          </a:bodyPr>
          <a:lstStyle/>
          <a:p>
            <a:pPr algn="just"/>
            <a:r>
              <a:rPr lang="tr-TR" sz="2400" b="1" dirty="0">
                <a:latin typeface="Times New Roman" panose="02020603050405020304" pitchFamily="18" charset="0"/>
                <a:cs typeface="Times New Roman" panose="02020603050405020304" pitchFamily="18" charset="0"/>
              </a:rPr>
              <a:t>TURİZM TALEBİNİN ETKİLEYEN UNSURLAR</a:t>
            </a:r>
          </a:p>
          <a:p>
            <a:pPr algn="just"/>
            <a:r>
              <a:rPr lang="tr-TR" sz="2400" b="1" dirty="0">
                <a:latin typeface="Times New Roman" panose="02020603050405020304" pitchFamily="18" charset="0"/>
                <a:cs typeface="Times New Roman" panose="02020603050405020304" pitchFamily="18" charset="0"/>
              </a:rPr>
              <a:t>2.Toplumsal Unsurlar</a:t>
            </a:r>
          </a:p>
          <a:p>
            <a:pPr algn="just"/>
            <a:r>
              <a:rPr lang="tr-TR" sz="2400" b="1" dirty="0">
                <a:latin typeface="Times New Roman" panose="02020603050405020304" pitchFamily="18" charset="0"/>
                <a:cs typeface="Times New Roman" panose="02020603050405020304" pitchFamily="18" charset="0"/>
              </a:rPr>
              <a:t>E) Kentleşme Düzeyi</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Sanayi ve hizmet sektörü ile ticaret kesiminin yoğun olduğu büyük yerleşim merkezlerinde yaşayan insanlar, kırsal kesimde yaşayanlara oranla daha fazla seyahat etmekte ve turizm etkinliklerine daha aktif bir şekilde katılmaktadırlar. Özellikle, son yıllarda, sanayileşmenin ve buna bağlı olarak kentleşmenin artması ile birlikte insanların yaşam biçimi mekanik hale getirilmiştir. Yılın belirli dönemlerinde de olsa, insanlar bu sistemin dışına çıkarak ve kentin monoton, sıkıcı yaşama ve çalışma ortamından geçici bir süre için uzaklaşarak doğal yapısına uygun hareket etmeyi, fiziksel ve psikolojik açıdan dinlenmiş olarak eski ortama tekrar dönmeyi amaçlamaktadır. Bunun en iyi çözüm yolu da, turizm olacaktır.</a:t>
            </a: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73171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301673"/>
          </a:xfrm>
        </p:spPr>
        <p:txBody>
          <a:bodyPr>
            <a:noAutofit/>
          </a:bodyPr>
          <a:lstStyle/>
          <a:p>
            <a:pPr algn="just"/>
            <a:r>
              <a:rPr lang="tr-TR" sz="2400" b="1" dirty="0">
                <a:latin typeface="Times New Roman" panose="02020603050405020304" pitchFamily="18" charset="0"/>
                <a:cs typeface="Times New Roman" panose="02020603050405020304" pitchFamily="18" charset="0"/>
              </a:rPr>
              <a:t>TURİZM TALEBİNİN ETKİLEYEN UNSURLAR</a:t>
            </a:r>
          </a:p>
          <a:p>
            <a:pPr algn="just"/>
            <a:r>
              <a:rPr lang="tr-TR" sz="2400" b="1" dirty="0">
                <a:latin typeface="Times New Roman" panose="02020603050405020304" pitchFamily="18" charset="0"/>
                <a:cs typeface="Times New Roman" panose="02020603050405020304" pitchFamily="18" charset="0"/>
              </a:rPr>
              <a:t>2.Toplumsal Unsurlar</a:t>
            </a:r>
          </a:p>
          <a:p>
            <a:pPr algn="just"/>
            <a:r>
              <a:rPr lang="tr-TR" sz="2400" b="1" dirty="0">
                <a:latin typeface="Times New Roman" panose="02020603050405020304" pitchFamily="18" charset="0"/>
                <a:cs typeface="Times New Roman" panose="02020603050405020304" pitchFamily="18" charset="0"/>
              </a:rPr>
              <a:t>F) Psikolojik Unsurlar</a:t>
            </a:r>
          </a:p>
          <a:p>
            <a:pPr algn="just">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Turistik tüketim psikolojik bakımdan sınırsız bir genişleme eğilimi gösterir. Bu durum, farklı psikolojik yapıya sahip olan turistlerin turistik tüketimden tatmin olma düzeylerinde de farklı eğilimlere sahip olmaları şeklinde açıklanabilir. Turizm talebini etkileyen çok sayıda psikolojik unsur bulunmaktadır. </a:t>
            </a:r>
            <a:r>
              <a:rPr lang="tr-TR" sz="2800" dirty="0" err="1">
                <a:latin typeface="Times New Roman" panose="02020603050405020304" pitchFamily="18" charset="0"/>
                <a:cs typeface="Times New Roman" panose="02020603050405020304" pitchFamily="18" charset="0"/>
              </a:rPr>
              <a:t>Başlıcaları</a:t>
            </a:r>
            <a:r>
              <a:rPr lang="tr-TR" sz="2800" dirty="0">
                <a:latin typeface="Times New Roman" panose="02020603050405020304" pitchFamily="18" charset="0"/>
                <a:cs typeface="Times New Roman" panose="02020603050405020304" pitchFamily="18" charset="0"/>
              </a:rPr>
              <a:t> şunlardır:</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749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TURİZM TALEBİNİN ETKİLEYEN UNSURLAR</a:t>
            </a:r>
          </a:p>
          <a:p>
            <a:pPr algn="just"/>
            <a:r>
              <a:rPr lang="tr-TR" sz="2400" b="1" dirty="0">
                <a:latin typeface="Times New Roman" panose="02020603050405020304" pitchFamily="18" charset="0"/>
                <a:cs typeface="Times New Roman" panose="02020603050405020304" pitchFamily="18" charset="0"/>
              </a:rPr>
              <a:t>2.Toplumsal Unsurlar</a:t>
            </a:r>
          </a:p>
          <a:p>
            <a:pPr algn="just"/>
            <a:r>
              <a:rPr lang="tr-TR" sz="2400" b="1" dirty="0">
                <a:latin typeface="Times New Roman" panose="02020603050405020304" pitchFamily="18" charset="0"/>
                <a:cs typeface="Times New Roman" panose="02020603050405020304" pitchFamily="18" charset="0"/>
              </a:rPr>
              <a:t>F) Psikolojik Unsurlar</a:t>
            </a:r>
          </a:p>
          <a:p>
            <a:pPr lvl="2" algn="just">
              <a:buFont typeface="Wingdings" panose="05000000000000000000" pitchFamily="2" charset="2"/>
              <a:buChar char="Ø"/>
            </a:pPr>
            <a:r>
              <a:rPr lang="tr-TR" sz="2400" b="1" dirty="0">
                <a:latin typeface="Times New Roman" panose="02020603050405020304" pitchFamily="18" charset="0"/>
                <a:cs typeface="Times New Roman" panose="02020603050405020304" pitchFamily="18" charset="0"/>
              </a:rPr>
              <a:t>1)Kişilik yapısı ve Motivasyon</a:t>
            </a:r>
          </a:p>
          <a:p>
            <a:pPr marL="0" indent="0">
              <a:buNone/>
            </a:pPr>
            <a:r>
              <a:rPr lang="tr-TR" sz="2000" dirty="0">
                <a:latin typeface="Times New Roman" panose="02020603050405020304" pitchFamily="18" charset="0"/>
                <a:cs typeface="Times New Roman" panose="02020603050405020304" pitchFamily="18" charset="0"/>
              </a:rPr>
              <a:t>Seyahate yönelten motivasyonları ana başlıklar altında şu şekilde sıralamak mümkündür;</a:t>
            </a:r>
          </a:p>
          <a:p>
            <a:pPr marL="895350" lvl="0" indent="-273050">
              <a:buFont typeface="Wingdings" panose="05000000000000000000" pitchFamily="2" charset="2"/>
              <a:buChar char="Ø"/>
            </a:pPr>
            <a:r>
              <a:rPr lang="tr-TR" sz="1900" dirty="0">
                <a:latin typeface="Times New Roman" panose="02020603050405020304" pitchFamily="18" charset="0"/>
                <a:cs typeface="Times New Roman" panose="02020603050405020304" pitchFamily="18" charset="0"/>
              </a:rPr>
              <a:t>Dinlenme,</a:t>
            </a:r>
          </a:p>
          <a:p>
            <a:pPr marL="895350" lvl="0" indent="-273050">
              <a:buFont typeface="Wingdings" panose="05000000000000000000" pitchFamily="2" charset="2"/>
              <a:buChar char="Ø"/>
            </a:pPr>
            <a:r>
              <a:rPr lang="tr-TR" sz="1900" dirty="0">
                <a:latin typeface="Times New Roman" panose="02020603050405020304" pitchFamily="18" charset="0"/>
                <a:cs typeface="Times New Roman" panose="02020603050405020304" pitchFamily="18" charset="0"/>
              </a:rPr>
              <a:t>Fiziksel ve duygusal olarak kendini yenileme,</a:t>
            </a:r>
          </a:p>
          <a:p>
            <a:pPr marL="895350" lvl="0" indent="-273050">
              <a:buFont typeface="Wingdings" panose="05000000000000000000" pitchFamily="2" charset="2"/>
              <a:buChar char="Ø"/>
            </a:pPr>
            <a:r>
              <a:rPr lang="tr-TR" sz="1900" dirty="0">
                <a:latin typeface="Times New Roman" panose="02020603050405020304" pitchFamily="18" charset="0"/>
                <a:cs typeface="Times New Roman" panose="02020603050405020304" pitchFamily="18" charset="0"/>
              </a:rPr>
              <a:t>Her zaman yaşadığı çevreden kısa bir süre için uzaklaşma,</a:t>
            </a:r>
          </a:p>
          <a:p>
            <a:pPr marL="895350" lvl="0" indent="-273050">
              <a:buFont typeface="Wingdings" panose="05000000000000000000" pitchFamily="2" charset="2"/>
              <a:buChar char="Ø"/>
            </a:pPr>
            <a:r>
              <a:rPr lang="tr-TR" sz="1900" dirty="0">
                <a:latin typeface="Times New Roman" panose="02020603050405020304" pitchFamily="18" charset="0"/>
                <a:cs typeface="Times New Roman" panose="02020603050405020304" pitchFamily="18" charset="0"/>
              </a:rPr>
              <a:t>Tarihi ve kültürel bölgeleri ziyaret etme,</a:t>
            </a:r>
          </a:p>
          <a:p>
            <a:pPr marL="895350" lvl="0" indent="-273050">
              <a:buFont typeface="Wingdings" panose="05000000000000000000" pitchFamily="2" charset="2"/>
              <a:buChar char="Ø"/>
            </a:pPr>
            <a:r>
              <a:rPr lang="tr-TR" sz="1900" dirty="0">
                <a:latin typeface="Times New Roman" panose="02020603050405020304" pitchFamily="18" charset="0"/>
                <a:cs typeface="Times New Roman" panose="02020603050405020304" pitchFamily="18" charset="0"/>
              </a:rPr>
              <a:t>Doğaya daha yakın olma, </a:t>
            </a:r>
          </a:p>
          <a:p>
            <a:pPr marL="895350" lvl="0" indent="-273050">
              <a:buFont typeface="Wingdings" panose="05000000000000000000" pitchFamily="2" charset="2"/>
              <a:buChar char="Ø"/>
            </a:pPr>
            <a:r>
              <a:rPr lang="tr-TR" sz="1900" dirty="0">
                <a:latin typeface="Times New Roman" panose="02020603050405020304" pitchFamily="18" charset="0"/>
                <a:cs typeface="Times New Roman" panose="02020603050405020304" pitchFamily="18" charset="0"/>
              </a:rPr>
              <a:t> Eğlence,</a:t>
            </a:r>
          </a:p>
          <a:p>
            <a:pPr marL="895350" lvl="0" indent="-273050">
              <a:buFont typeface="Wingdings" panose="05000000000000000000" pitchFamily="2" charset="2"/>
              <a:buChar char="Ø"/>
            </a:pPr>
            <a:r>
              <a:rPr lang="tr-TR" sz="1900" dirty="0">
                <a:latin typeface="Times New Roman" panose="02020603050405020304" pitchFamily="18" charset="0"/>
                <a:cs typeface="Times New Roman" panose="02020603050405020304" pitchFamily="18" charset="0"/>
              </a:rPr>
              <a:t> Farklı insanlar tanıma,</a:t>
            </a:r>
          </a:p>
          <a:p>
            <a:pPr marL="895350" lvl="0" indent="-273050">
              <a:buFont typeface="Wingdings" panose="05000000000000000000" pitchFamily="2" charset="2"/>
              <a:buChar char="Ø"/>
            </a:pPr>
            <a:r>
              <a:rPr lang="tr-TR" sz="1900" dirty="0">
                <a:latin typeface="Times New Roman" panose="02020603050405020304" pitchFamily="18" charset="0"/>
                <a:cs typeface="Times New Roman" panose="02020603050405020304" pitchFamily="18" charset="0"/>
              </a:rPr>
              <a:t> Macera arama,</a:t>
            </a:r>
          </a:p>
          <a:p>
            <a:pPr marL="895350" lvl="0" indent="-273050">
              <a:buFont typeface="Wingdings" panose="05000000000000000000" pitchFamily="2" charset="2"/>
              <a:buChar char="Ø"/>
            </a:pPr>
            <a:r>
              <a:rPr lang="tr-TR" sz="1900" dirty="0">
                <a:latin typeface="Times New Roman" panose="02020603050405020304" pitchFamily="18" charset="0"/>
                <a:cs typeface="Times New Roman" panose="02020603050405020304" pitchFamily="18" charset="0"/>
              </a:rPr>
              <a:t> Spor,</a:t>
            </a:r>
          </a:p>
          <a:p>
            <a:pPr marL="895350" lvl="0" indent="-273050">
              <a:buFont typeface="Wingdings" panose="05000000000000000000" pitchFamily="2" charset="2"/>
              <a:buChar char="Ø"/>
            </a:pPr>
            <a:r>
              <a:rPr lang="tr-TR" sz="1900" dirty="0">
                <a:latin typeface="Times New Roman" panose="02020603050405020304" pitchFamily="18" charset="0"/>
                <a:cs typeface="Times New Roman" panose="02020603050405020304" pitchFamily="18" charset="0"/>
              </a:rPr>
              <a:t>Merak.</a:t>
            </a:r>
          </a:p>
        </p:txBody>
      </p:sp>
    </p:spTree>
    <p:extLst>
      <p:ext uri="{BB962C8B-B14F-4D97-AF65-F5344CB8AC3E}">
        <p14:creationId xmlns:p14="http://schemas.microsoft.com/office/powerpoint/2010/main" val="1463522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eyin fırtınası hakkında sunu">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852_TF03460637" id="{0832DA4E-A202-43F2-A5EE-27E99C173A88}" vid="{7A43FF2D-0693-42F6-A231-BFAA64C80588}"/>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Profesyonel beyin fırtınası sunusu</Template>
  <TotalTime>665</TotalTime>
  <Words>1938</Words>
  <Application>Microsoft Office PowerPoint</Application>
  <PresentationFormat>Geniş ekran</PresentationFormat>
  <Paragraphs>105</Paragraphs>
  <Slides>18</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18</vt:i4>
      </vt:variant>
    </vt:vector>
  </HeadingPairs>
  <TitlesOfParts>
    <vt:vector size="25" baseType="lpstr">
      <vt:lpstr>Calibri</vt:lpstr>
      <vt:lpstr>Century Gothic</vt:lpstr>
      <vt:lpstr>Palatino Linotype</vt:lpstr>
      <vt:lpstr>Times New Roman</vt:lpstr>
      <vt:lpstr>Wingdings</vt:lpstr>
      <vt:lpstr>Wingdings 2</vt:lpstr>
      <vt:lpstr>Beyin fırtınası hakkında sunu</vt:lpstr>
      <vt:lpstr>GENEL TURİZM</vt:lpstr>
      <vt:lpstr>TURİZM ENDÜSTRİSİNİN UNSURLARI</vt:lpstr>
      <vt:lpstr>TURİZM ENDÜSTRİSİNİN UNSURLARI</vt:lpstr>
      <vt:lpstr>TURİZM ENDÜSTRİSİNİN UNSURLARI</vt:lpstr>
      <vt:lpstr>TURİZM ENDÜSTRİSİNİN UNSURLARI</vt:lpstr>
      <vt:lpstr>TURİZM ENDÜSTRİSİNİN UNSURLARI</vt:lpstr>
      <vt:lpstr>TURİZM ENDÜSTRİSİNİN UNSURLARI</vt:lpstr>
      <vt:lpstr>TURİZM ENDÜSTRİSİNİN UNSURLARI</vt:lpstr>
      <vt:lpstr>TURİZM ENDÜSTRİSİNİN UNSURLARI</vt:lpstr>
      <vt:lpstr>TURİZM ENDÜSTRİSİNİN UNSURLARI</vt:lpstr>
      <vt:lpstr>TURİZM ENDÜSTRİSİNİN UNSURLARI</vt:lpstr>
      <vt:lpstr>TURİZM ENDÜSTRİSİNİN UNSURLARI</vt:lpstr>
      <vt:lpstr>TURİZM ENDÜSTRİSİNİN UNSURLARI</vt:lpstr>
      <vt:lpstr>TURİZM ENDÜSTRİSİNİN UNSURLARI</vt:lpstr>
      <vt:lpstr>TURİZM ENDÜSTRİSİNİN UNSURLARI</vt:lpstr>
      <vt:lpstr>TURİZM ENDÜSTRİSİNİN UNSURLARI</vt:lpstr>
      <vt:lpstr>TURİZM ENDÜSTRİSİNİN UNSURLARI</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GENEL TURİZM</dc:title>
  <dc:creator>Fuat Atasoy</dc:creator>
  <cp:lastModifiedBy>Fuat Atasoy</cp:lastModifiedBy>
  <cp:revision>77</cp:revision>
  <dcterms:created xsi:type="dcterms:W3CDTF">2018-09-03T20:09:10Z</dcterms:created>
  <dcterms:modified xsi:type="dcterms:W3CDTF">2019-05-02T14:33:56Z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