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57" r:id="rId2"/>
    <p:sldId id="295" r:id="rId3"/>
    <p:sldId id="296" r:id="rId4"/>
    <p:sldId id="297" r:id="rId5"/>
    <p:sldId id="299" r:id="rId6"/>
    <p:sldId id="300" r:id="rId7"/>
    <p:sldId id="301" r:id="rId8"/>
    <p:sldId id="302" r:id="rId9"/>
    <p:sldId id="303" r:id="rId10"/>
    <p:sldId id="310" r:id="rId11"/>
    <p:sldId id="311" r:id="rId12"/>
    <p:sldId id="312" r:id="rId13"/>
    <p:sldId id="35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27"/>
  </p:normalViewPr>
  <p:slideViewPr>
    <p:cSldViewPr snapToGrid="0" snapToObjects="1">
      <p:cViewPr varScale="1">
        <p:scale>
          <a:sx n="116" d="100"/>
          <a:sy n="116" d="100"/>
        </p:scale>
        <p:origin x="4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8CA398B-372D-A645-A032-C8A69227B07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2DF74DC-982F-0D4E-A089-6EDA965360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BC850B9-D679-724C-81B5-C53CE6C426B8}"/>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5" name="Alt Bilgi Yer Tutucusu 4">
            <a:extLst>
              <a:ext uri="{FF2B5EF4-FFF2-40B4-BE49-F238E27FC236}">
                <a16:creationId xmlns:a16="http://schemas.microsoft.com/office/drawing/2014/main" id="{F3D8BA8A-4FE0-6E4F-9BAB-42E45314818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2FCEB0A-B385-E943-BD3B-001DF5D070B4}"/>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3094794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7BCF738-EA19-944B-9508-54087574359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20C91FA-A861-DD40-89D7-6840F0D26752}"/>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C0F534E-ED05-D848-9881-7AF2960C8712}"/>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5" name="Alt Bilgi Yer Tutucusu 4">
            <a:extLst>
              <a:ext uri="{FF2B5EF4-FFF2-40B4-BE49-F238E27FC236}">
                <a16:creationId xmlns:a16="http://schemas.microsoft.com/office/drawing/2014/main" id="{6FE935EB-DA3A-424E-B272-F2B26F16D6D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6DE1115-D50A-CE45-81E7-22EF72A7A2D1}"/>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2993501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8B36EDA-C145-5C44-9164-9E6BDCE29C1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DA76363-1ACE-3148-963F-8A787C075753}"/>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31EED13-9CEB-D64A-B842-EB93AFABBE49}"/>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5" name="Alt Bilgi Yer Tutucusu 4">
            <a:extLst>
              <a:ext uri="{FF2B5EF4-FFF2-40B4-BE49-F238E27FC236}">
                <a16:creationId xmlns:a16="http://schemas.microsoft.com/office/drawing/2014/main" id="{7F6C6C04-1E44-8244-8100-C2A973407AC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C1509C6-F99E-6447-9CFD-037451E33E1C}"/>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380470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25B73B-D64F-0241-A954-DFDDC63DC72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540A645-6757-7148-B1D6-6BC2100D68CC}"/>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1C1E468-8943-7243-8811-67DF69878CE8}"/>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5" name="Alt Bilgi Yer Tutucusu 4">
            <a:extLst>
              <a:ext uri="{FF2B5EF4-FFF2-40B4-BE49-F238E27FC236}">
                <a16:creationId xmlns:a16="http://schemas.microsoft.com/office/drawing/2014/main" id="{4C86190B-8C3C-AB42-A05B-EE22E86119C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E411B25-D105-6E4B-B604-094BFC9F653B}"/>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1696335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133793-F0C1-0F44-9EE6-7D6F6994277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96EAFF1-309D-194D-804E-C57168E0D8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F7464BF-0B07-5348-A156-942340122B3D}"/>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5" name="Alt Bilgi Yer Tutucusu 4">
            <a:extLst>
              <a:ext uri="{FF2B5EF4-FFF2-40B4-BE49-F238E27FC236}">
                <a16:creationId xmlns:a16="http://schemas.microsoft.com/office/drawing/2014/main" id="{1C44F2C7-466B-D641-B7FA-AEEF4AC94C1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36ACB7C-0987-EE4A-AC4E-C5669562C709}"/>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1417755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C6BCC2-EFAF-7944-927A-F56C6A14AE4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F7E48DB-B034-774A-BE15-C52A6548464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6EDAD7F5-11B1-C84A-8904-68F17F4D4EAB}"/>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61ABA60E-3C93-8747-B500-33E08FD6186A}"/>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6" name="Alt Bilgi Yer Tutucusu 5">
            <a:extLst>
              <a:ext uri="{FF2B5EF4-FFF2-40B4-BE49-F238E27FC236}">
                <a16:creationId xmlns:a16="http://schemas.microsoft.com/office/drawing/2014/main" id="{63A5290E-58F4-324B-A205-0A971F2E542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CB2246C-AA2B-2240-AC31-93E3B6A96054}"/>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1343872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D4C8AD2-01E9-5348-A7A6-5F49CE0FB6E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008E2B6-866F-F442-8A46-4B4DBF9A52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E1AE1B81-355A-F848-B737-6098ED2D2548}"/>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0EEFE00-95F6-AC47-BDE5-9D87F1667A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142ACFD5-3A36-CC44-A1D0-1216620A7112}"/>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222F4E23-96D2-ED42-A05F-D8D7DDAA5C71}"/>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8" name="Alt Bilgi Yer Tutucusu 7">
            <a:extLst>
              <a:ext uri="{FF2B5EF4-FFF2-40B4-BE49-F238E27FC236}">
                <a16:creationId xmlns:a16="http://schemas.microsoft.com/office/drawing/2014/main" id="{E9CB5817-F710-CA45-9655-7E38439D169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31BD338-F688-DA44-ACAF-D21D67493154}"/>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953729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DA77FA2-97DD-0045-AABF-3EA8082A057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BDA9935-0321-9941-97A4-F26CDD6D0147}"/>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4" name="Alt Bilgi Yer Tutucusu 3">
            <a:extLst>
              <a:ext uri="{FF2B5EF4-FFF2-40B4-BE49-F238E27FC236}">
                <a16:creationId xmlns:a16="http://schemas.microsoft.com/office/drawing/2014/main" id="{C774FF20-888B-ED4E-82F4-E241DA68A2B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890D3D3-0442-4D40-9180-4C274F19823B}"/>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2335856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6D84603-2C3E-3946-935A-B83612D7C0CD}"/>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3" name="Alt Bilgi Yer Tutucusu 2">
            <a:extLst>
              <a:ext uri="{FF2B5EF4-FFF2-40B4-BE49-F238E27FC236}">
                <a16:creationId xmlns:a16="http://schemas.microsoft.com/office/drawing/2014/main" id="{70E50044-DC1B-A943-9F2E-783EA76C4D6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6139F5C-3CDC-5C48-8FA7-48841CE41251}"/>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3096278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15AEA3E-103E-5146-A24E-1BF7327F93F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5ECCBD7-68AF-4F44-B810-9C91983AA4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F5C3CBD4-44A0-2C43-9AB2-514A34BCF2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53A8BE74-03EF-8445-9FC6-06AC1CD331D3}"/>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6" name="Alt Bilgi Yer Tutucusu 5">
            <a:extLst>
              <a:ext uri="{FF2B5EF4-FFF2-40B4-BE49-F238E27FC236}">
                <a16:creationId xmlns:a16="http://schemas.microsoft.com/office/drawing/2014/main" id="{0BEBE4FB-53F7-284F-A983-0878EBBD168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D125260-17BD-2940-9ED3-D04053CBC34E}"/>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1413224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B5979-31D0-0545-B61C-31CD7BB4366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CF54F0C-8112-564F-A3E4-3F5BA3ECFB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33EAF51-7D05-3A4B-B40F-4E7FB1A064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88B068E0-0152-E44B-A397-2DBC220F4FF7}"/>
              </a:ext>
            </a:extLst>
          </p:cNvPr>
          <p:cNvSpPr>
            <a:spLocks noGrp="1"/>
          </p:cNvSpPr>
          <p:nvPr>
            <p:ph type="dt" sz="half" idx="10"/>
          </p:nvPr>
        </p:nvSpPr>
        <p:spPr/>
        <p:txBody>
          <a:bodyPr/>
          <a:lstStyle/>
          <a:p>
            <a:fld id="{826FE482-684C-6D49-8992-9F6E1377243E}" type="datetimeFigureOut">
              <a:rPr lang="tr-TR" smtClean="0"/>
              <a:t>15.05.2019</a:t>
            </a:fld>
            <a:endParaRPr lang="tr-TR"/>
          </a:p>
        </p:txBody>
      </p:sp>
      <p:sp>
        <p:nvSpPr>
          <p:cNvPr id="6" name="Alt Bilgi Yer Tutucusu 5">
            <a:extLst>
              <a:ext uri="{FF2B5EF4-FFF2-40B4-BE49-F238E27FC236}">
                <a16:creationId xmlns:a16="http://schemas.microsoft.com/office/drawing/2014/main" id="{EE8999F2-0CFF-B943-8DC6-BAD5244A2F4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591A6FE-3736-4E44-96C1-0735BB0DD787}"/>
              </a:ext>
            </a:extLst>
          </p:cNvPr>
          <p:cNvSpPr>
            <a:spLocks noGrp="1"/>
          </p:cNvSpPr>
          <p:nvPr>
            <p:ph type="sldNum" sz="quarter" idx="12"/>
          </p:nvPr>
        </p:nvSpPr>
        <p:spPr/>
        <p:txBody>
          <a:bodyPr/>
          <a:lstStyle/>
          <a:p>
            <a:fld id="{2B64B3D4-17FC-DD44-8E5E-908083E51B60}" type="slidenum">
              <a:rPr lang="tr-TR" smtClean="0"/>
              <a:t>‹#›</a:t>
            </a:fld>
            <a:endParaRPr lang="tr-TR"/>
          </a:p>
        </p:txBody>
      </p:sp>
    </p:spTree>
    <p:extLst>
      <p:ext uri="{BB962C8B-B14F-4D97-AF65-F5344CB8AC3E}">
        <p14:creationId xmlns:p14="http://schemas.microsoft.com/office/powerpoint/2010/main" val="3768216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BB3D9EE-AF5D-3642-ADCD-1CB7520AD7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7B0B9A9-DDB4-1B4B-86E3-8A59896922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90FB320-DAE6-AC4D-B271-884B19ECA4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6FE482-684C-6D49-8992-9F6E1377243E}" type="datetimeFigureOut">
              <a:rPr lang="tr-TR" smtClean="0"/>
              <a:t>15.05.2019</a:t>
            </a:fld>
            <a:endParaRPr lang="tr-TR"/>
          </a:p>
        </p:txBody>
      </p:sp>
      <p:sp>
        <p:nvSpPr>
          <p:cNvPr id="5" name="Alt Bilgi Yer Tutucusu 4">
            <a:extLst>
              <a:ext uri="{FF2B5EF4-FFF2-40B4-BE49-F238E27FC236}">
                <a16:creationId xmlns:a16="http://schemas.microsoft.com/office/drawing/2014/main" id="{144019C7-0A3C-464B-98A8-5898084CF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93FC7C1-BD6F-8047-A74D-C680ED289E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64B3D4-17FC-DD44-8E5E-908083E51B60}" type="slidenum">
              <a:rPr lang="tr-TR" smtClean="0"/>
              <a:t>‹#›</a:t>
            </a:fld>
            <a:endParaRPr lang="tr-TR"/>
          </a:p>
        </p:txBody>
      </p:sp>
    </p:spTree>
    <p:extLst>
      <p:ext uri="{BB962C8B-B14F-4D97-AF65-F5344CB8AC3E}">
        <p14:creationId xmlns:p14="http://schemas.microsoft.com/office/powerpoint/2010/main" val="2635448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Unvan 1">
            <a:extLst>
              <a:ext uri="{FF2B5EF4-FFF2-40B4-BE49-F238E27FC236}">
                <a16:creationId xmlns:a16="http://schemas.microsoft.com/office/drawing/2014/main" id="{510B253E-3EBA-B044-A785-22ADD0C8A8BB}"/>
              </a:ext>
            </a:extLst>
          </p:cNvPr>
          <p:cNvSpPr>
            <a:spLocks noGrp="1" noChangeArrowheads="1"/>
          </p:cNvSpPr>
          <p:nvPr>
            <p:ph type="ctrTitle"/>
          </p:nvPr>
        </p:nvSpPr>
        <p:spPr/>
        <p:txBody>
          <a:bodyPr/>
          <a:lstStyle/>
          <a:p>
            <a:r>
              <a:rPr lang="tr-TR" altLang="tr-TR"/>
              <a:t>PAZARLAMA-3</a:t>
            </a:r>
          </a:p>
        </p:txBody>
      </p:sp>
      <p:sp>
        <p:nvSpPr>
          <p:cNvPr id="53250" name="Alt Başlık 2">
            <a:extLst>
              <a:ext uri="{FF2B5EF4-FFF2-40B4-BE49-F238E27FC236}">
                <a16:creationId xmlns:a16="http://schemas.microsoft.com/office/drawing/2014/main" id="{82CB8A81-64D5-6849-BAC9-52434A52EB71}"/>
              </a:ext>
            </a:extLst>
          </p:cNvPr>
          <p:cNvSpPr>
            <a:spLocks noGrp="1" noChangeArrowheads="1"/>
          </p:cNvSpPr>
          <p:nvPr>
            <p:ph type="subTitle" idx="1"/>
          </p:nvPr>
        </p:nvSpPr>
        <p:spPr/>
        <p:txBody>
          <a:bodyPr/>
          <a:lstStyle/>
          <a:p>
            <a:r>
              <a:rPr lang="tr-TR" altLang="tr-TR"/>
              <a:t>Güncel Pazarlama Yaklaşımları-2</a:t>
            </a:r>
          </a:p>
          <a:p>
            <a:endParaRPr lang="tr-TR" altLang="tr-TR"/>
          </a:p>
        </p:txBody>
      </p:sp>
    </p:spTree>
    <p:extLst>
      <p:ext uri="{BB962C8B-B14F-4D97-AF65-F5344CB8AC3E}">
        <p14:creationId xmlns:p14="http://schemas.microsoft.com/office/powerpoint/2010/main" val="4274349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a:extLst>
              <a:ext uri="{FF2B5EF4-FFF2-40B4-BE49-F238E27FC236}">
                <a16:creationId xmlns:a16="http://schemas.microsoft.com/office/drawing/2014/main" id="{99870A29-A565-2649-8D27-EC0D346934E0}"/>
              </a:ext>
            </a:extLst>
          </p:cNvPr>
          <p:cNvSpPr>
            <a:spLocks noGrp="1"/>
          </p:cNvSpPr>
          <p:nvPr>
            <p:ph type="title"/>
          </p:nvPr>
        </p:nvSpPr>
        <p:spPr>
          <a:xfrm>
            <a:off x="1981200" y="274639"/>
            <a:ext cx="8229600" cy="922337"/>
          </a:xfrm>
        </p:spPr>
        <p:txBody>
          <a:bodyPr/>
          <a:lstStyle/>
          <a:p>
            <a:pPr eaLnBrk="1" hangingPunct="1"/>
            <a:r>
              <a:rPr lang="tr-TR" altLang="tr-TR" sz="4000"/>
              <a:t>Yeşil Pazarlama</a:t>
            </a:r>
          </a:p>
        </p:txBody>
      </p:sp>
      <p:sp>
        <p:nvSpPr>
          <p:cNvPr id="62466" name="Rectangle 3">
            <a:extLst>
              <a:ext uri="{FF2B5EF4-FFF2-40B4-BE49-F238E27FC236}">
                <a16:creationId xmlns:a16="http://schemas.microsoft.com/office/drawing/2014/main" id="{C6E486B4-7979-9D41-88DC-E9AAB0C55C30}"/>
              </a:ext>
            </a:extLst>
          </p:cNvPr>
          <p:cNvSpPr>
            <a:spLocks noGrp="1"/>
          </p:cNvSpPr>
          <p:nvPr>
            <p:ph type="body" idx="1"/>
          </p:nvPr>
        </p:nvSpPr>
        <p:spPr>
          <a:xfrm>
            <a:off x="927770" y="1532819"/>
            <a:ext cx="8229600" cy="4784725"/>
          </a:xfrm>
        </p:spPr>
        <p:txBody>
          <a:bodyPr/>
          <a:lstStyle/>
          <a:p>
            <a:pPr eaLnBrk="1" hangingPunct="1">
              <a:lnSpc>
                <a:spcPct val="90000"/>
              </a:lnSpc>
            </a:pPr>
            <a:r>
              <a:rPr lang="tr-TR" altLang="tr-TR" dirty="0"/>
              <a:t>Toplumsal sorumluluğun bir parçası olarak gelişmiştir</a:t>
            </a:r>
          </a:p>
          <a:p>
            <a:pPr eaLnBrk="1" hangingPunct="1">
              <a:lnSpc>
                <a:spcPct val="90000"/>
              </a:lnSpc>
            </a:pPr>
            <a:r>
              <a:rPr lang="tr-TR" altLang="tr-TR" dirty="0"/>
              <a:t>Sürdürülebilirliğin stratejik amaç olarak benimsenmesi</a:t>
            </a:r>
          </a:p>
          <a:p>
            <a:pPr eaLnBrk="1" hangingPunct="1">
              <a:lnSpc>
                <a:spcPct val="90000"/>
              </a:lnSpc>
            </a:pPr>
            <a:r>
              <a:rPr lang="tr-TR" altLang="tr-TR" dirty="0" err="1"/>
              <a:t>Fair-trade</a:t>
            </a:r>
            <a:r>
              <a:rPr lang="tr-TR" altLang="tr-TR" dirty="0"/>
              <a:t> : (Adil ticaret) Az gelişmiş ülkelerdeki üreticilerin korunması, tüketici ve üretici işbirliği</a:t>
            </a:r>
          </a:p>
          <a:p>
            <a:pPr eaLnBrk="1" hangingPunct="1">
              <a:lnSpc>
                <a:spcPct val="90000"/>
              </a:lnSpc>
            </a:pPr>
            <a:r>
              <a:rPr lang="tr-TR" altLang="tr-TR" dirty="0"/>
              <a:t>Pazarlama açısından kısa vadede ekolojik ve sosyal konuların işletmeleri ve pazarları etkilemesi (yasal düzenlemeler, tüketici beklentileri </a:t>
            </a:r>
            <a:r>
              <a:rPr lang="tr-TR" altLang="tr-TR" dirty="0" err="1"/>
              <a:t>vb</a:t>
            </a:r>
            <a:r>
              <a:rPr lang="tr-TR" altLang="tr-TR" dirty="0"/>
              <a:t>)</a:t>
            </a:r>
          </a:p>
          <a:p>
            <a:pPr eaLnBrk="1" hangingPunct="1">
              <a:lnSpc>
                <a:spcPct val="90000"/>
              </a:lnSpc>
            </a:pPr>
            <a:r>
              <a:rPr lang="tr-TR" altLang="tr-TR" dirty="0"/>
              <a:t>Uzun vadede sürdürülebilirliğin benimsenmesinin yönetsel anlayışta değişiklik gerektirmesi.</a:t>
            </a:r>
          </a:p>
          <a:p>
            <a:pPr eaLnBrk="1" hangingPunct="1">
              <a:lnSpc>
                <a:spcPct val="90000"/>
              </a:lnSpc>
              <a:buFontTx/>
              <a:buNone/>
            </a:pPr>
            <a:endParaRPr lang="tr-TR" altLang="tr-TR" dirty="0"/>
          </a:p>
        </p:txBody>
      </p:sp>
    </p:spTree>
    <p:extLst>
      <p:ext uri="{BB962C8B-B14F-4D97-AF65-F5344CB8AC3E}">
        <p14:creationId xmlns:p14="http://schemas.microsoft.com/office/powerpoint/2010/main" val="393828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a:extLst>
              <a:ext uri="{FF2B5EF4-FFF2-40B4-BE49-F238E27FC236}">
                <a16:creationId xmlns:a16="http://schemas.microsoft.com/office/drawing/2014/main" id="{A794C452-6776-E247-B3B0-8F86CD3A879E}"/>
              </a:ext>
            </a:extLst>
          </p:cNvPr>
          <p:cNvSpPr>
            <a:spLocks noGrp="1"/>
          </p:cNvSpPr>
          <p:nvPr>
            <p:ph type="title"/>
          </p:nvPr>
        </p:nvSpPr>
        <p:spPr/>
        <p:txBody>
          <a:bodyPr/>
          <a:lstStyle/>
          <a:p>
            <a:pPr eaLnBrk="1" hangingPunct="1"/>
            <a:endParaRPr lang="tr-TR" altLang="tr-TR"/>
          </a:p>
        </p:txBody>
      </p:sp>
      <p:sp>
        <p:nvSpPr>
          <p:cNvPr id="63490" name="Rectangle 3">
            <a:extLst>
              <a:ext uri="{FF2B5EF4-FFF2-40B4-BE49-F238E27FC236}">
                <a16:creationId xmlns:a16="http://schemas.microsoft.com/office/drawing/2014/main" id="{336BC049-39BD-294E-8B68-461E9BE97A5E}"/>
              </a:ext>
            </a:extLst>
          </p:cNvPr>
          <p:cNvSpPr>
            <a:spLocks noGrp="1"/>
          </p:cNvSpPr>
          <p:nvPr>
            <p:ph type="body" idx="1"/>
          </p:nvPr>
        </p:nvSpPr>
        <p:spPr/>
        <p:txBody>
          <a:bodyPr/>
          <a:lstStyle/>
          <a:p>
            <a:pPr eaLnBrk="1" hangingPunct="1"/>
            <a:r>
              <a:rPr lang="tr-TR" altLang="tr-TR"/>
              <a:t>Çevresel sorumluluğu temel alarak özellikle üretime odaklanmış bir süreçtir </a:t>
            </a:r>
          </a:p>
          <a:p>
            <a:pPr eaLnBrk="1" hangingPunct="1"/>
            <a:r>
              <a:rPr lang="tr-TR" altLang="tr-TR"/>
              <a:t>Yeryüzünü kirletmeyen, doğal kaynakları aşırı tüketmeyen, geri dönüştürülebilen veya korunabilen mal ve hizmet üretmek amacıyla hammadde seçimi ve kullanımı, üretim, ambalajlama, dağıtım, satış, tutundurma, tüketim ve tüketim sonrası elden çıkarma ve geri kazanım gibi faaliyetleri içeren süreç.</a:t>
            </a:r>
          </a:p>
          <a:p>
            <a:pPr eaLnBrk="1" hangingPunct="1"/>
            <a:endParaRPr lang="tr-TR" altLang="tr-TR"/>
          </a:p>
        </p:txBody>
      </p:sp>
    </p:spTree>
    <p:extLst>
      <p:ext uri="{BB962C8B-B14F-4D97-AF65-F5344CB8AC3E}">
        <p14:creationId xmlns:p14="http://schemas.microsoft.com/office/powerpoint/2010/main" val="3962925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a:extLst>
              <a:ext uri="{FF2B5EF4-FFF2-40B4-BE49-F238E27FC236}">
                <a16:creationId xmlns:a16="http://schemas.microsoft.com/office/drawing/2014/main" id="{6CC89BC7-9788-5A4F-B6E7-8F94B4EBBFA8}"/>
              </a:ext>
            </a:extLst>
          </p:cNvPr>
          <p:cNvSpPr>
            <a:spLocks noGrp="1"/>
          </p:cNvSpPr>
          <p:nvPr>
            <p:ph type="title"/>
          </p:nvPr>
        </p:nvSpPr>
        <p:spPr/>
        <p:txBody>
          <a:bodyPr/>
          <a:lstStyle/>
          <a:p>
            <a:pPr eaLnBrk="1" hangingPunct="1"/>
            <a:endParaRPr lang="tr-TR" altLang="tr-TR"/>
          </a:p>
        </p:txBody>
      </p:sp>
      <p:sp>
        <p:nvSpPr>
          <p:cNvPr id="64514" name="Rectangle 3">
            <a:extLst>
              <a:ext uri="{FF2B5EF4-FFF2-40B4-BE49-F238E27FC236}">
                <a16:creationId xmlns:a16="http://schemas.microsoft.com/office/drawing/2014/main" id="{35E18E07-61A8-154F-B540-69A9D058CE34}"/>
              </a:ext>
            </a:extLst>
          </p:cNvPr>
          <p:cNvSpPr>
            <a:spLocks noGrp="1"/>
          </p:cNvSpPr>
          <p:nvPr>
            <p:ph type="body" idx="1"/>
          </p:nvPr>
        </p:nvSpPr>
        <p:spPr/>
        <p:txBody>
          <a:bodyPr/>
          <a:lstStyle/>
          <a:p>
            <a:pPr eaLnBrk="1" hangingPunct="1"/>
            <a:r>
              <a:rPr lang="tr-TR" altLang="tr-TR"/>
              <a:t>Yeşil tüketici: satın alma ve tüketim faaliyetlerinin çevreye etkilerine dikkat eden çevrenin korunmasına duyarlı, bu doğrultuda inançlarına göre rasyonel karar vermeye çalışan tüketicileri ifade etmektedir</a:t>
            </a:r>
          </a:p>
          <a:p>
            <a:pPr eaLnBrk="1" hangingPunct="1"/>
            <a:r>
              <a:rPr lang="tr-TR" altLang="tr-TR"/>
              <a:t>Yeşil pazarlama anlayışının dört süreci: yeşil ürünlerin tasarlanması, yeşil stratejiler geliştirmek, sadece yeşil ürünlerin üretimi, tam sosyal sorumluluk</a:t>
            </a:r>
          </a:p>
        </p:txBody>
      </p:sp>
    </p:spTree>
    <p:extLst>
      <p:ext uri="{BB962C8B-B14F-4D97-AF65-F5344CB8AC3E}">
        <p14:creationId xmlns:p14="http://schemas.microsoft.com/office/powerpoint/2010/main" val="3399383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Unvan 1">
            <a:extLst>
              <a:ext uri="{FF2B5EF4-FFF2-40B4-BE49-F238E27FC236}">
                <a16:creationId xmlns:a16="http://schemas.microsoft.com/office/drawing/2014/main" id="{4EBDC8CA-1018-5647-85D2-E943A3B69698}"/>
              </a:ext>
            </a:extLst>
          </p:cNvPr>
          <p:cNvSpPr>
            <a:spLocks noGrp="1"/>
          </p:cNvSpPr>
          <p:nvPr>
            <p:ph type="title"/>
          </p:nvPr>
        </p:nvSpPr>
        <p:spPr/>
        <p:txBody>
          <a:bodyPr/>
          <a:lstStyle/>
          <a:p>
            <a:r>
              <a:rPr lang="tr-TR" altLang="tr-TR"/>
              <a:t>Kaynaklar</a:t>
            </a:r>
          </a:p>
        </p:txBody>
      </p:sp>
      <p:sp>
        <p:nvSpPr>
          <p:cNvPr id="4" name="İçerik Yer Tutucusu 3">
            <a:extLst>
              <a:ext uri="{FF2B5EF4-FFF2-40B4-BE49-F238E27FC236}">
                <a16:creationId xmlns:a16="http://schemas.microsoft.com/office/drawing/2014/main" id="{7EB3BC37-659C-0944-B942-2274767592F8}"/>
              </a:ext>
            </a:extLst>
          </p:cNvPr>
          <p:cNvSpPr txBox="1">
            <a:spLocks noGrp="1"/>
          </p:cNvSpPr>
          <p:nvPr>
            <p:ph idx="1"/>
          </p:nvPr>
        </p:nvSpPr>
        <p:spPr>
          <a:xfrm>
            <a:off x="838200" y="1690688"/>
            <a:ext cx="9372600" cy="3891322"/>
          </a:xfrm>
        </p:spPr>
        <p:txBody>
          <a:bodyPr wrap="square" rtlCol="0">
            <a:spAutoFit/>
          </a:bodyPr>
          <a:lstStyle/>
          <a:p>
            <a:pPr>
              <a:defRPr/>
            </a:pPr>
            <a:r>
              <a:rPr lang="tr-TR" sz="2000" dirty="0">
                <a:latin typeface="Arial" panose="020B0604020202020204" pitchFamily="34" charset="0"/>
                <a:cs typeface="Arial" panose="020B0604020202020204" pitchFamily="34" charset="0"/>
              </a:rPr>
              <a:t>Batı, U. (2017). </a:t>
            </a:r>
            <a:r>
              <a:rPr lang="tr-TR" sz="2000" b="1" dirty="0" err="1">
                <a:latin typeface="Arial" panose="020B0604020202020204" pitchFamily="34" charset="0"/>
                <a:cs typeface="Arial" panose="020B0604020202020204" pitchFamily="34" charset="0"/>
              </a:rPr>
              <a:t>Markething</a:t>
            </a:r>
            <a:r>
              <a:rPr lang="tr-TR" sz="2000" b="1" dirty="0">
                <a:latin typeface="Arial" panose="020B0604020202020204" pitchFamily="34" charset="0"/>
                <a:cs typeface="Arial" panose="020B0604020202020204" pitchFamily="34" charset="0"/>
              </a:rPr>
              <a:t> ya da </a:t>
            </a:r>
            <a:r>
              <a:rPr lang="tr-TR" sz="2000" b="1" dirty="0" err="1">
                <a:latin typeface="Arial" panose="020B0604020202020204" pitchFamily="34" charset="0"/>
                <a:cs typeface="Arial" panose="020B0604020202020204" pitchFamily="34" charset="0"/>
              </a:rPr>
              <a:t>Farkething</a:t>
            </a:r>
            <a:r>
              <a:rPr lang="tr-TR" sz="2000" b="1" dirty="0">
                <a:latin typeface="Arial" panose="020B0604020202020204" pitchFamily="34" charset="0"/>
                <a:cs typeface="Arial" panose="020B0604020202020204" pitchFamily="34" charset="0"/>
              </a:rPr>
              <a:t>: Deneyimsel Pazarlama ve Duyusal Markalama</a:t>
            </a:r>
            <a:r>
              <a:rPr lang="tr-TR" sz="2000" i="1" dirty="0">
                <a:latin typeface="Arial" panose="020B0604020202020204" pitchFamily="34" charset="0"/>
                <a:cs typeface="Arial" panose="020B0604020202020204" pitchFamily="34" charset="0"/>
              </a:rPr>
              <a:t>, </a:t>
            </a:r>
            <a:r>
              <a:rPr lang="tr-TR" sz="2000" dirty="0">
                <a:latin typeface="Arial" panose="020B0604020202020204" pitchFamily="34" charset="0"/>
                <a:cs typeface="Arial" panose="020B0604020202020204" pitchFamily="34" charset="0"/>
              </a:rPr>
              <a:t>Kitap Kulübü Yayınları: İstanbul</a:t>
            </a:r>
          </a:p>
          <a:p>
            <a:pPr>
              <a:defRPr/>
            </a:pPr>
            <a:r>
              <a:rPr lang="tr-TR" sz="2000" dirty="0">
                <a:latin typeface="Arial" panose="020B0604020202020204" pitchFamily="34" charset="0"/>
                <a:cs typeface="Arial" panose="020B0604020202020204" pitchFamily="34" charset="0"/>
              </a:rPr>
              <a:t>Kotler, P.; </a:t>
            </a:r>
            <a:r>
              <a:rPr lang="tr-TR" sz="2000" dirty="0" err="1">
                <a:latin typeface="Arial" panose="020B0604020202020204" pitchFamily="34" charset="0"/>
                <a:cs typeface="Arial" panose="020B0604020202020204" pitchFamily="34" charset="0"/>
              </a:rPr>
              <a:t>Kartajaya</a:t>
            </a:r>
            <a:r>
              <a:rPr lang="tr-TR" sz="2000" dirty="0">
                <a:latin typeface="Arial" panose="020B0604020202020204" pitchFamily="34" charset="0"/>
                <a:cs typeface="Arial" panose="020B0604020202020204" pitchFamily="34" charset="0"/>
              </a:rPr>
              <a:t> H. ve </a:t>
            </a:r>
            <a:r>
              <a:rPr lang="tr-TR" sz="2000" dirty="0" err="1">
                <a:latin typeface="Arial" panose="020B0604020202020204" pitchFamily="34" charset="0"/>
                <a:cs typeface="Arial" panose="020B0604020202020204" pitchFamily="34" charset="0"/>
              </a:rPr>
              <a:t>Setiawan</a:t>
            </a:r>
            <a:r>
              <a:rPr lang="tr-TR" sz="2000" dirty="0">
                <a:latin typeface="Arial" panose="020B0604020202020204" pitchFamily="34" charset="0"/>
                <a:cs typeface="Arial" panose="020B0604020202020204" pitchFamily="34" charset="0"/>
              </a:rPr>
              <a:t>, I. (2017). </a:t>
            </a:r>
            <a:r>
              <a:rPr lang="tr-TR" sz="2000" b="1" dirty="0">
                <a:latin typeface="Arial" panose="020B0604020202020204" pitchFamily="34" charset="0"/>
                <a:cs typeface="Arial" panose="020B0604020202020204" pitchFamily="34" charset="0"/>
              </a:rPr>
              <a:t>Pazarlama 4.0</a:t>
            </a:r>
            <a:r>
              <a:rPr lang="tr-TR" sz="2000" dirty="0">
                <a:latin typeface="Arial" panose="020B0604020202020204" pitchFamily="34" charset="0"/>
                <a:cs typeface="Arial" panose="020B0604020202020204" pitchFamily="34" charset="0"/>
              </a:rPr>
              <a:t>, Optimist: İstanbul </a:t>
            </a:r>
          </a:p>
          <a:p>
            <a:pPr>
              <a:defRPr/>
            </a:pPr>
            <a:r>
              <a:rPr lang="tr-TR" sz="2000" dirty="0">
                <a:latin typeface="Arial" panose="020B0604020202020204" pitchFamily="34" charset="0"/>
                <a:ea typeface="Times New Roman" panose="02020603050405020304" pitchFamily="18" charset="0"/>
                <a:cs typeface="Arial" panose="020B0604020202020204" pitchFamily="34" charset="0"/>
              </a:rPr>
              <a:t>Kotler, P. ve Armstrong G. (2009) </a:t>
            </a:r>
            <a:r>
              <a:rPr lang="tr-TR" sz="2000" b="1" dirty="0" err="1">
                <a:latin typeface="Arial" panose="020B0604020202020204" pitchFamily="34" charset="0"/>
                <a:ea typeface="Times New Roman" panose="02020603050405020304" pitchFamily="18" charset="0"/>
                <a:cs typeface="Arial" panose="020B0604020202020204" pitchFamily="34" charset="0"/>
              </a:rPr>
              <a:t>Principles</a:t>
            </a:r>
            <a:r>
              <a:rPr lang="tr-TR" sz="2000" b="1" dirty="0">
                <a:latin typeface="Arial" panose="020B0604020202020204" pitchFamily="34" charset="0"/>
                <a:ea typeface="Times New Roman" panose="02020603050405020304" pitchFamily="18" charset="0"/>
                <a:cs typeface="Arial" panose="020B0604020202020204" pitchFamily="34" charset="0"/>
              </a:rPr>
              <a:t> of Marketing</a:t>
            </a:r>
            <a:r>
              <a:rPr lang="tr-TR" sz="2000" dirty="0">
                <a:latin typeface="Arial" panose="020B0604020202020204" pitchFamily="34" charset="0"/>
                <a:ea typeface="Times New Roman" panose="02020603050405020304" pitchFamily="18" charset="0"/>
                <a:cs typeface="Arial" panose="020B0604020202020204" pitchFamily="34" charset="0"/>
              </a:rPr>
              <a:t> (13 </a:t>
            </a:r>
            <a:r>
              <a:rPr lang="tr-TR" sz="2000" dirty="0" err="1">
                <a:latin typeface="Arial" panose="020B0604020202020204" pitchFamily="34" charset="0"/>
                <a:ea typeface="Times New Roman" panose="02020603050405020304" pitchFamily="18" charset="0"/>
                <a:cs typeface="Arial" panose="020B0604020202020204" pitchFamily="34" charset="0"/>
              </a:rPr>
              <a:t>ed</a:t>
            </a:r>
            <a:r>
              <a:rPr lang="tr-TR" sz="2000" dirty="0">
                <a:latin typeface="Arial" panose="020B0604020202020204" pitchFamily="34" charset="0"/>
                <a:ea typeface="Times New Roman" panose="02020603050405020304" pitchFamily="18" charset="0"/>
                <a:cs typeface="Arial" panose="020B0604020202020204" pitchFamily="34" charset="0"/>
              </a:rPr>
              <a:t>) : Global </a:t>
            </a:r>
            <a:r>
              <a:rPr lang="tr-TR" sz="2000" dirty="0" err="1">
                <a:latin typeface="Arial" panose="020B0604020202020204" pitchFamily="34" charset="0"/>
                <a:ea typeface="Times New Roman" panose="02020603050405020304" pitchFamily="18" charset="0"/>
                <a:cs typeface="Arial" panose="020B0604020202020204" pitchFamily="34" charset="0"/>
              </a:rPr>
              <a:t>Edition,Pearson</a:t>
            </a:r>
            <a:r>
              <a:rPr lang="tr-TR" sz="2000" dirty="0">
                <a:latin typeface="Arial" panose="020B0604020202020204" pitchFamily="34" charset="0"/>
                <a:ea typeface="Times New Roman" panose="02020603050405020304" pitchFamily="18" charset="0"/>
                <a:cs typeface="Arial" panose="020B0604020202020204" pitchFamily="34" charset="0"/>
              </a:rPr>
              <a:t> </a:t>
            </a:r>
            <a:r>
              <a:rPr lang="tr-TR" sz="2000" dirty="0" err="1">
                <a:latin typeface="Arial" panose="020B0604020202020204" pitchFamily="34" charset="0"/>
                <a:ea typeface="Times New Roman" panose="02020603050405020304" pitchFamily="18" charset="0"/>
                <a:cs typeface="Arial" panose="020B0604020202020204" pitchFamily="34" charset="0"/>
              </a:rPr>
              <a:t>Education</a:t>
            </a:r>
            <a:endParaRPr lang="tr-TR" sz="2000" dirty="0">
              <a:latin typeface="Arial" panose="020B0604020202020204" pitchFamily="34" charset="0"/>
              <a:ea typeface="Times New Roman" panose="02020603050405020304" pitchFamily="18" charset="0"/>
              <a:cs typeface="Arial" panose="020B0604020202020204" pitchFamily="34" charset="0"/>
            </a:endParaRPr>
          </a:p>
          <a:p>
            <a:pPr>
              <a:defRPr/>
            </a:pPr>
            <a:r>
              <a:rPr lang="tr-TR" sz="2000" dirty="0">
                <a:latin typeface="Arial" panose="020B0604020202020204" pitchFamily="34" charset="0"/>
                <a:cs typeface="Arial" panose="020B0604020202020204" pitchFamily="34" charset="0"/>
              </a:rPr>
              <a:t>Korkmaz, S., Eser, Z., Öztürk, S.A ve Işın, B.F. (2009) </a:t>
            </a:r>
            <a:r>
              <a:rPr lang="tr-TR" sz="2000" b="1" dirty="0">
                <a:latin typeface="Arial" panose="020B0604020202020204" pitchFamily="34" charset="0"/>
                <a:cs typeface="Arial" panose="020B0604020202020204" pitchFamily="34" charset="0"/>
              </a:rPr>
              <a:t>Pazarlama: Kavramlar, İlkeler, Kararlar</a:t>
            </a:r>
            <a:r>
              <a:rPr lang="tr-TR" sz="2000" dirty="0">
                <a:latin typeface="Arial" panose="020B0604020202020204" pitchFamily="34" charset="0"/>
                <a:cs typeface="Arial" panose="020B0604020202020204" pitchFamily="34" charset="0"/>
              </a:rPr>
              <a:t>, Siyasal Kitabevi. </a:t>
            </a:r>
          </a:p>
          <a:p>
            <a:pPr>
              <a:defRPr/>
            </a:pPr>
            <a:r>
              <a:rPr lang="tr-TR" sz="2000" dirty="0">
                <a:latin typeface="Arial" panose="020B0604020202020204" pitchFamily="34" charset="0"/>
                <a:cs typeface="Arial" panose="020B0604020202020204" pitchFamily="34" charset="0"/>
              </a:rPr>
              <a:t>Masterson, R.; </a:t>
            </a:r>
            <a:r>
              <a:rPr lang="tr-TR" sz="2000" dirty="0" err="1">
                <a:latin typeface="Arial" panose="020B0604020202020204" pitchFamily="34" charset="0"/>
                <a:cs typeface="Arial" panose="020B0604020202020204" pitchFamily="34" charset="0"/>
              </a:rPr>
              <a:t>Phillips</a:t>
            </a:r>
            <a:r>
              <a:rPr lang="tr-TR" sz="2000" dirty="0">
                <a:latin typeface="Arial" panose="020B0604020202020204" pitchFamily="34" charset="0"/>
                <a:cs typeface="Arial" panose="020B0604020202020204" pitchFamily="34" charset="0"/>
              </a:rPr>
              <a:t>, N.; </a:t>
            </a:r>
            <a:r>
              <a:rPr lang="tr-TR" sz="2000" dirty="0" err="1">
                <a:latin typeface="Arial" panose="020B0604020202020204" pitchFamily="34" charset="0"/>
                <a:cs typeface="Arial" panose="020B0604020202020204" pitchFamily="34" charset="0"/>
              </a:rPr>
              <a:t>Picton</a:t>
            </a:r>
            <a:r>
              <a:rPr lang="tr-TR" sz="2000" dirty="0">
                <a:latin typeface="Arial" panose="020B0604020202020204" pitchFamily="34" charset="0"/>
                <a:cs typeface="Arial" panose="020B0604020202020204" pitchFamily="34" charset="0"/>
              </a:rPr>
              <a:t>, D. (2017). </a:t>
            </a:r>
            <a:r>
              <a:rPr lang="tr-TR" sz="2000" b="1" dirty="0">
                <a:latin typeface="Arial" panose="020B0604020202020204" pitchFamily="34" charset="0"/>
                <a:cs typeface="Arial" panose="020B0604020202020204" pitchFamily="34" charset="0"/>
              </a:rPr>
              <a:t>Marketing: An </a:t>
            </a:r>
            <a:r>
              <a:rPr lang="tr-TR" sz="2000" b="1" dirty="0" err="1">
                <a:latin typeface="Arial" panose="020B0604020202020204" pitchFamily="34" charset="0"/>
                <a:cs typeface="Arial" panose="020B0604020202020204" pitchFamily="34" charset="0"/>
              </a:rPr>
              <a:t>Introduction</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Sage</a:t>
            </a:r>
            <a:endParaRPr lang="tr-TR" sz="2000" dirty="0">
              <a:latin typeface="Arial" panose="020B0604020202020204" pitchFamily="34" charset="0"/>
              <a:cs typeface="Arial" panose="020B0604020202020204" pitchFamily="34" charset="0"/>
            </a:endParaRPr>
          </a:p>
          <a:p>
            <a:pPr marL="0" indent="0">
              <a:buNone/>
              <a:defRPr/>
            </a:pPr>
            <a:endParaRPr lang="tr-TR" dirty="0"/>
          </a:p>
        </p:txBody>
      </p:sp>
    </p:spTree>
    <p:extLst>
      <p:ext uri="{BB962C8B-B14F-4D97-AF65-F5344CB8AC3E}">
        <p14:creationId xmlns:p14="http://schemas.microsoft.com/office/powerpoint/2010/main" val="593849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Unvan 1">
            <a:extLst>
              <a:ext uri="{FF2B5EF4-FFF2-40B4-BE49-F238E27FC236}">
                <a16:creationId xmlns:a16="http://schemas.microsoft.com/office/drawing/2014/main" id="{82ABA610-D8F9-1E42-B3B4-DBEB7B30135F}"/>
              </a:ext>
            </a:extLst>
          </p:cNvPr>
          <p:cNvSpPr>
            <a:spLocks noGrp="1" noChangeArrowheads="1"/>
          </p:cNvSpPr>
          <p:nvPr>
            <p:ph type="title"/>
          </p:nvPr>
        </p:nvSpPr>
        <p:spPr/>
        <p:txBody>
          <a:bodyPr/>
          <a:lstStyle/>
          <a:p>
            <a:r>
              <a:rPr lang="tr-TR" altLang="tr-TR"/>
              <a:t>Deneyimsel Pazarlama</a:t>
            </a:r>
          </a:p>
        </p:txBody>
      </p:sp>
      <p:sp>
        <p:nvSpPr>
          <p:cNvPr id="51202" name="İçerik Yer Tutucusu 2">
            <a:extLst>
              <a:ext uri="{FF2B5EF4-FFF2-40B4-BE49-F238E27FC236}">
                <a16:creationId xmlns:a16="http://schemas.microsoft.com/office/drawing/2014/main" id="{32FB3388-6DD2-F44B-A4AE-874E17B428F9}"/>
              </a:ext>
            </a:extLst>
          </p:cNvPr>
          <p:cNvSpPr>
            <a:spLocks noGrp="1" noChangeArrowheads="1"/>
          </p:cNvSpPr>
          <p:nvPr>
            <p:ph idx="1"/>
          </p:nvPr>
        </p:nvSpPr>
        <p:spPr>
          <a:xfrm>
            <a:off x="593075" y="1318487"/>
            <a:ext cx="8229600" cy="4708525"/>
          </a:xfrm>
        </p:spPr>
        <p:txBody>
          <a:bodyPr>
            <a:normAutofit/>
          </a:bodyPr>
          <a:lstStyle/>
          <a:p>
            <a:pPr>
              <a:defRPr/>
            </a:pPr>
            <a:r>
              <a:rPr lang="tr-TR" altLang="tr-TR" dirty="0"/>
              <a:t>‘Anlatırsan unuturum, gösterirsen anımsayabilirim, beni de katarsan, o zaman anlarım!’ (Benjamin Franklin)</a:t>
            </a:r>
          </a:p>
          <a:p>
            <a:pPr>
              <a:buFont typeface="Wingdings" pitchFamily="2" charset="2"/>
              <a:buChar char="Ø"/>
              <a:defRPr/>
            </a:pPr>
            <a:r>
              <a:rPr lang="tr-TR" altLang="tr-TR" dirty="0"/>
              <a:t>Tanıtım etkinliklerinin markadan tüketiciye yönlendirilmesi</a:t>
            </a:r>
          </a:p>
          <a:p>
            <a:pPr>
              <a:buFont typeface="Wingdings" pitchFamily="2" charset="2"/>
              <a:buChar char="Ø"/>
              <a:defRPr/>
            </a:pPr>
            <a:r>
              <a:rPr lang="tr-TR" altLang="tr-TR" dirty="0"/>
              <a:t>Rutinin kırılması</a:t>
            </a:r>
          </a:p>
          <a:p>
            <a:pPr>
              <a:buFont typeface="Wingdings" pitchFamily="2" charset="2"/>
              <a:buChar char="Ø"/>
              <a:defRPr/>
            </a:pPr>
            <a:r>
              <a:rPr lang="tr-TR" altLang="tr-TR" dirty="0"/>
              <a:t>Tanıtım etkinlikleri tüketiciden tüketiciye doğru bir süreç izlemesi </a:t>
            </a:r>
          </a:p>
          <a:p>
            <a:pPr>
              <a:buFont typeface="Wingdings" pitchFamily="2" charset="2"/>
              <a:buChar char="Ø"/>
              <a:defRPr/>
            </a:pPr>
            <a:r>
              <a:rPr lang="tr-TR" altLang="tr-TR" dirty="0"/>
              <a:t>Tüketiciyi kendi rızası ile pazarlama sürecinin bir parçası haline getirmek</a:t>
            </a:r>
          </a:p>
        </p:txBody>
      </p:sp>
      <p:sp>
        <p:nvSpPr>
          <p:cNvPr id="54275" name="Metin kutusu 1">
            <a:extLst>
              <a:ext uri="{FF2B5EF4-FFF2-40B4-BE49-F238E27FC236}">
                <a16:creationId xmlns:a16="http://schemas.microsoft.com/office/drawing/2014/main" id="{611B74EA-DAC5-1745-977E-1D9D0341427F}"/>
              </a:ext>
            </a:extLst>
          </p:cNvPr>
          <p:cNvSpPr txBox="1">
            <a:spLocks noChangeArrowheads="1"/>
          </p:cNvSpPr>
          <p:nvPr/>
        </p:nvSpPr>
        <p:spPr bwMode="auto">
          <a:xfrm>
            <a:off x="1222872" y="6435725"/>
            <a:ext cx="8545016"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tr-TR" altLang="tr-TR" sz="1800" dirty="0"/>
              <a:t>Batı, U. (2017). Marketing ya da </a:t>
            </a:r>
            <a:r>
              <a:rPr lang="tr-TR" altLang="tr-TR" sz="1800" dirty="0" err="1"/>
              <a:t>Farkething</a:t>
            </a:r>
            <a:r>
              <a:rPr lang="tr-TR" altLang="tr-TR" sz="1800" dirty="0"/>
              <a:t>, Kitap </a:t>
            </a:r>
            <a:r>
              <a:rPr lang="tr-TR" altLang="tr-TR" sz="1800" dirty="0" err="1"/>
              <a:t>Kulubü</a:t>
            </a:r>
            <a:endParaRPr lang="tr-TR" altLang="tr-TR" sz="1800" dirty="0"/>
          </a:p>
        </p:txBody>
      </p:sp>
    </p:spTree>
    <p:extLst>
      <p:ext uri="{BB962C8B-B14F-4D97-AF65-F5344CB8AC3E}">
        <p14:creationId xmlns:p14="http://schemas.microsoft.com/office/powerpoint/2010/main" val="3874452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Unvan 1">
            <a:extLst>
              <a:ext uri="{FF2B5EF4-FFF2-40B4-BE49-F238E27FC236}">
                <a16:creationId xmlns:a16="http://schemas.microsoft.com/office/drawing/2014/main" id="{0654EE9B-5125-B348-BDC4-49D61EBE8FA1}"/>
              </a:ext>
            </a:extLst>
          </p:cNvPr>
          <p:cNvSpPr>
            <a:spLocks noGrp="1" noChangeArrowheads="1"/>
          </p:cNvSpPr>
          <p:nvPr>
            <p:ph type="title"/>
          </p:nvPr>
        </p:nvSpPr>
        <p:spPr/>
        <p:txBody>
          <a:bodyPr/>
          <a:lstStyle/>
          <a:p>
            <a:r>
              <a:rPr lang="tr-TR" altLang="tr-TR"/>
              <a:t>Deneyimsel pazarlama araçları</a:t>
            </a:r>
          </a:p>
        </p:txBody>
      </p:sp>
      <p:sp>
        <p:nvSpPr>
          <p:cNvPr id="3" name="İçerik Yer Tutucusu 2">
            <a:extLst>
              <a:ext uri="{FF2B5EF4-FFF2-40B4-BE49-F238E27FC236}">
                <a16:creationId xmlns:a16="http://schemas.microsoft.com/office/drawing/2014/main" id="{65ECB6CF-B4CF-7E48-B829-D1E9EF24A129}"/>
              </a:ext>
            </a:extLst>
          </p:cNvPr>
          <p:cNvSpPr>
            <a:spLocks noGrp="1"/>
          </p:cNvSpPr>
          <p:nvPr>
            <p:ph idx="1"/>
          </p:nvPr>
        </p:nvSpPr>
        <p:spPr/>
        <p:txBody>
          <a:bodyPr/>
          <a:lstStyle/>
          <a:p>
            <a:pPr>
              <a:defRPr/>
            </a:pPr>
            <a:r>
              <a:rPr lang="tr-TR" dirty="0"/>
              <a:t>Satış noktaları</a:t>
            </a:r>
          </a:p>
          <a:p>
            <a:pPr>
              <a:defRPr/>
            </a:pPr>
            <a:r>
              <a:rPr lang="tr-TR" dirty="0"/>
              <a:t>Etkinlikler</a:t>
            </a:r>
          </a:p>
          <a:p>
            <a:pPr>
              <a:defRPr/>
            </a:pPr>
            <a:r>
              <a:rPr lang="tr-TR" dirty="0"/>
              <a:t>Sosyal ağlar ve mobil araçlar</a:t>
            </a:r>
          </a:p>
          <a:p>
            <a:pPr marL="0" indent="0">
              <a:buNone/>
              <a:defRPr/>
            </a:pPr>
            <a:endParaRPr lang="tr-TR" dirty="0"/>
          </a:p>
          <a:p>
            <a:pPr>
              <a:buFont typeface="Wingdings" pitchFamily="2" charset="2"/>
              <a:buChar char="Ø"/>
              <a:defRPr/>
            </a:pPr>
            <a:r>
              <a:rPr lang="tr-TR" dirty="0"/>
              <a:t>Tüketici ile </a:t>
            </a:r>
            <a:r>
              <a:rPr lang="tr-TR" dirty="0" err="1"/>
              <a:t>biraraya</a:t>
            </a:r>
            <a:r>
              <a:rPr lang="tr-TR" dirty="0"/>
              <a:t> gelinebilecek tüm noktalar (</a:t>
            </a:r>
            <a:r>
              <a:rPr lang="tr-TR" dirty="0" err="1"/>
              <a:t>consumer</a:t>
            </a:r>
            <a:r>
              <a:rPr lang="tr-TR" dirty="0"/>
              <a:t> </a:t>
            </a:r>
            <a:r>
              <a:rPr lang="tr-TR" dirty="0" err="1"/>
              <a:t>touch</a:t>
            </a:r>
            <a:r>
              <a:rPr lang="tr-TR" dirty="0"/>
              <a:t> </a:t>
            </a:r>
            <a:r>
              <a:rPr lang="tr-TR" dirty="0" err="1"/>
              <a:t>points</a:t>
            </a:r>
            <a:r>
              <a:rPr lang="tr-TR" dirty="0"/>
              <a:t>) bir bütün olarak yönetilir. (Satın alma öncesi, satın alma ve satın alma sonrası)</a:t>
            </a:r>
          </a:p>
        </p:txBody>
      </p:sp>
      <p:sp>
        <p:nvSpPr>
          <p:cNvPr id="55299" name="Metin kutusu 4">
            <a:extLst>
              <a:ext uri="{FF2B5EF4-FFF2-40B4-BE49-F238E27FC236}">
                <a16:creationId xmlns:a16="http://schemas.microsoft.com/office/drawing/2014/main" id="{7C1EC3DC-E4EB-624F-B596-97673F2690FE}"/>
              </a:ext>
            </a:extLst>
          </p:cNvPr>
          <p:cNvSpPr txBox="1">
            <a:spLocks noChangeArrowheads="1"/>
          </p:cNvSpPr>
          <p:nvPr/>
        </p:nvSpPr>
        <p:spPr bwMode="auto">
          <a:xfrm>
            <a:off x="2033588" y="6435725"/>
            <a:ext cx="7734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tr-TR" altLang="tr-TR" sz="1800"/>
              <a:t>Batı, U. (2017). Marketing ya da Farkething, Kitap Kulubü</a:t>
            </a:r>
          </a:p>
        </p:txBody>
      </p:sp>
    </p:spTree>
    <p:extLst>
      <p:ext uri="{BB962C8B-B14F-4D97-AF65-F5344CB8AC3E}">
        <p14:creationId xmlns:p14="http://schemas.microsoft.com/office/powerpoint/2010/main" val="1020938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Unvan 1">
            <a:extLst>
              <a:ext uri="{FF2B5EF4-FFF2-40B4-BE49-F238E27FC236}">
                <a16:creationId xmlns:a16="http://schemas.microsoft.com/office/drawing/2014/main" id="{B8B20D0B-78CF-2743-9969-44A7A9158956}"/>
              </a:ext>
            </a:extLst>
          </p:cNvPr>
          <p:cNvSpPr>
            <a:spLocks noGrp="1" noChangeArrowheads="1"/>
          </p:cNvSpPr>
          <p:nvPr>
            <p:ph type="title"/>
          </p:nvPr>
        </p:nvSpPr>
        <p:spPr/>
        <p:txBody>
          <a:bodyPr/>
          <a:lstStyle/>
          <a:p>
            <a:r>
              <a:rPr lang="tr-TR" altLang="tr-TR"/>
              <a:t>Deneyimsel pazarlamanın temeli</a:t>
            </a:r>
          </a:p>
        </p:txBody>
      </p:sp>
      <p:sp>
        <p:nvSpPr>
          <p:cNvPr id="40963" name="İçerik Yer Tutucusu 2">
            <a:extLst>
              <a:ext uri="{FF2B5EF4-FFF2-40B4-BE49-F238E27FC236}">
                <a16:creationId xmlns:a16="http://schemas.microsoft.com/office/drawing/2014/main" id="{9E38D396-492D-3143-9E32-E6D21A9DD45A}"/>
              </a:ext>
            </a:extLst>
          </p:cNvPr>
          <p:cNvSpPr>
            <a:spLocks noGrp="1"/>
          </p:cNvSpPr>
          <p:nvPr>
            <p:ph idx="1"/>
          </p:nvPr>
        </p:nvSpPr>
        <p:spPr/>
        <p:txBody>
          <a:bodyPr>
            <a:normAutofit/>
          </a:bodyPr>
          <a:lstStyle/>
          <a:p>
            <a:pPr>
              <a:buFont typeface="Wingdings" panose="05000000000000000000" pitchFamily="2" charset="2"/>
              <a:buChar char="Ø"/>
              <a:defRPr/>
            </a:pPr>
            <a:r>
              <a:rPr lang="tr-TR" altLang="tr-TR" dirty="0"/>
              <a:t> ‘Tüketici bir mal ya da hizmet aldığı zaman, taşıdığı bir dizi soyut aktiviteyi de satın alır’</a:t>
            </a:r>
          </a:p>
          <a:p>
            <a:pPr>
              <a:buFont typeface="Wingdings" panose="05000000000000000000" pitchFamily="2" charset="2"/>
              <a:buChar char="Ø"/>
              <a:defRPr/>
            </a:pPr>
            <a:r>
              <a:rPr lang="tr-TR" altLang="tr-TR" dirty="0"/>
              <a:t> Ürünün sağlayacağı yarar yerine satın alma sürecinde yaşanacak deneyime odaklanma</a:t>
            </a:r>
          </a:p>
          <a:p>
            <a:pPr>
              <a:buFont typeface="Wingdings" panose="05000000000000000000" pitchFamily="2" charset="2"/>
              <a:buChar char="Ø"/>
              <a:defRPr/>
            </a:pPr>
            <a:r>
              <a:rPr lang="tr-TR" altLang="tr-TR" dirty="0"/>
              <a:t>Tasarım, akla ve duyulara seslenebilme, heyecan yaratabilme önemlidir</a:t>
            </a:r>
          </a:p>
          <a:p>
            <a:pPr>
              <a:buFont typeface="Wingdings" panose="05000000000000000000" pitchFamily="2" charset="2"/>
              <a:buChar char="Ø"/>
              <a:defRPr/>
            </a:pPr>
            <a:r>
              <a:rPr lang="tr-TR" altLang="tr-TR" dirty="0"/>
              <a:t>Günümüz tüketim kültürünün, ‘</a:t>
            </a:r>
            <a:r>
              <a:rPr lang="tr-TR" altLang="tr-TR" dirty="0" err="1"/>
              <a:t>herşeyi</a:t>
            </a:r>
            <a:r>
              <a:rPr lang="tr-TR" altLang="tr-TR" dirty="0"/>
              <a:t> deneyin, </a:t>
            </a:r>
            <a:r>
              <a:rPr lang="tr-TR" altLang="tr-TR" dirty="0" err="1"/>
              <a:t>hiçbirşeyi</a:t>
            </a:r>
            <a:r>
              <a:rPr lang="tr-TR" altLang="tr-TR" dirty="0"/>
              <a:t> atlamayın’ yönlendiriciliği</a:t>
            </a:r>
          </a:p>
        </p:txBody>
      </p:sp>
      <p:sp>
        <p:nvSpPr>
          <p:cNvPr id="56323" name="Metin kutusu 4">
            <a:extLst>
              <a:ext uri="{FF2B5EF4-FFF2-40B4-BE49-F238E27FC236}">
                <a16:creationId xmlns:a16="http://schemas.microsoft.com/office/drawing/2014/main" id="{104B7BEE-7AB5-2742-A6A6-30137A8CC06B}"/>
              </a:ext>
            </a:extLst>
          </p:cNvPr>
          <p:cNvSpPr txBox="1">
            <a:spLocks noChangeArrowheads="1"/>
          </p:cNvSpPr>
          <p:nvPr/>
        </p:nvSpPr>
        <p:spPr bwMode="auto">
          <a:xfrm>
            <a:off x="2033588" y="6435725"/>
            <a:ext cx="7734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tr-TR" altLang="tr-TR" sz="1800"/>
              <a:t>Batı, U. (2017). Marketing ya da Farkething, Kitap Kulubü</a:t>
            </a:r>
          </a:p>
        </p:txBody>
      </p:sp>
    </p:spTree>
    <p:extLst>
      <p:ext uri="{BB962C8B-B14F-4D97-AF65-F5344CB8AC3E}">
        <p14:creationId xmlns:p14="http://schemas.microsoft.com/office/powerpoint/2010/main" val="3398701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DB137EE-0541-2146-BE35-3687C5ADA931}"/>
              </a:ext>
            </a:extLst>
          </p:cNvPr>
          <p:cNvSpPr>
            <a:spLocks noGrp="1"/>
          </p:cNvSpPr>
          <p:nvPr>
            <p:ph type="title"/>
          </p:nvPr>
        </p:nvSpPr>
        <p:spPr/>
        <p:txBody>
          <a:bodyPr rtlCol="0">
            <a:normAutofit/>
          </a:bodyPr>
          <a:lstStyle/>
          <a:p>
            <a:pPr>
              <a:defRPr/>
            </a:pPr>
            <a:r>
              <a:rPr lang="tr-TR" dirty="0" err="1"/>
              <a:t>Kotler’e</a:t>
            </a:r>
            <a:r>
              <a:rPr lang="tr-TR" dirty="0"/>
              <a:t> göre pazarlama anlayışındaki değişim</a:t>
            </a:r>
          </a:p>
        </p:txBody>
      </p:sp>
      <p:sp>
        <p:nvSpPr>
          <p:cNvPr id="57346" name="2 İçerik Yer Tutucusu">
            <a:extLst>
              <a:ext uri="{FF2B5EF4-FFF2-40B4-BE49-F238E27FC236}">
                <a16:creationId xmlns:a16="http://schemas.microsoft.com/office/drawing/2014/main" id="{2F8D6E19-851A-084F-B60B-97A2BF97B97E}"/>
              </a:ext>
            </a:extLst>
          </p:cNvPr>
          <p:cNvSpPr>
            <a:spLocks noGrp="1"/>
          </p:cNvSpPr>
          <p:nvPr>
            <p:ph idx="1"/>
          </p:nvPr>
        </p:nvSpPr>
        <p:spPr/>
        <p:txBody>
          <a:bodyPr/>
          <a:lstStyle/>
          <a:p>
            <a:pPr eaLnBrk="1" hangingPunct="1"/>
            <a:r>
              <a:rPr lang="tr-TR" altLang="tr-TR"/>
              <a:t>Ürün merkezli pazarlama- Pazarlama 1.0</a:t>
            </a:r>
          </a:p>
          <a:p>
            <a:pPr eaLnBrk="1" hangingPunct="1"/>
            <a:r>
              <a:rPr lang="tr-TR" altLang="tr-TR"/>
              <a:t>Tüketici merkezli pazarlama- Pazarlama 2.0</a:t>
            </a:r>
          </a:p>
          <a:p>
            <a:pPr eaLnBrk="1" hangingPunct="1"/>
            <a:r>
              <a:rPr lang="tr-TR" altLang="tr-TR"/>
              <a:t>İnsan merkezli pazarlama –Pazarlama 3.0</a:t>
            </a:r>
          </a:p>
          <a:p>
            <a:pPr eaLnBrk="1" hangingPunct="1"/>
            <a:r>
              <a:rPr lang="tr-TR" altLang="tr-TR"/>
              <a:t>Dijital ekonomide pazarlama –Pazarlama 4.0</a:t>
            </a:r>
          </a:p>
        </p:txBody>
      </p:sp>
      <p:sp>
        <p:nvSpPr>
          <p:cNvPr id="57347" name="Metin kutusu 2">
            <a:extLst>
              <a:ext uri="{FF2B5EF4-FFF2-40B4-BE49-F238E27FC236}">
                <a16:creationId xmlns:a16="http://schemas.microsoft.com/office/drawing/2014/main" id="{223F05B8-37E9-9245-B1D7-A88B7BC35272}"/>
              </a:ext>
            </a:extLst>
          </p:cNvPr>
          <p:cNvSpPr txBox="1">
            <a:spLocks noChangeArrowheads="1"/>
          </p:cNvSpPr>
          <p:nvPr/>
        </p:nvSpPr>
        <p:spPr bwMode="auto">
          <a:xfrm>
            <a:off x="1981200" y="6308725"/>
            <a:ext cx="7499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1800">
                <a:latin typeface="Arial" panose="020B0604020202020204" pitchFamily="34" charset="0"/>
              </a:rPr>
              <a:t>Kotler, vd. (2017). Pazarlama 4.0. Optimist</a:t>
            </a:r>
          </a:p>
        </p:txBody>
      </p:sp>
    </p:spTree>
    <p:extLst>
      <p:ext uri="{BB962C8B-B14F-4D97-AF65-F5344CB8AC3E}">
        <p14:creationId xmlns:p14="http://schemas.microsoft.com/office/powerpoint/2010/main" val="3630603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1 Başlık">
            <a:extLst>
              <a:ext uri="{FF2B5EF4-FFF2-40B4-BE49-F238E27FC236}">
                <a16:creationId xmlns:a16="http://schemas.microsoft.com/office/drawing/2014/main" id="{B563575A-D352-EC4B-98C0-68BD9CDBF043}"/>
              </a:ext>
            </a:extLst>
          </p:cNvPr>
          <p:cNvSpPr>
            <a:spLocks noGrp="1"/>
          </p:cNvSpPr>
          <p:nvPr>
            <p:ph type="title"/>
          </p:nvPr>
        </p:nvSpPr>
        <p:spPr/>
        <p:txBody>
          <a:bodyPr/>
          <a:lstStyle/>
          <a:p>
            <a:pPr eaLnBrk="1" hangingPunct="1"/>
            <a:r>
              <a:rPr lang="tr-TR" altLang="tr-TR"/>
              <a:t>Pazarlama 4.0</a:t>
            </a:r>
          </a:p>
        </p:txBody>
      </p:sp>
      <p:sp>
        <p:nvSpPr>
          <p:cNvPr id="58370" name="2 İçerik Yer Tutucusu">
            <a:extLst>
              <a:ext uri="{FF2B5EF4-FFF2-40B4-BE49-F238E27FC236}">
                <a16:creationId xmlns:a16="http://schemas.microsoft.com/office/drawing/2014/main" id="{1CAE9187-D996-B543-9D06-8505C7EB7614}"/>
              </a:ext>
            </a:extLst>
          </p:cNvPr>
          <p:cNvSpPr>
            <a:spLocks noGrp="1"/>
          </p:cNvSpPr>
          <p:nvPr>
            <p:ph idx="1"/>
          </p:nvPr>
        </p:nvSpPr>
        <p:spPr/>
        <p:txBody>
          <a:bodyPr/>
          <a:lstStyle/>
          <a:p>
            <a:pPr eaLnBrk="1" hangingPunct="1"/>
            <a:r>
              <a:rPr lang="tr-TR" altLang="tr-TR"/>
              <a:t>Pazarlama 4.0, insan merkezli pazarlamanın derinleştirilmesi ve genişlemesini tanımlar</a:t>
            </a:r>
          </a:p>
          <a:p>
            <a:pPr eaLnBrk="1" hangingPunct="1"/>
            <a:r>
              <a:rPr lang="tr-TR" altLang="tr-TR"/>
              <a:t>Pazarlama, dijital ekonomide müşterinin değişen yollarına uyum sağlamalıdır. </a:t>
            </a:r>
          </a:p>
          <a:p>
            <a:pPr eaLnBrk="1" hangingPunct="1"/>
            <a:r>
              <a:rPr lang="tr-TR" altLang="tr-TR"/>
              <a:t>Pazarlama uzmanının rolü, müşterilere, farkındalık konumundan yola çıkıp en sonunda savunuculuk konumuna gelebilecekleri yere kadar sürecek yolculukta rehberlik etmektir. </a:t>
            </a:r>
          </a:p>
        </p:txBody>
      </p:sp>
      <p:sp>
        <p:nvSpPr>
          <p:cNvPr id="58371" name="Metin kutusu 1">
            <a:extLst>
              <a:ext uri="{FF2B5EF4-FFF2-40B4-BE49-F238E27FC236}">
                <a16:creationId xmlns:a16="http://schemas.microsoft.com/office/drawing/2014/main" id="{837F6B5C-3ACB-0342-9041-1774C885CF9F}"/>
              </a:ext>
            </a:extLst>
          </p:cNvPr>
          <p:cNvSpPr txBox="1">
            <a:spLocks noChangeArrowheads="1"/>
          </p:cNvSpPr>
          <p:nvPr/>
        </p:nvSpPr>
        <p:spPr bwMode="auto">
          <a:xfrm>
            <a:off x="1981200" y="6492875"/>
            <a:ext cx="822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1800">
                <a:latin typeface="Arial" panose="020B0604020202020204" pitchFamily="34" charset="0"/>
              </a:rPr>
              <a:t>Kotler, vd. (2017). Pazarlama 4.0. Optimist</a:t>
            </a:r>
          </a:p>
        </p:txBody>
      </p:sp>
    </p:spTree>
    <p:extLst>
      <p:ext uri="{BB962C8B-B14F-4D97-AF65-F5344CB8AC3E}">
        <p14:creationId xmlns:p14="http://schemas.microsoft.com/office/powerpoint/2010/main" val="991011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1 Başlık">
            <a:extLst>
              <a:ext uri="{FF2B5EF4-FFF2-40B4-BE49-F238E27FC236}">
                <a16:creationId xmlns:a16="http://schemas.microsoft.com/office/drawing/2014/main" id="{203D7840-E06E-FB4A-B402-B1DBA74FF95B}"/>
              </a:ext>
            </a:extLst>
          </p:cNvPr>
          <p:cNvSpPr>
            <a:spLocks noGrp="1"/>
          </p:cNvSpPr>
          <p:nvPr>
            <p:ph type="title"/>
          </p:nvPr>
        </p:nvSpPr>
        <p:spPr/>
        <p:txBody>
          <a:bodyPr/>
          <a:lstStyle/>
          <a:p>
            <a:pPr eaLnBrk="1" hangingPunct="1"/>
            <a:r>
              <a:rPr lang="tr-TR" altLang="tr-TR"/>
              <a:t>Dijital dünyada pazarlama</a:t>
            </a:r>
          </a:p>
        </p:txBody>
      </p:sp>
      <p:sp>
        <p:nvSpPr>
          <p:cNvPr id="3" name="2 İçerik Yer Tutucusu">
            <a:extLst>
              <a:ext uri="{FF2B5EF4-FFF2-40B4-BE49-F238E27FC236}">
                <a16:creationId xmlns:a16="http://schemas.microsoft.com/office/drawing/2014/main" id="{CBCDB285-525E-5546-BFAD-313D3935D191}"/>
              </a:ext>
            </a:extLst>
          </p:cNvPr>
          <p:cNvSpPr>
            <a:spLocks noGrp="1"/>
          </p:cNvSpPr>
          <p:nvPr>
            <p:ph idx="1"/>
          </p:nvPr>
        </p:nvSpPr>
        <p:spPr/>
        <p:txBody>
          <a:bodyPr rtlCol="0">
            <a:normAutofit/>
          </a:bodyPr>
          <a:lstStyle/>
          <a:p>
            <a:pPr>
              <a:defRPr/>
            </a:pPr>
            <a:r>
              <a:rPr lang="tr-TR" dirty="0"/>
              <a:t>Dijital pazarlama yatırımları büyüyor.</a:t>
            </a:r>
          </a:p>
          <a:p>
            <a:pPr>
              <a:defRPr/>
            </a:pPr>
            <a:r>
              <a:rPr lang="tr-TR" dirty="0"/>
              <a:t>Gerçek dünyadaki pazarlama temas noktaları giderek artan bir şekilde dijital dünyaya bağlı hale geliyor.</a:t>
            </a:r>
          </a:p>
          <a:p>
            <a:pPr>
              <a:defRPr/>
            </a:pPr>
            <a:r>
              <a:rPr lang="tr-TR" dirty="0"/>
              <a:t>Dijital iş dönüşümü tüm sektörleri etkiliyor.</a:t>
            </a:r>
          </a:p>
          <a:p>
            <a:pPr>
              <a:defRPr/>
            </a:pPr>
            <a:r>
              <a:rPr lang="tr-TR" dirty="0"/>
              <a:t>Dijitalle hiçbir bağı olmayan işletmeler bile internette sunulma biçiminden etkileniyor.</a:t>
            </a:r>
          </a:p>
          <a:p>
            <a:pPr>
              <a:defRPr/>
            </a:pPr>
            <a:r>
              <a:rPr lang="tr-TR" dirty="0"/>
              <a:t>Pazarlama operasyonları dijital altyapıya dayanıyor. </a:t>
            </a:r>
          </a:p>
          <a:p>
            <a:pPr marL="0" indent="0">
              <a:buNone/>
              <a:defRPr/>
            </a:pPr>
            <a:endParaRPr lang="tr-TR" dirty="0"/>
          </a:p>
        </p:txBody>
      </p:sp>
      <p:sp>
        <p:nvSpPr>
          <p:cNvPr id="59395" name="Metin kutusu 1">
            <a:extLst>
              <a:ext uri="{FF2B5EF4-FFF2-40B4-BE49-F238E27FC236}">
                <a16:creationId xmlns:a16="http://schemas.microsoft.com/office/drawing/2014/main" id="{C95BA345-A523-434A-AE8F-687276A45CA5}"/>
              </a:ext>
            </a:extLst>
          </p:cNvPr>
          <p:cNvSpPr txBox="1">
            <a:spLocks noChangeArrowheads="1"/>
          </p:cNvSpPr>
          <p:nvPr/>
        </p:nvSpPr>
        <p:spPr bwMode="auto">
          <a:xfrm>
            <a:off x="2208213" y="6308725"/>
            <a:ext cx="6972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1800">
                <a:latin typeface="Arial" panose="020B0604020202020204" pitchFamily="34" charset="0"/>
              </a:rPr>
              <a:t>Kotler, vd. (2017). Pazarlama 4.0. Optimist</a:t>
            </a:r>
          </a:p>
        </p:txBody>
      </p:sp>
    </p:spTree>
    <p:extLst>
      <p:ext uri="{BB962C8B-B14F-4D97-AF65-F5344CB8AC3E}">
        <p14:creationId xmlns:p14="http://schemas.microsoft.com/office/powerpoint/2010/main" val="1567745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D4BFA61-B49A-BC45-98F9-A39B0B145CF9}"/>
              </a:ext>
            </a:extLst>
          </p:cNvPr>
          <p:cNvSpPr>
            <a:spLocks noGrp="1"/>
          </p:cNvSpPr>
          <p:nvPr>
            <p:ph type="title"/>
          </p:nvPr>
        </p:nvSpPr>
        <p:spPr/>
        <p:txBody>
          <a:bodyPr rtlCol="0">
            <a:normAutofit/>
          </a:bodyPr>
          <a:lstStyle/>
          <a:p>
            <a:pPr>
              <a:defRPr/>
            </a:pPr>
            <a:r>
              <a:rPr lang="tr-TR" dirty="0"/>
              <a:t>Dikey, Dışlayıcı ve Bireyselden</a:t>
            </a:r>
            <a:br>
              <a:rPr lang="tr-TR" dirty="0"/>
            </a:br>
            <a:r>
              <a:rPr lang="tr-TR" dirty="0"/>
              <a:t>Yatay, Kapsayıcı ve Sosyale Geçiş</a:t>
            </a:r>
          </a:p>
        </p:txBody>
      </p:sp>
      <p:sp>
        <p:nvSpPr>
          <p:cNvPr id="3" name="2 İçerik Yer Tutucusu">
            <a:extLst>
              <a:ext uri="{FF2B5EF4-FFF2-40B4-BE49-F238E27FC236}">
                <a16:creationId xmlns:a16="http://schemas.microsoft.com/office/drawing/2014/main" id="{36A61A6E-F3F1-F94D-A24A-D33DAD14AEBB}"/>
              </a:ext>
            </a:extLst>
          </p:cNvPr>
          <p:cNvSpPr>
            <a:spLocks noGrp="1"/>
          </p:cNvSpPr>
          <p:nvPr>
            <p:ph idx="1"/>
          </p:nvPr>
        </p:nvSpPr>
        <p:spPr/>
        <p:txBody>
          <a:bodyPr rtlCol="0">
            <a:normAutofit fontScale="92500"/>
          </a:bodyPr>
          <a:lstStyle/>
          <a:p>
            <a:pPr>
              <a:defRPr/>
            </a:pPr>
            <a:r>
              <a:rPr lang="tr-TR" dirty="0"/>
              <a:t>Güç yapısındaki değişim müşteri topluluklarını daha da güçlü hale getirdi. </a:t>
            </a:r>
          </a:p>
          <a:p>
            <a:pPr>
              <a:defRPr/>
            </a:pPr>
            <a:r>
              <a:rPr lang="tr-TR" dirty="0"/>
              <a:t>Sosyal çevreler ana etki kaynağı haline gelerek harici pazarlama iletişimlerini ve kişisel tercihleri geride bıraktı. </a:t>
            </a:r>
          </a:p>
          <a:p>
            <a:pPr>
              <a:defRPr/>
            </a:pPr>
            <a:r>
              <a:rPr lang="tr-TR" dirty="0"/>
              <a:t>Ürün ve hizmetler daha kapsayıcı hale geldi.</a:t>
            </a:r>
          </a:p>
          <a:p>
            <a:pPr>
              <a:defRPr/>
            </a:pPr>
            <a:r>
              <a:rPr lang="tr-TR" dirty="0"/>
              <a:t>Yeni pazarlar ve girişimcilerin sayısı arttı.</a:t>
            </a:r>
          </a:p>
          <a:p>
            <a:pPr>
              <a:defRPr/>
            </a:pPr>
            <a:r>
              <a:rPr lang="tr-TR" dirty="0"/>
              <a:t>Sektörler arası sinerji arttı. </a:t>
            </a:r>
          </a:p>
          <a:p>
            <a:pPr>
              <a:defRPr/>
            </a:pPr>
            <a:r>
              <a:rPr lang="tr-TR" dirty="0" err="1"/>
              <a:t>İnovasyon</a:t>
            </a:r>
            <a:r>
              <a:rPr lang="tr-TR" dirty="0"/>
              <a:t> konusunda küresel işbirlikleri gelişti. </a:t>
            </a:r>
          </a:p>
          <a:p>
            <a:pPr>
              <a:defRPr/>
            </a:pPr>
            <a:r>
              <a:rPr lang="tr-TR" dirty="0"/>
              <a:t>Sosyal medya olanaklarıyla etkileşim arttı. </a:t>
            </a:r>
          </a:p>
          <a:p>
            <a:pPr>
              <a:defRPr/>
            </a:pPr>
            <a:r>
              <a:rPr lang="tr-TR" dirty="0"/>
              <a:t>Toplumsal kapsayıcılık fikri markaları da etkiledi. </a:t>
            </a:r>
          </a:p>
        </p:txBody>
      </p:sp>
      <p:sp>
        <p:nvSpPr>
          <p:cNvPr id="60419" name="Metin kutusu 3">
            <a:extLst>
              <a:ext uri="{FF2B5EF4-FFF2-40B4-BE49-F238E27FC236}">
                <a16:creationId xmlns:a16="http://schemas.microsoft.com/office/drawing/2014/main" id="{4F40F2C3-491A-7A45-9E03-4B8DA72B94E1}"/>
              </a:ext>
            </a:extLst>
          </p:cNvPr>
          <p:cNvSpPr txBox="1">
            <a:spLocks noChangeArrowheads="1"/>
          </p:cNvSpPr>
          <p:nvPr/>
        </p:nvSpPr>
        <p:spPr bwMode="auto">
          <a:xfrm>
            <a:off x="1981200" y="6411914"/>
            <a:ext cx="61229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1800">
                <a:latin typeface="Arial" panose="020B0604020202020204" pitchFamily="34" charset="0"/>
              </a:rPr>
              <a:t>Kotler, vd. (2017). Pazarlama 4.0. Optimist</a:t>
            </a:r>
          </a:p>
        </p:txBody>
      </p:sp>
    </p:spTree>
    <p:extLst>
      <p:ext uri="{BB962C8B-B14F-4D97-AF65-F5344CB8AC3E}">
        <p14:creationId xmlns:p14="http://schemas.microsoft.com/office/powerpoint/2010/main" val="39212247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1 Başlık">
            <a:extLst>
              <a:ext uri="{FF2B5EF4-FFF2-40B4-BE49-F238E27FC236}">
                <a16:creationId xmlns:a16="http://schemas.microsoft.com/office/drawing/2014/main" id="{7420E3FC-1511-4E4A-9BB0-38EE066DE9FA}"/>
              </a:ext>
            </a:extLst>
          </p:cNvPr>
          <p:cNvSpPr>
            <a:spLocks noGrp="1"/>
          </p:cNvSpPr>
          <p:nvPr>
            <p:ph type="title"/>
          </p:nvPr>
        </p:nvSpPr>
        <p:spPr/>
        <p:txBody>
          <a:bodyPr/>
          <a:lstStyle/>
          <a:p>
            <a:pPr eaLnBrk="1" hangingPunct="1"/>
            <a:endParaRPr lang="tr-TR" altLang="tr-TR"/>
          </a:p>
        </p:txBody>
      </p:sp>
      <p:sp>
        <p:nvSpPr>
          <p:cNvPr id="61442" name="2 İçerik Yer Tutucusu">
            <a:extLst>
              <a:ext uri="{FF2B5EF4-FFF2-40B4-BE49-F238E27FC236}">
                <a16:creationId xmlns:a16="http://schemas.microsoft.com/office/drawing/2014/main" id="{10A26229-4066-6A4C-B4B3-AEBE03869B84}"/>
              </a:ext>
            </a:extLst>
          </p:cNvPr>
          <p:cNvSpPr>
            <a:spLocks noGrp="1"/>
          </p:cNvSpPr>
          <p:nvPr>
            <p:ph idx="1"/>
          </p:nvPr>
        </p:nvSpPr>
        <p:spPr/>
        <p:txBody>
          <a:bodyPr/>
          <a:lstStyle/>
          <a:p>
            <a:pPr eaLnBrk="1" hangingPunct="1"/>
            <a:r>
              <a:rPr lang="tr-TR" altLang="tr-TR"/>
              <a:t>Teknolojik gelişim, pazarda rekabeti dikeyden yataya doğru değiştirdi.</a:t>
            </a:r>
          </a:p>
          <a:p>
            <a:pPr eaLnBrk="1" hangingPunct="1"/>
            <a:r>
              <a:rPr lang="tr-TR" altLang="tr-TR"/>
              <a:t>Müşteri güveni güveninin yönü f-faktörlerine doğru kaydı (friends, family, facebook, fans, followers vb) ve topluluk derecelendirme sistemleri büyüdü</a:t>
            </a:r>
          </a:p>
          <a:p>
            <a:pPr eaLnBrk="1" hangingPunct="1"/>
            <a:r>
              <a:rPr lang="tr-TR" altLang="tr-TR"/>
              <a:t>Mobil bağlantılılık, şirketlerin pazarlama iletişimi kontrolünü zayıflattı. </a:t>
            </a:r>
          </a:p>
        </p:txBody>
      </p:sp>
      <p:sp>
        <p:nvSpPr>
          <p:cNvPr id="61443" name="Metin kutusu 1">
            <a:extLst>
              <a:ext uri="{FF2B5EF4-FFF2-40B4-BE49-F238E27FC236}">
                <a16:creationId xmlns:a16="http://schemas.microsoft.com/office/drawing/2014/main" id="{22F4BBF9-0A6D-1945-82D3-8852957D8768}"/>
              </a:ext>
            </a:extLst>
          </p:cNvPr>
          <p:cNvSpPr txBox="1">
            <a:spLocks noChangeArrowheads="1"/>
          </p:cNvSpPr>
          <p:nvPr/>
        </p:nvSpPr>
        <p:spPr bwMode="auto">
          <a:xfrm>
            <a:off x="2279651" y="6126163"/>
            <a:ext cx="63230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tr-TR" altLang="tr-TR" sz="1800">
                <a:latin typeface="Arial" panose="020B0604020202020204" pitchFamily="34" charset="0"/>
              </a:rPr>
              <a:t>Kotler, vd. (2017). Pazarlama 4.0. Optimist</a:t>
            </a:r>
          </a:p>
          <a:p>
            <a:pPr>
              <a:spcBef>
                <a:spcPct val="0"/>
              </a:spcBef>
              <a:buFontTx/>
              <a:buNone/>
            </a:pPr>
            <a:endParaRPr lang="tr-TR" altLang="tr-TR" sz="1800">
              <a:latin typeface="Arial" panose="020B0604020202020204" pitchFamily="34" charset="0"/>
            </a:endParaRPr>
          </a:p>
        </p:txBody>
      </p:sp>
    </p:spTree>
    <p:extLst>
      <p:ext uri="{BB962C8B-B14F-4D97-AF65-F5344CB8AC3E}">
        <p14:creationId xmlns:p14="http://schemas.microsoft.com/office/powerpoint/2010/main" val="241455042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760</Words>
  <Application>Microsoft Macintosh PowerPoint</Application>
  <PresentationFormat>Geniş ekran</PresentationFormat>
  <Paragraphs>70</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Calibri Light</vt:lpstr>
      <vt:lpstr>Times New Roman</vt:lpstr>
      <vt:lpstr>Wingdings</vt:lpstr>
      <vt:lpstr>Office Teması</vt:lpstr>
      <vt:lpstr>PAZARLAMA-3</vt:lpstr>
      <vt:lpstr>Deneyimsel Pazarlama</vt:lpstr>
      <vt:lpstr>Deneyimsel pazarlama araçları</vt:lpstr>
      <vt:lpstr>Deneyimsel pazarlamanın temeli</vt:lpstr>
      <vt:lpstr>Kotler’e göre pazarlama anlayışındaki değişim</vt:lpstr>
      <vt:lpstr>Pazarlama 4.0</vt:lpstr>
      <vt:lpstr>Dijital dünyada pazarlama</vt:lpstr>
      <vt:lpstr>Dikey, Dışlayıcı ve Bireyselden Yatay, Kapsayıcı ve Sosyale Geçiş</vt:lpstr>
      <vt:lpstr>PowerPoint Sunusu</vt:lpstr>
      <vt:lpstr>Yeşil Pazarlama</vt:lpstr>
      <vt:lpstr>PowerPoint Sunusu</vt:lpstr>
      <vt:lpstr>PowerPoint Sunusu</vt:lpstr>
      <vt:lpstr>Kaynaklar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PAZARLAMA-3</dc:title>
  <dc:creator>Microsoft Office Kullanıcısı</dc:creator>
  <cp:lastModifiedBy>Microsoft Office Kullanıcısı</cp:lastModifiedBy>
  <cp:revision>1</cp:revision>
  <dcterms:created xsi:type="dcterms:W3CDTF">2019-05-15T10:08:39Z</dcterms:created>
  <dcterms:modified xsi:type="dcterms:W3CDTF">2019-05-15T10:09:28Z</dcterms:modified>
</cp:coreProperties>
</file>