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76" r:id="rId6"/>
    <p:sldId id="284" r:id="rId7"/>
    <p:sldId id="285"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dmr33@gmail.com" initials="J" lastIdx="3" clrIdx="0">
    <p:extLst>
      <p:ext uri="{19B8F6BF-5375-455C-9EA6-DF929625EA0E}">
        <p15:presenceInfo xmlns:p15="http://schemas.microsoft.com/office/powerpoint/2012/main" userId="jdmr33@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7" d="100"/>
          <a:sy n="67" d="100"/>
        </p:scale>
        <p:origin x="6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32560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328119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GB"/>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284880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29879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GB"/>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2926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3561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GB"/>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7" name="Espaço Reservado para Data 6"/>
          <p:cNvSpPr>
            <a:spLocks noGrp="1"/>
          </p:cNvSpPr>
          <p:nvPr>
            <p:ph type="dt" sz="half" idx="10"/>
          </p:nvPr>
        </p:nvSpPr>
        <p:spPr/>
        <p:txBody>
          <a:bodyPr/>
          <a:lstStyle/>
          <a:p>
            <a:fld id="{533EF1E9-61CE-43A3-9AAE-BBC6CBBACB09}" type="datetimeFigureOut">
              <a:rPr lang="en-GB" smtClean="0"/>
              <a:t>04/05/2020</a:t>
            </a:fld>
            <a:endParaRPr lang="en-GB"/>
          </a:p>
        </p:txBody>
      </p:sp>
      <p:sp>
        <p:nvSpPr>
          <p:cNvPr id="8" name="Espaço Reservado para Rodapé 7"/>
          <p:cNvSpPr>
            <a:spLocks noGrp="1"/>
          </p:cNvSpPr>
          <p:nvPr>
            <p:ph type="ftr" sz="quarter" idx="11"/>
          </p:nvPr>
        </p:nvSpPr>
        <p:spPr/>
        <p:txBody>
          <a:bodyPr/>
          <a:lstStyle/>
          <a:p>
            <a:endParaRPr lang="en-GB"/>
          </a:p>
        </p:txBody>
      </p:sp>
      <p:sp>
        <p:nvSpPr>
          <p:cNvPr id="9" name="Espaço Reservado para Número de Slide 8"/>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407027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Data 2"/>
          <p:cNvSpPr>
            <a:spLocks noGrp="1"/>
          </p:cNvSpPr>
          <p:nvPr>
            <p:ph type="dt" sz="half" idx="10"/>
          </p:nvPr>
        </p:nvSpPr>
        <p:spPr/>
        <p:txBody>
          <a:bodyPr/>
          <a:lstStyle/>
          <a:p>
            <a:fld id="{533EF1E9-61CE-43A3-9AAE-BBC6CBBACB09}" type="datetimeFigureOut">
              <a:rPr lang="en-GB" smtClean="0"/>
              <a:t>04/05/2020</a:t>
            </a:fld>
            <a:endParaRPr lang="en-GB"/>
          </a:p>
        </p:txBody>
      </p:sp>
      <p:sp>
        <p:nvSpPr>
          <p:cNvPr id="4" name="Espaço Reservado para Rodapé 3"/>
          <p:cNvSpPr>
            <a:spLocks noGrp="1"/>
          </p:cNvSpPr>
          <p:nvPr>
            <p:ph type="ftr" sz="quarter" idx="11"/>
          </p:nvPr>
        </p:nvSpPr>
        <p:spPr/>
        <p:txBody>
          <a:bodyPr/>
          <a:lstStyle/>
          <a:p>
            <a:endParaRPr lang="en-GB"/>
          </a:p>
        </p:txBody>
      </p:sp>
      <p:sp>
        <p:nvSpPr>
          <p:cNvPr id="5" name="Espaço Reservado para Número de Slide 4"/>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2318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33EF1E9-61CE-43A3-9AAE-BBC6CBBACB09}" type="datetimeFigureOut">
              <a:rPr lang="en-GB" smtClean="0"/>
              <a:t>04/05/2020</a:t>
            </a:fld>
            <a:endParaRPr lang="en-GB"/>
          </a:p>
        </p:txBody>
      </p:sp>
      <p:sp>
        <p:nvSpPr>
          <p:cNvPr id="3" name="Espaço Reservado para Rodapé 2"/>
          <p:cNvSpPr>
            <a:spLocks noGrp="1"/>
          </p:cNvSpPr>
          <p:nvPr>
            <p:ph type="ftr" sz="quarter" idx="11"/>
          </p:nvPr>
        </p:nvSpPr>
        <p:spPr/>
        <p:txBody>
          <a:bodyPr/>
          <a:lstStyle/>
          <a:p>
            <a:endParaRPr lang="en-GB"/>
          </a:p>
        </p:txBody>
      </p:sp>
      <p:sp>
        <p:nvSpPr>
          <p:cNvPr id="4" name="Espaço Reservado para Número de Slide 3"/>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8597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GB"/>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405138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GB"/>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340255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GB"/>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3163A-B203-4CEF-BCD6-08AE72C2CB58}" type="slidenum">
              <a:rPr lang="en-GB" smtClean="0"/>
              <a:t>‹#›</a:t>
            </a:fld>
            <a:endParaRPr lang="en-GB"/>
          </a:p>
        </p:txBody>
      </p:sp>
    </p:spTree>
    <p:extLst>
      <p:ext uri="{BB962C8B-B14F-4D97-AF65-F5344CB8AC3E}">
        <p14:creationId xmlns:p14="http://schemas.microsoft.com/office/powerpoint/2010/main" val="302042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2807" y="3783106"/>
            <a:ext cx="9448800" cy="2246501"/>
          </a:xfrm>
        </p:spPr>
        <p:txBody>
          <a:bodyPr/>
          <a:lstStyle/>
          <a:p>
            <a:r>
              <a:rPr lang="pt-PT" b="1" dirty="0"/>
              <a:t>ISP 420 – Portekiz </a:t>
            </a:r>
            <a:r>
              <a:rPr lang="tr-TR" b="1" dirty="0"/>
              <a:t>Kültürü </a:t>
            </a:r>
            <a:r>
              <a:rPr lang="pt-PT" b="1" dirty="0"/>
              <a:t>|   Cultura Portuguesa </a:t>
            </a:r>
            <a:endParaRPr lang="en-GB" dirty="0"/>
          </a:p>
          <a:p>
            <a:endParaRPr lang="en-GB"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047" y="874021"/>
            <a:ext cx="1238627" cy="1238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9202" y="2529469"/>
            <a:ext cx="12339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Sub-Departamento de Língua Portuguesa | Faculdade de Línguas, História e Geografia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UNIVERSIDADE DE ANKARA</a:t>
            </a:r>
            <a:endParaRPr kumimoji="0" lang="pt-PT"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791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71656"/>
            <a:ext cx="10515600" cy="1325563"/>
          </a:xfrm>
        </p:spPr>
        <p:txBody>
          <a:bodyPr/>
          <a:lstStyle/>
          <a:p>
            <a:pPr algn="ctr"/>
            <a:r>
              <a:rPr lang="pt-PT" dirty="0"/>
              <a:t>Summary</a:t>
            </a:r>
            <a:endParaRPr lang="en-GB" dirty="0"/>
          </a:p>
        </p:txBody>
      </p:sp>
      <p:sp>
        <p:nvSpPr>
          <p:cNvPr id="3" name="Espaço Reservado para Conteúdo 2"/>
          <p:cNvSpPr>
            <a:spLocks noGrp="1"/>
          </p:cNvSpPr>
          <p:nvPr>
            <p:ph idx="1"/>
          </p:nvPr>
        </p:nvSpPr>
        <p:spPr>
          <a:xfrm>
            <a:off x="464743" y="1163372"/>
            <a:ext cx="11262511" cy="5477345"/>
          </a:xfrm>
        </p:spPr>
        <p:txBody>
          <a:bodyPr>
            <a:normAutofit/>
          </a:bodyPr>
          <a:lstStyle/>
          <a:p>
            <a:pPr marL="514350" lvl="0" indent="-514350">
              <a:buAutoNum type="arabicPeriod"/>
            </a:pPr>
            <a:r>
              <a:rPr lang="pt-PT" dirty="0"/>
              <a:t>Ditadura. </a:t>
            </a:r>
          </a:p>
          <a:p>
            <a:pPr marL="514350" lvl="0" indent="-514350">
              <a:buAutoNum type="arabicPeriod"/>
            </a:pPr>
            <a:r>
              <a:rPr lang="pt-PT" dirty="0"/>
              <a:t>25 de Abril.</a:t>
            </a:r>
          </a:p>
          <a:p>
            <a:pPr marL="0" lvl="0" indent="0" algn="ctr">
              <a:buNone/>
            </a:pPr>
            <a:endParaRPr lang="pt-PT" b="1" dirty="0"/>
          </a:p>
          <a:p>
            <a:pPr marL="0" indent="0" algn="ctr">
              <a:buNone/>
            </a:pPr>
            <a:r>
              <a:rPr lang="pt-PT" b="1" dirty="0"/>
              <a:t>Cultural Features</a:t>
            </a:r>
          </a:p>
          <a:p>
            <a:pPr marL="0" indent="0" algn="ctr">
              <a:buNone/>
            </a:pPr>
            <a:r>
              <a:rPr lang="pt-PT" dirty="0"/>
              <a:t>The 2 main ‘world visions’ and traits of Portuguese culture: An historical conflict until 1980s</a:t>
            </a:r>
          </a:p>
          <a:p>
            <a:pPr marL="0" lvl="0" indent="0" algn="ctr">
              <a:buNone/>
            </a:pPr>
            <a:endParaRPr lang="pt-PT" b="1" dirty="0"/>
          </a:p>
          <a:p>
            <a:pPr marL="0" lvl="0" indent="0" algn="ctr">
              <a:buNone/>
            </a:pPr>
            <a:r>
              <a:rPr lang="pt-PT" b="1" dirty="0"/>
              <a:t>Portuguese Culture through its Literature</a:t>
            </a:r>
          </a:p>
          <a:p>
            <a:pPr marL="514350" indent="-514350">
              <a:buFont typeface="Arial" panose="020B0604020202020204" pitchFamily="34" charset="0"/>
              <a:buAutoNum type="arabicPeriod"/>
            </a:pPr>
            <a:r>
              <a:rPr lang="pt-PT" dirty="0"/>
              <a:t>Orpheu and Pessoa: Modernism</a:t>
            </a:r>
          </a:p>
          <a:p>
            <a:pPr marL="514350" indent="-514350">
              <a:buFont typeface="Arial" panose="020B0604020202020204" pitchFamily="34" charset="0"/>
              <a:buAutoNum type="arabicPeriod"/>
            </a:pPr>
            <a:r>
              <a:rPr lang="pt-PT" dirty="0"/>
              <a:t>Propaganda and Cinema of the New State</a:t>
            </a:r>
          </a:p>
          <a:p>
            <a:pPr marL="514350" indent="-514350">
              <a:buFont typeface="Arial" panose="020B0604020202020204" pitchFamily="34" charset="0"/>
              <a:buAutoNum type="arabicPeriod"/>
            </a:pPr>
            <a:endParaRPr lang="pt-PT" dirty="0"/>
          </a:p>
          <a:p>
            <a:pPr marL="0" indent="0" algn="ctr">
              <a:buNone/>
            </a:pPr>
            <a:endParaRPr lang="en-GB" dirty="0"/>
          </a:p>
          <a:p>
            <a:pPr marL="0" lvl="0" indent="0">
              <a:buNone/>
            </a:pPr>
            <a:endParaRPr lang="en-GB" dirty="0"/>
          </a:p>
        </p:txBody>
      </p:sp>
    </p:spTree>
    <p:extLst>
      <p:ext uri="{BB962C8B-B14F-4D97-AF65-F5344CB8AC3E}">
        <p14:creationId xmlns:p14="http://schemas.microsoft.com/office/powerpoint/2010/main" val="11892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657" y="280442"/>
            <a:ext cx="10515600" cy="1325563"/>
          </a:xfrm>
        </p:spPr>
        <p:txBody>
          <a:bodyPr/>
          <a:lstStyle/>
          <a:p>
            <a:r>
              <a:rPr lang="pt-PT" dirty="0"/>
              <a:t>A conflict of two visions:</a:t>
            </a:r>
            <a:br>
              <a:rPr lang="pt-PT" dirty="0"/>
            </a:br>
            <a:r>
              <a:rPr lang="pt-PT" dirty="0"/>
              <a:t>innwards and outwards</a:t>
            </a:r>
            <a:endParaRPr lang="en-GB"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967" y="2939335"/>
            <a:ext cx="5531667" cy="3846237"/>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566" y="727185"/>
            <a:ext cx="4767827" cy="3248082"/>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263" y="4140719"/>
            <a:ext cx="3574145" cy="2566886"/>
          </a:xfrm>
          <a:prstGeom prst="rect">
            <a:avLst/>
          </a:prstGeom>
        </p:spPr>
      </p:pic>
    </p:spTree>
    <p:extLst>
      <p:ext uri="{BB962C8B-B14F-4D97-AF65-F5344CB8AC3E}">
        <p14:creationId xmlns:p14="http://schemas.microsoft.com/office/powerpoint/2010/main" val="177711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866"/>
            <a:ext cx="10515600" cy="1325563"/>
          </a:xfrm>
        </p:spPr>
        <p:txBody>
          <a:bodyPr/>
          <a:lstStyle/>
          <a:p>
            <a:r>
              <a:rPr lang="pt-PT" dirty="0"/>
              <a:t>A conflict of two visions:</a:t>
            </a:r>
            <a:br>
              <a:rPr lang="pt-PT" dirty="0"/>
            </a:br>
            <a:r>
              <a:rPr lang="pt-PT" dirty="0"/>
              <a:t>innwards and outwards</a:t>
            </a:r>
            <a:endParaRPr lang="en-GB"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801" y="2822937"/>
            <a:ext cx="6362199" cy="4035063"/>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062" y="-69856"/>
            <a:ext cx="5163938" cy="3517822"/>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20450"/>
            <a:ext cx="4803984" cy="3628909"/>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371" y="1508487"/>
            <a:ext cx="4038600" cy="2628900"/>
          </a:xfrm>
          <a:prstGeom prst="rect">
            <a:avLst/>
          </a:prstGeom>
        </p:spPr>
      </p:pic>
    </p:spTree>
    <p:extLst>
      <p:ext uri="{BB962C8B-B14F-4D97-AF65-F5344CB8AC3E}">
        <p14:creationId xmlns:p14="http://schemas.microsoft.com/office/powerpoint/2010/main" val="149618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Adesão e Repulsa de movimentos Europeus</a:t>
            </a:r>
            <a:endParaRPr lang="en-GB" dirty="0"/>
          </a:p>
        </p:txBody>
      </p:sp>
      <p:sp>
        <p:nvSpPr>
          <p:cNvPr id="3" name="Espaço Reservado para Conteúdo 2"/>
          <p:cNvSpPr>
            <a:spLocks noGrp="1"/>
          </p:cNvSpPr>
          <p:nvPr>
            <p:ph idx="1"/>
          </p:nvPr>
        </p:nvSpPr>
        <p:spPr>
          <a:xfrm>
            <a:off x="615636" y="1825624"/>
            <a:ext cx="10738164" cy="4819619"/>
          </a:xfrm>
        </p:spPr>
        <p:txBody>
          <a:bodyPr>
            <a:normAutofit lnSpcReduction="10000"/>
          </a:bodyPr>
          <a:lstStyle/>
          <a:p>
            <a:r>
              <a:rPr lang="pt-PT" dirty="0"/>
              <a:t>Three sets of permanent approximation of the portuguese culture and thought to the european reality:</a:t>
            </a:r>
          </a:p>
          <a:p>
            <a:pPr marL="0" indent="0">
              <a:buNone/>
            </a:pPr>
            <a:endParaRPr lang="pt-PT" dirty="0"/>
          </a:p>
          <a:p>
            <a:pPr marL="514350" indent="-514350">
              <a:buAutoNum type="arabicPeriod"/>
            </a:pPr>
            <a:r>
              <a:rPr lang="pt-PT" dirty="0"/>
              <a:t>“O vértice histórico-filosófico”: Realismo/ positivismo / Alexandre Herculano / Queda da Monarquia e Mentalidade Republicana até 1926 (Repulsa: Ditadura)</a:t>
            </a:r>
          </a:p>
          <a:p>
            <a:pPr marL="514350" indent="-514350">
              <a:buAutoNum type="arabicPeriod"/>
            </a:pPr>
            <a:r>
              <a:rPr lang="pt-PT" dirty="0"/>
              <a:t>“O vértice literário”: o Orpheu / Pessoa / choque cultural cosmopolita – Modernismo (Repulsa: a propaganda do Estado Novo e seu culturalismo patriótico do Portugal-Nação-Pátria-Deus-Família-Império)</a:t>
            </a:r>
          </a:p>
          <a:p>
            <a:pPr marL="514350" indent="-514350">
              <a:buAutoNum type="arabicPeriod"/>
            </a:pPr>
            <a:r>
              <a:rPr lang="pt-PT" dirty="0"/>
              <a:t>“vértice político-social”: Revolução de 25 de Abril de 1974 abrindo definitivamente Portugal à Europa.  (Miguel Real, p.14)</a:t>
            </a:r>
            <a:endParaRPr lang="en-GB" dirty="0"/>
          </a:p>
        </p:txBody>
      </p:sp>
    </p:spTree>
    <p:extLst>
      <p:ext uri="{BB962C8B-B14F-4D97-AF65-F5344CB8AC3E}">
        <p14:creationId xmlns:p14="http://schemas.microsoft.com/office/powerpoint/2010/main" val="245536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8145855" cy="1095469"/>
          </a:xfrm>
        </p:spPr>
        <p:txBody>
          <a:bodyPr>
            <a:normAutofit fontScale="90000"/>
          </a:bodyPr>
          <a:lstStyle/>
          <a:p>
            <a:r>
              <a:rPr lang="pt-PT" dirty="0"/>
              <a:t>Fernando Pessoa and the Modernist Generation</a:t>
            </a:r>
            <a:endParaRPr lang="en-GB"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9929" y="117695"/>
            <a:ext cx="3822071" cy="3822071"/>
          </a:xfrm>
        </p:spPr>
      </p:pic>
      <p:sp>
        <p:nvSpPr>
          <p:cNvPr id="5" name="CaixaDeTexto 4"/>
          <p:cNvSpPr txBox="1"/>
          <p:nvPr/>
        </p:nvSpPr>
        <p:spPr>
          <a:xfrm>
            <a:off x="8369929" y="4021825"/>
            <a:ext cx="4118572" cy="830997"/>
          </a:xfrm>
          <a:prstGeom prst="rect">
            <a:avLst/>
          </a:prstGeom>
          <a:noFill/>
        </p:spPr>
        <p:txBody>
          <a:bodyPr wrap="square" rtlCol="0">
            <a:spAutoFit/>
          </a:bodyPr>
          <a:lstStyle/>
          <a:p>
            <a:r>
              <a:rPr lang="pt-PT" sz="1200" b="1" dirty="0"/>
              <a:t>José de Almada Negreiros</a:t>
            </a:r>
            <a:br>
              <a:rPr lang="pt-PT" sz="1200" dirty="0"/>
            </a:br>
            <a:r>
              <a:rPr lang="pt-PT" sz="1200" dirty="0"/>
              <a:t>«Retrato de Fernando Pessoa», 1964, óleo sobre tela, 225 x 226 cm, Museu Calouste Gulbenkian – Coleção Moderna, inv. 64P66</a:t>
            </a:r>
            <a:endParaRPr lang="en-GB" sz="1200" dirty="0"/>
          </a:p>
        </p:txBody>
      </p:sp>
      <p:sp>
        <p:nvSpPr>
          <p:cNvPr id="6" name="Retângulo 5"/>
          <p:cNvSpPr/>
          <p:nvPr/>
        </p:nvSpPr>
        <p:spPr>
          <a:xfrm>
            <a:off x="0" y="1421114"/>
            <a:ext cx="7463074" cy="4678204"/>
          </a:xfrm>
          <a:prstGeom prst="rect">
            <a:avLst/>
          </a:prstGeom>
        </p:spPr>
        <p:txBody>
          <a:bodyPr wrap="square">
            <a:spAutoFit/>
          </a:bodyPr>
          <a:lstStyle/>
          <a:p>
            <a:r>
              <a:rPr lang="en-GB" sz="2000" i="1" dirty="0">
                <a:latin typeface="TimesNewRomanPS"/>
              </a:rPr>
              <a:t>“Pessoa is the inescapable giant of modern Portuguese letters: through his unique feature of writing different character–poets, who author separate bodies of work with distinctive styles and themes, as well as his involvement in the literary circles of the day, he almost single-handedly brought Modernism to Portugal.” </a:t>
            </a:r>
            <a:r>
              <a:rPr lang="en-GB" dirty="0">
                <a:latin typeface="TimesNewRomanPS"/>
              </a:rPr>
              <a:t>(Castro, p.144)</a:t>
            </a:r>
          </a:p>
          <a:p>
            <a:endParaRPr lang="pt-PT" dirty="0">
              <a:latin typeface="TimesNewRomanPS"/>
            </a:endParaRPr>
          </a:p>
          <a:p>
            <a:endParaRPr lang="pt-PT" dirty="0">
              <a:latin typeface="TimesNewRomanPS"/>
            </a:endParaRPr>
          </a:p>
          <a:p>
            <a:endParaRPr lang="pt-PT" b="1" dirty="0">
              <a:latin typeface="TimesNewRomanPS"/>
            </a:endParaRPr>
          </a:p>
          <a:p>
            <a:r>
              <a:rPr lang="pt-PT" b="1" dirty="0">
                <a:latin typeface="TimesNewRomanPS"/>
              </a:rPr>
              <a:t>Pessoa left behind almost 30 thousand</a:t>
            </a:r>
          </a:p>
          <a:p>
            <a:r>
              <a:rPr lang="pt-PT" b="1" dirty="0">
                <a:latin typeface="TimesNewRomanPS"/>
              </a:rPr>
              <a:t>Manuscripts in three wooden chests</a:t>
            </a:r>
            <a:r>
              <a:rPr lang="pt-PT" dirty="0">
                <a:latin typeface="TimesNewRomanPS"/>
              </a:rPr>
              <a:t>. </a:t>
            </a:r>
          </a:p>
          <a:p>
            <a:endParaRPr lang="pt-PT" dirty="0">
              <a:latin typeface="TimesNewRomanPS"/>
            </a:endParaRPr>
          </a:p>
          <a:p>
            <a:r>
              <a:rPr lang="pt-PT" dirty="0">
                <a:latin typeface="TimesNewRomanPS"/>
              </a:rPr>
              <a:t>“The three have become one in popular</a:t>
            </a:r>
          </a:p>
          <a:p>
            <a:r>
              <a:rPr lang="pt-PT" dirty="0">
                <a:latin typeface="TimesNewRomanPS"/>
              </a:rPr>
              <a:t>Mythology, and are referred to as his </a:t>
            </a:r>
          </a:p>
          <a:p>
            <a:r>
              <a:rPr lang="pt-PT" dirty="0">
                <a:latin typeface="TimesNewRomanPS"/>
              </a:rPr>
              <a:t>famous </a:t>
            </a:r>
            <a:r>
              <a:rPr lang="pt-PT" i="1" dirty="0">
                <a:latin typeface="TimesNewRomanPS"/>
              </a:rPr>
              <a:t>arca</a:t>
            </a:r>
            <a:r>
              <a:rPr lang="pt-PT" dirty="0">
                <a:latin typeface="TimesNewRomanPS"/>
              </a:rPr>
              <a:t>.” (Castro, p.145)</a:t>
            </a:r>
          </a:p>
          <a:p>
            <a:endParaRPr lang="en-GB"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16" y="3760216"/>
            <a:ext cx="3803175" cy="3091758"/>
          </a:xfrm>
          <a:prstGeom prst="rect">
            <a:avLst/>
          </a:prstGeom>
        </p:spPr>
      </p:pic>
    </p:spTree>
    <p:extLst>
      <p:ext uri="{BB962C8B-B14F-4D97-AF65-F5344CB8AC3E}">
        <p14:creationId xmlns:p14="http://schemas.microsoft.com/office/powerpoint/2010/main" val="39405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8145855" cy="1095469"/>
          </a:xfrm>
        </p:spPr>
        <p:txBody>
          <a:bodyPr>
            <a:normAutofit fontScale="90000"/>
          </a:bodyPr>
          <a:lstStyle/>
          <a:p>
            <a:r>
              <a:rPr lang="pt-PT" dirty="0"/>
              <a:t>Fernando Pessoa and the Modernist Generation</a:t>
            </a:r>
            <a:endParaRPr lang="en-GB"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19517" y="724278"/>
            <a:ext cx="4201934" cy="4201934"/>
          </a:xfrm>
        </p:spPr>
      </p:pic>
      <p:sp>
        <p:nvSpPr>
          <p:cNvPr id="5" name="CaixaDeTexto 4"/>
          <p:cNvSpPr txBox="1"/>
          <p:nvPr/>
        </p:nvSpPr>
        <p:spPr>
          <a:xfrm>
            <a:off x="7919517" y="5017706"/>
            <a:ext cx="4118572" cy="830997"/>
          </a:xfrm>
          <a:prstGeom prst="rect">
            <a:avLst/>
          </a:prstGeom>
          <a:noFill/>
        </p:spPr>
        <p:txBody>
          <a:bodyPr wrap="square" rtlCol="0">
            <a:spAutoFit/>
          </a:bodyPr>
          <a:lstStyle/>
          <a:p>
            <a:r>
              <a:rPr lang="pt-PT" sz="1200" b="1" dirty="0"/>
              <a:t>José de Almada Negreiros</a:t>
            </a:r>
            <a:br>
              <a:rPr lang="pt-PT" sz="1200" dirty="0"/>
            </a:br>
            <a:r>
              <a:rPr lang="pt-PT" sz="1200" dirty="0"/>
              <a:t>«Retrato de Fernando Pessoa», 1964, óleo sobre tela, 225 x 226 cm, Museu Calouste Gulbenkian – Coleção Moderna, inv. 64P66</a:t>
            </a:r>
            <a:endParaRPr lang="en-GB" sz="1200" dirty="0"/>
          </a:p>
        </p:txBody>
      </p:sp>
      <p:sp>
        <p:nvSpPr>
          <p:cNvPr id="6" name="Retângulo 5"/>
          <p:cNvSpPr/>
          <p:nvPr/>
        </p:nvSpPr>
        <p:spPr>
          <a:xfrm>
            <a:off x="-1" y="1421114"/>
            <a:ext cx="7813141" cy="6463308"/>
          </a:xfrm>
          <a:prstGeom prst="rect">
            <a:avLst/>
          </a:prstGeom>
        </p:spPr>
        <p:txBody>
          <a:bodyPr wrap="square">
            <a:spAutoFit/>
          </a:bodyPr>
          <a:lstStyle/>
          <a:p>
            <a:r>
              <a:rPr lang="en-GB" sz="2000" i="1" dirty="0">
                <a:latin typeface="TimesNewRomanPS"/>
              </a:rPr>
              <a:t>“Direct communication is felt by the </a:t>
            </a:r>
            <a:r>
              <a:rPr lang="en-GB" sz="2000" b="1" i="1" dirty="0">
                <a:latin typeface="TimesNewRomanPS"/>
              </a:rPr>
              <a:t>modernist generation </a:t>
            </a:r>
            <a:r>
              <a:rPr lang="en-GB" sz="2000" i="1" dirty="0">
                <a:latin typeface="TimesNewRomanPS"/>
              </a:rPr>
              <a:t>to be impossible; poetry must therefore involve a conversion of the poet’s subjective personal emotions into universal images, capable of evoking a similar emotion in the reader” (Castro, 146)</a:t>
            </a:r>
          </a:p>
          <a:p>
            <a:endParaRPr lang="pt-PT" sz="2000" i="1" dirty="0">
              <a:latin typeface="TimesNewRomanPS"/>
            </a:endParaRPr>
          </a:p>
          <a:p>
            <a:r>
              <a:rPr lang="pt-PT" sz="2000" dirty="0">
                <a:latin typeface="TimesNewRomanPS"/>
              </a:rPr>
              <a:t>Pessoa’s famous poem ‘Autopsicografia’ (concerned with the making of poetry):</a:t>
            </a:r>
          </a:p>
          <a:p>
            <a:endParaRPr lang="pt-PT" sz="2000" dirty="0">
              <a:latin typeface="TimesNewRomanPS"/>
            </a:endParaRPr>
          </a:p>
          <a:p>
            <a:r>
              <a:rPr lang="pt-PT" sz="2000" dirty="0"/>
              <a:t>“O poeta é um fingidor</a:t>
            </a:r>
          </a:p>
          <a:p>
            <a:r>
              <a:rPr lang="pt-PT" sz="2000" dirty="0"/>
              <a:t>Finge tão completamente</a:t>
            </a:r>
          </a:p>
          <a:p>
            <a:r>
              <a:rPr lang="pt-PT" sz="2000" dirty="0"/>
              <a:t>Que chega a fingir que é dor</a:t>
            </a:r>
          </a:p>
          <a:p>
            <a:r>
              <a:rPr lang="pt-PT" sz="2000" dirty="0"/>
              <a:t>A dor que deveras sente. (…)”</a:t>
            </a:r>
          </a:p>
          <a:p>
            <a:endParaRPr lang="pt-PT" sz="2000" dirty="0"/>
          </a:p>
          <a:p>
            <a:r>
              <a:rPr lang="en-GB" sz="2000" b="1" dirty="0"/>
              <a:t>“The poet is a faker</a:t>
            </a:r>
            <a:br>
              <a:rPr lang="en-GB" sz="2000" b="1" dirty="0"/>
            </a:br>
            <a:r>
              <a:rPr lang="en-GB" sz="2000" b="1" dirty="0"/>
              <a:t>Who's so good at his act</a:t>
            </a:r>
            <a:br>
              <a:rPr lang="en-GB" sz="2000" b="1" dirty="0"/>
            </a:br>
            <a:r>
              <a:rPr lang="en-GB" sz="2000" b="1" dirty="0"/>
              <a:t>He even fakes the pain</a:t>
            </a:r>
            <a:br>
              <a:rPr lang="en-GB" sz="2000" b="1" dirty="0"/>
            </a:br>
            <a:r>
              <a:rPr lang="en-GB" sz="2000" b="1" dirty="0"/>
              <a:t>Of pain he feels in fact. (…)”</a:t>
            </a:r>
            <a:endParaRPr lang="pt-PT" sz="2000" b="1" dirty="0"/>
          </a:p>
          <a:p>
            <a:endParaRPr lang="pt-PT" sz="2000" dirty="0">
              <a:latin typeface="TimesNewRomanPS"/>
            </a:endParaRPr>
          </a:p>
          <a:p>
            <a:endParaRPr lang="pt-PT" dirty="0">
              <a:latin typeface="TimesNewRomanPS"/>
            </a:endParaRPr>
          </a:p>
          <a:p>
            <a:endParaRPr lang="pt-PT" b="1" dirty="0">
              <a:latin typeface="TimesNewRomanPS"/>
            </a:endParaRPr>
          </a:p>
          <a:p>
            <a:endParaRPr lang="en-GB" dirty="0"/>
          </a:p>
        </p:txBody>
      </p:sp>
    </p:spTree>
    <p:extLst>
      <p:ext uri="{BB962C8B-B14F-4D97-AF65-F5344CB8AC3E}">
        <p14:creationId xmlns:p14="http://schemas.microsoft.com/office/powerpoint/2010/main" val="13576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8145855" cy="1095469"/>
          </a:xfrm>
        </p:spPr>
        <p:txBody>
          <a:bodyPr>
            <a:normAutofit fontScale="90000"/>
          </a:bodyPr>
          <a:lstStyle/>
          <a:p>
            <a:r>
              <a:rPr lang="pt-PT" dirty="0"/>
              <a:t>Fernando Pessoa and the Modernist Generation</a:t>
            </a:r>
            <a:endParaRPr lang="en-GB"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19517" y="724278"/>
            <a:ext cx="4201934" cy="4201934"/>
          </a:xfrm>
        </p:spPr>
      </p:pic>
      <p:sp>
        <p:nvSpPr>
          <p:cNvPr id="5" name="CaixaDeTexto 4"/>
          <p:cNvSpPr txBox="1"/>
          <p:nvPr/>
        </p:nvSpPr>
        <p:spPr>
          <a:xfrm>
            <a:off x="7919517" y="5017706"/>
            <a:ext cx="4118572" cy="830997"/>
          </a:xfrm>
          <a:prstGeom prst="rect">
            <a:avLst/>
          </a:prstGeom>
          <a:noFill/>
        </p:spPr>
        <p:txBody>
          <a:bodyPr wrap="square" rtlCol="0">
            <a:spAutoFit/>
          </a:bodyPr>
          <a:lstStyle/>
          <a:p>
            <a:r>
              <a:rPr lang="pt-PT" sz="1200" b="1" dirty="0"/>
              <a:t>José de Almada Negreiros</a:t>
            </a:r>
            <a:br>
              <a:rPr lang="pt-PT" sz="1200" dirty="0"/>
            </a:br>
            <a:r>
              <a:rPr lang="pt-PT" sz="1200" dirty="0"/>
              <a:t>«Retrato de Fernando Pessoa», 1964, óleo sobre tela, 225 x 226 cm, Museu Calouste Gulbenkian – Coleção Moderna, inv. 64P66</a:t>
            </a:r>
            <a:endParaRPr lang="en-GB" sz="1200" dirty="0"/>
          </a:p>
        </p:txBody>
      </p:sp>
      <p:sp>
        <p:nvSpPr>
          <p:cNvPr id="6" name="Retângulo 5"/>
          <p:cNvSpPr/>
          <p:nvPr/>
        </p:nvSpPr>
        <p:spPr>
          <a:xfrm>
            <a:off x="113167" y="1900948"/>
            <a:ext cx="7919518" cy="5539978"/>
          </a:xfrm>
          <a:prstGeom prst="rect">
            <a:avLst/>
          </a:prstGeom>
        </p:spPr>
        <p:txBody>
          <a:bodyPr wrap="square">
            <a:spAutoFit/>
          </a:bodyPr>
          <a:lstStyle/>
          <a:p>
            <a:r>
              <a:rPr lang="en-GB" sz="2000" i="1" dirty="0">
                <a:latin typeface="TimesNewRomanPS"/>
              </a:rPr>
              <a:t>“The difficulty in establishing a consensual English equivalent for </a:t>
            </a:r>
            <a:r>
              <a:rPr lang="en-GB" sz="2000" i="1" dirty="0" err="1">
                <a:latin typeface="TimesNewRomanPS-Italic"/>
              </a:rPr>
              <a:t>fingir</a:t>
            </a:r>
            <a:r>
              <a:rPr lang="en-GB" sz="2000" i="1" dirty="0">
                <a:latin typeface="TimesNewRomanPS-Italic"/>
              </a:rPr>
              <a:t> </a:t>
            </a:r>
            <a:r>
              <a:rPr lang="en-GB" sz="2000" i="1" dirty="0">
                <a:latin typeface="TimesNewRomanPS"/>
              </a:rPr>
              <a:t>– </a:t>
            </a:r>
            <a:r>
              <a:rPr lang="en-GB" sz="2000" b="1" i="1" dirty="0">
                <a:latin typeface="TimesNewRomanPS"/>
              </a:rPr>
              <a:t>the verb has been variously rendered as ‘to fake</a:t>
            </a:r>
            <a:r>
              <a:rPr lang="en-GB" sz="2000" i="1" dirty="0">
                <a:latin typeface="TimesNewRomanPS"/>
              </a:rPr>
              <a:t>’, ‘to feign’, ‘to pretend’, even ‘to lie’ – points to its competing connotations. In </a:t>
            </a:r>
          </a:p>
          <a:p>
            <a:endParaRPr lang="en-GB" sz="2000" i="1" dirty="0">
              <a:latin typeface="TimesNewRomanPS"/>
            </a:endParaRPr>
          </a:p>
          <a:p>
            <a:endParaRPr lang="en-GB" sz="2000" i="1" dirty="0">
              <a:latin typeface="TimesNewRomanPS"/>
            </a:endParaRPr>
          </a:p>
          <a:p>
            <a:r>
              <a:rPr lang="en-GB" sz="2000" i="1" dirty="0">
                <a:latin typeface="TimesNewRomanPS"/>
              </a:rPr>
              <a:t>Latin, however, </a:t>
            </a:r>
            <a:r>
              <a:rPr lang="en-GB" sz="2000" b="1" i="1" dirty="0" err="1">
                <a:latin typeface="TimesNewRomanPS-Italic"/>
              </a:rPr>
              <a:t>fingere</a:t>
            </a:r>
            <a:r>
              <a:rPr lang="en-GB" sz="2000" b="1" i="1" dirty="0">
                <a:latin typeface="TimesNewRomanPS-Italic"/>
              </a:rPr>
              <a:t> </a:t>
            </a:r>
            <a:r>
              <a:rPr lang="en-GB" sz="2000" b="1" i="1" dirty="0">
                <a:latin typeface="TimesNewRomanPS"/>
              </a:rPr>
              <a:t>also means to shape</a:t>
            </a:r>
            <a:r>
              <a:rPr lang="en-GB" sz="2000" i="1" dirty="0">
                <a:latin typeface="TimesNewRomanPS"/>
              </a:rPr>
              <a:t>, fashion, form or mould, which points at deliberate construction rather than mere play-acting” </a:t>
            </a:r>
          </a:p>
          <a:p>
            <a:endParaRPr lang="pt-PT" sz="2000" i="1" dirty="0">
              <a:latin typeface="TimesNewRomanPS"/>
            </a:endParaRPr>
          </a:p>
          <a:p>
            <a:endParaRPr lang="pt-PT" sz="2000" i="1" dirty="0">
              <a:latin typeface="TimesNewRomanPS"/>
            </a:endParaRPr>
          </a:p>
          <a:p>
            <a:r>
              <a:rPr lang="en-GB" sz="2000" i="1" dirty="0">
                <a:latin typeface="TimesNewRomanPS-Italic"/>
              </a:rPr>
              <a:t>“(…)but the point is that Pessoa everywhere denounces the concept of a fixed, knowable self as a fiction. </a:t>
            </a:r>
            <a:r>
              <a:rPr lang="en-GB" sz="2000" b="1" i="1" dirty="0">
                <a:latin typeface="TimesNewRomanPS-Italic"/>
              </a:rPr>
              <a:t>The modernist revelation is that we have no selves</a:t>
            </a:r>
            <a:r>
              <a:rPr lang="en-GB" sz="2000" i="1" dirty="0">
                <a:latin typeface="TimesNewRomanPS-Italic"/>
              </a:rPr>
              <a:t>, in the conventional sense, to speak of.”</a:t>
            </a:r>
          </a:p>
          <a:p>
            <a:endParaRPr lang="pt-PT" sz="2000" dirty="0">
              <a:latin typeface="TimesNewRomanPS"/>
            </a:endParaRPr>
          </a:p>
          <a:p>
            <a:endParaRPr lang="pt-PT" dirty="0">
              <a:latin typeface="TimesNewRomanPS"/>
            </a:endParaRPr>
          </a:p>
          <a:p>
            <a:endParaRPr lang="pt-PT" b="1" dirty="0">
              <a:latin typeface="TimesNewRomanPS"/>
            </a:endParaRPr>
          </a:p>
          <a:p>
            <a:endParaRPr lang="en-GB" dirty="0"/>
          </a:p>
        </p:txBody>
      </p:sp>
    </p:spTree>
    <p:extLst>
      <p:ext uri="{BB962C8B-B14F-4D97-AF65-F5344CB8AC3E}">
        <p14:creationId xmlns:p14="http://schemas.microsoft.com/office/powerpoint/2010/main" val="191553864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509</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TimesNewRomanPS</vt:lpstr>
      <vt:lpstr>TimesNewRomanPS-Italic</vt:lpstr>
      <vt:lpstr>Tema do Office</vt:lpstr>
      <vt:lpstr>PowerPoint Presentation</vt:lpstr>
      <vt:lpstr>Summary</vt:lpstr>
      <vt:lpstr>A conflict of two visions: innwards and outwards</vt:lpstr>
      <vt:lpstr>A conflict of two visions: innwards and outwards</vt:lpstr>
      <vt:lpstr>Adesão e Repulsa de movimentos Europeus</vt:lpstr>
      <vt:lpstr>Fernando Pessoa and the Modernist Generation</vt:lpstr>
      <vt:lpstr>Fernando Pessoa and the Modernist Generation</vt:lpstr>
      <vt:lpstr>Fernando Pessoa and the Modernist Generation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jdmr33@gmail.com</dc:creator>
  <cp:lastModifiedBy>José Duarte</cp:lastModifiedBy>
  <cp:revision>142</cp:revision>
  <dcterms:created xsi:type="dcterms:W3CDTF">2019-03-14T07:34:16Z</dcterms:created>
  <dcterms:modified xsi:type="dcterms:W3CDTF">2020-05-04T12:29:39Z</dcterms:modified>
</cp:coreProperties>
</file>