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8" r:id="rId9"/>
    <p:sldId id="266" r:id="rId10"/>
    <p:sldId id="270" r:id="rId11"/>
    <p:sldId id="267" r:id="rId12"/>
    <p:sldId id="269" r:id="rId13"/>
    <p:sldId id="271" r:id="rId14"/>
    <p:sldId id="272" r:id="rId15"/>
    <p:sldId id="273" r:id="rId16"/>
    <p:sldId id="274" r:id="rId17"/>
    <p:sldId id="275" r:id="rId18"/>
    <p:sldId id="258" r:id="rId19"/>
    <p:sldId id="25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Başlık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Oval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78F2-77FE-4DA8-A89D-67C449E536E6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82E6E4-D0A7-444C-9059-11DAD27DE5B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78F2-77FE-4DA8-A89D-67C449E536E6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E6E4-D0A7-444C-9059-11DAD27DE5B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78F2-77FE-4DA8-A89D-67C449E536E6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E6E4-D0A7-444C-9059-11DAD27DE5B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9A378F2-77FE-4DA8-A89D-67C449E536E6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CE82E6E4-D0A7-444C-9059-11DAD27DE5B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15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78F2-77FE-4DA8-A89D-67C449E536E6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E6E4-D0A7-444C-9059-11DAD27DE5B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78F2-77FE-4DA8-A89D-67C449E536E6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E6E4-D0A7-444C-9059-11DAD27DE5B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E6E4-D0A7-444C-9059-11DAD27DE5B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78F2-77FE-4DA8-A89D-67C449E536E6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2" name="31 İçerik Yer Tutucusu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34" name="33 İçerik Yer Tutucusu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cxnSp>
        <p:nvCxnSpPr>
          <p:cNvPr id="10" name="9 Düz Bağlayıcı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78F2-77FE-4DA8-A89D-67C449E536E6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E6E4-D0A7-444C-9059-11DAD27DE5B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78F2-77FE-4DA8-A89D-67C449E536E6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E6E4-D0A7-444C-9059-11DAD27DE5B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İçerik Yer Tutucusu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1" name="30 Başlık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9A378F2-77FE-4DA8-A89D-67C449E536E6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82E6E4-D0A7-444C-9059-11DAD27DE5B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78F2-77FE-4DA8-A89D-67C449E536E6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82E6E4-D0A7-444C-9059-11DAD27DE5B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9A378F2-77FE-4DA8-A89D-67C449E536E6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CE82E6E4-D0A7-444C-9059-11DAD27DE5B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Dr. </a:t>
            </a:r>
            <a:r>
              <a:rPr lang="en-GB" dirty="0" err="1" smtClean="0"/>
              <a:t>Boran</a:t>
            </a:r>
            <a:r>
              <a:rPr lang="en-GB" dirty="0" smtClean="0"/>
              <a:t> A. </a:t>
            </a:r>
            <a:r>
              <a:rPr lang="en-GB" dirty="0" err="1" smtClean="0"/>
              <a:t>Mercan</a:t>
            </a:r>
            <a:endParaRPr lang="en-GB" dirty="0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Positivism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3 İçerik Yer Tutucusu" descr="Image result for cesare lombroso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628800"/>
            <a:ext cx="6480720" cy="4248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Lombroso’s project reflects an effort of identification of criminals</a:t>
            </a:r>
          </a:p>
          <a:p>
            <a:endParaRPr lang="en-GB" dirty="0" smtClean="0"/>
          </a:p>
          <a:p>
            <a:r>
              <a:rPr lang="en-GB" dirty="0" smtClean="0"/>
              <a:t> some factors detectable (like shape of skull, asymmetric facial countenance, large chest, long arms, legs, etc.)</a:t>
            </a:r>
          </a:p>
          <a:p>
            <a:endParaRPr lang="en-GB" dirty="0" smtClean="0"/>
          </a:p>
          <a:p>
            <a:r>
              <a:rPr lang="en-GB" dirty="0" smtClean="0"/>
              <a:t>Those factors can be observed and detected  by the application of scientific methods (like measurement of skull size)</a:t>
            </a:r>
          </a:p>
          <a:p>
            <a:endParaRPr lang="en-GB" dirty="0" smtClean="0"/>
          </a:p>
          <a:p>
            <a:r>
              <a:rPr lang="en-GB" dirty="0" smtClean="0"/>
              <a:t>Criminality is something </a:t>
            </a:r>
            <a:r>
              <a:rPr lang="en-GB" dirty="0" err="1" smtClean="0"/>
              <a:t>explorable</a:t>
            </a:r>
            <a:r>
              <a:rPr lang="en-GB" dirty="0" smtClean="0"/>
              <a:t> by applying the natural science methods and the testing. </a:t>
            </a:r>
            <a:endParaRPr lang="en-GB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Three major classes of criminals: </a:t>
            </a:r>
          </a:p>
          <a:p>
            <a:pPr>
              <a:buNone/>
            </a:pPr>
            <a:r>
              <a:rPr lang="en-GB" dirty="0" smtClean="0"/>
              <a:t>1) born criminals – atavistic throwbacks to a primitive evolutionary stage; Lombroso considered they constitute about one third of the total number of offenders </a:t>
            </a:r>
          </a:p>
          <a:p>
            <a:pPr>
              <a:buNone/>
            </a:pPr>
            <a:r>
              <a:rPr lang="en-GB" dirty="0" smtClean="0"/>
              <a:t>2) insane criminals – idiots, imbeciles and paranoiacs</a:t>
            </a:r>
          </a:p>
          <a:p>
            <a:pPr>
              <a:buNone/>
            </a:pPr>
            <a:r>
              <a:rPr lang="en-GB" dirty="0" smtClean="0"/>
              <a:t>3) </a:t>
            </a:r>
            <a:r>
              <a:rPr lang="en-GB" dirty="0" err="1" smtClean="0"/>
              <a:t>criminaloids</a:t>
            </a:r>
            <a:r>
              <a:rPr lang="en-GB" dirty="0" smtClean="0"/>
              <a:t> – an encompassing general category with no recognizable special physical characteristics or mental disorders. But they may well enjoy enacting criminal behaviour  in certain states.</a:t>
            </a:r>
          </a:p>
          <a:p>
            <a:endParaRPr lang="en-GB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Enrico</a:t>
            </a:r>
            <a:r>
              <a:rPr lang="en-GB" dirty="0" smtClean="0"/>
              <a:t> </a:t>
            </a:r>
            <a:r>
              <a:rPr lang="en-GB" dirty="0" err="1" smtClean="0"/>
              <a:t>Ferri</a:t>
            </a:r>
            <a:r>
              <a:rPr lang="en-GB" dirty="0" smtClean="0"/>
              <a:t> (1856-1929)</a:t>
            </a:r>
            <a:endParaRPr lang="en-GB" dirty="0"/>
          </a:p>
        </p:txBody>
      </p:sp>
      <p:pic>
        <p:nvPicPr>
          <p:cNvPr id="4" name="3 İçerik Yer Tutucusu" descr="Image result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2995" y="1524000"/>
            <a:ext cx="3178009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u="sng" dirty="0" err="1" smtClean="0"/>
              <a:t>Enrico</a:t>
            </a:r>
            <a:r>
              <a:rPr lang="en-GB" u="sng" dirty="0" smtClean="0"/>
              <a:t> </a:t>
            </a:r>
            <a:r>
              <a:rPr lang="en-GB" u="sng" dirty="0" err="1" smtClean="0"/>
              <a:t>Ferri</a:t>
            </a:r>
            <a:r>
              <a:rPr lang="en-GB" dirty="0" smtClean="0"/>
              <a:t> </a:t>
            </a:r>
          </a:p>
          <a:p>
            <a:r>
              <a:rPr lang="en-GB" dirty="0" smtClean="0"/>
              <a:t>Founded The Italian School of Criminology</a:t>
            </a:r>
          </a:p>
          <a:p>
            <a:r>
              <a:rPr lang="en-GB" dirty="0" smtClean="0"/>
              <a:t>The main argument: environment in which individuals are born and continuously live and act has a far-reaching impact upon their dispositional acquisition of </a:t>
            </a:r>
            <a:r>
              <a:rPr lang="en-GB" dirty="0" err="1" smtClean="0"/>
              <a:t>criminogenic</a:t>
            </a:r>
            <a:r>
              <a:rPr lang="en-GB" dirty="0" smtClean="0"/>
              <a:t> traits, personally, physically and morally. </a:t>
            </a:r>
          </a:p>
          <a:p>
            <a:r>
              <a:rPr lang="en-GB" dirty="0" err="1" smtClean="0"/>
              <a:t>Ferri</a:t>
            </a:r>
            <a:r>
              <a:rPr lang="en-GB" dirty="0" smtClean="0"/>
              <a:t> partially disagrees with Lombroso's overemphasis on biological and physiological characteristics of criminals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Instead, </a:t>
            </a:r>
            <a:r>
              <a:rPr lang="en-GB" dirty="0" err="1" smtClean="0"/>
              <a:t>Ferri</a:t>
            </a:r>
            <a:r>
              <a:rPr lang="en-GB" dirty="0" smtClean="0"/>
              <a:t> placed a special focus on the study of psychological characteristics. </a:t>
            </a:r>
          </a:p>
          <a:p>
            <a:endParaRPr lang="en-GB" dirty="0" smtClean="0"/>
          </a:p>
          <a:p>
            <a:r>
              <a:rPr lang="en-GB" dirty="0" smtClean="0"/>
              <a:t>He thought that  psychological elements also factor in the development of criminal dispositions. </a:t>
            </a:r>
          </a:p>
          <a:p>
            <a:endParaRPr lang="en-GB" dirty="0" smtClean="0"/>
          </a:p>
          <a:p>
            <a:r>
              <a:rPr lang="en-GB" dirty="0" smtClean="0"/>
              <a:t>Criminal dispositions can be made out from handwriting, use of symbols, literature, art and morality</a:t>
            </a:r>
            <a:endParaRPr lang="en-GB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Raffaele</a:t>
            </a:r>
            <a:r>
              <a:rPr lang="en-GB" dirty="0" smtClean="0"/>
              <a:t> </a:t>
            </a:r>
            <a:r>
              <a:rPr lang="en-GB" dirty="0" err="1" smtClean="0"/>
              <a:t>Garofalo</a:t>
            </a:r>
            <a:r>
              <a:rPr lang="en-GB" dirty="0" smtClean="0"/>
              <a:t> (1851-1934)</a:t>
            </a:r>
            <a:endParaRPr lang="en-GB" dirty="0"/>
          </a:p>
        </p:txBody>
      </p:sp>
      <p:pic>
        <p:nvPicPr>
          <p:cNvPr id="4" name="3 İçerik Yer Tutucusu" descr="Image result for raffaele garofalo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797050"/>
            <a:ext cx="3156942" cy="4008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u="sng" dirty="0" err="1" smtClean="0"/>
              <a:t>Raffaele</a:t>
            </a:r>
            <a:r>
              <a:rPr lang="en-GB" u="sng" dirty="0" smtClean="0"/>
              <a:t> </a:t>
            </a:r>
            <a:r>
              <a:rPr lang="en-GB" u="sng" dirty="0" err="1" smtClean="0"/>
              <a:t>Garofalo</a:t>
            </a:r>
            <a:endParaRPr lang="en-GB" dirty="0" smtClean="0"/>
          </a:p>
          <a:p>
            <a:r>
              <a:rPr lang="en-GB" dirty="0" smtClean="0"/>
              <a:t>One of the leading figures of </a:t>
            </a:r>
            <a:r>
              <a:rPr lang="en-GB" dirty="0" smtClean="0"/>
              <a:t>the Italian school of criminology </a:t>
            </a:r>
          </a:p>
          <a:p>
            <a:r>
              <a:rPr lang="en-GB" dirty="0" smtClean="0"/>
              <a:t>S</a:t>
            </a:r>
            <a:r>
              <a:rPr lang="en-GB" dirty="0" smtClean="0"/>
              <a:t>ocial </a:t>
            </a:r>
            <a:r>
              <a:rPr lang="en-GB" dirty="0" smtClean="0"/>
              <a:t>Darwinism </a:t>
            </a:r>
            <a:endParaRPr lang="en-GB" dirty="0" smtClean="0"/>
          </a:p>
          <a:p>
            <a:r>
              <a:rPr lang="en-GB" dirty="0" smtClean="0"/>
              <a:t>which </a:t>
            </a:r>
            <a:r>
              <a:rPr lang="en-GB" dirty="0" smtClean="0"/>
              <a:t>is a belief in the inevitability of social progress and an assumption of the essentially benign nature of political power. </a:t>
            </a:r>
            <a:endParaRPr lang="en-GB" dirty="0" smtClean="0"/>
          </a:p>
          <a:p>
            <a:r>
              <a:rPr lang="en-GB" dirty="0" err="1" smtClean="0"/>
              <a:t>Garofalo</a:t>
            </a:r>
            <a:r>
              <a:rPr lang="en-GB" dirty="0" smtClean="0"/>
              <a:t> defined two characteristics found in </a:t>
            </a:r>
            <a:r>
              <a:rPr lang="en-GB" dirty="0" smtClean="0"/>
              <a:t>the natural </a:t>
            </a:r>
            <a:r>
              <a:rPr lang="en-GB" dirty="0" smtClean="0"/>
              <a:t>crimes:  </a:t>
            </a:r>
          </a:p>
          <a:p>
            <a:pPr marL="514350" indent="-514350">
              <a:buAutoNum type="arabicParenR"/>
            </a:pPr>
            <a:r>
              <a:rPr lang="en-GB" dirty="0" smtClean="0"/>
              <a:t>lack </a:t>
            </a:r>
            <a:r>
              <a:rPr lang="en-GB" dirty="0" smtClean="0"/>
              <a:t>moral sentiment of pity </a:t>
            </a:r>
          </a:p>
          <a:p>
            <a:pPr marL="514350" indent="-514350">
              <a:buAutoNum type="arabicParenR"/>
            </a:pPr>
            <a:r>
              <a:rPr lang="en-GB" dirty="0" smtClean="0"/>
              <a:t>Lack of respect </a:t>
            </a:r>
            <a:r>
              <a:rPr lang="en-GB" dirty="0" smtClean="0"/>
              <a:t>for others' property </a:t>
            </a:r>
            <a:r>
              <a:rPr lang="en-GB" dirty="0" smtClean="0"/>
              <a:t>rights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 smtClean="0"/>
              <a:t>Garofalo</a:t>
            </a:r>
            <a:r>
              <a:rPr lang="en-GB" dirty="0" smtClean="0"/>
              <a:t> argued that a criminal </a:t>
            </a:r>
            <a:r>
              <a:rPr lang="en-GB" dirty="0" smtClean="0"/>
              <a:t>was </a:t>
            </a:r>
            <a:r>
              <a:rPr lang="en-GB" dirty="0" smtClean="0"/>
              <a:t>lacking of  pity and probity </a:t>
            </a:r>
            <a:r>
              <a:rPr lang="en-GB" dirty="0" smtClean="0"/>
              <a:t>for </a:t>
            </a:r>
            <a:r>
              <a:rPr lang="en-GB" dirty="0" smtClean="0"/>
              <a:t>others; because of this, the criminal is someone who is deficient in evolutionary terms. </a:t>
            </a:r>
          </a:p>
          <a:p>
            <a:r>
              <a:rPr lang="en-GB" dirty="0" smtClean="0"/>
              <a:t>Four classes </a:t>
            </a:r>
            <a:r>
              <a:rPr lang="en-GB" dirty="0" smtClean="0"/>
              <a:t>of criminal: </a:t>
            </a:r>
            <a:endParaRPr lang="en-GB" dirty="0" smtClean="0"/>
          </a:p>
          <a:p>
            <a:pPr marL="514350" indent="-514350">
              <a:buAutoNum type="arabicParenR"/>
            </a:pPr>
            <a:r>
              <a:rPr lang="en-GB" dirty="0" smtClean="0"/>
              <a:t>the </a:t>
            </a:r>
            <a:r>
              <a:rPr lang="en-GB" dirty="0" smtClean="0"/>
              <a:t>murderer (in whom altruism is wholly lacking); </a:t>
            </a:r>
            <a:endParaRPr lang="en-GB" dirty="0" smtClean="0"/>
          </a:p>
          <a:p>
            <a:pPr marL="514350" indent="-514350">
              <a:buAutoNum type="arabicParenR"/>
            </a:pPr>
            <a:r>
              <a:rPr lang="en-GB" dirty="0" smtClean="0"/>
              <a:t>the </a:t>
            </a:r>
            <a:r>
              <a:rPr lang="en-GB" dirty="0" smtClean="0"/>
              <a:t>violent criminal (characterised by a lack of pity); </a:t>
            </a:r>
            <a:endParaRPr lang="en-GB" dirty="0" smtClean="0"/>
          </a:p>
          <a:p>
            <a:pPr marL="514350" indent="-514350">
              <a:buAutoNum type="arabicParenR"/>
            </a:pPr>
            <a:r>
              <a:rPr lang="en-GB" dirty="0" smtClean="0"/>
              <a:t>thieves </a:t>
            </a:r>
            <a:r>
              <a:rPr lang="en-GB" dirty="0" smtClean="0"/>
              <a:t>(characterised by a lack of probity) </a:t>
            </a:r>
            <a:endParaRPr lang="en-GB" dirty="0" smtClean="0"/>
          </a:p>
          <a:p>
            <a:pPr marL="514350" indent="-514350">
              <a:buAutoNum type="arabicParenR"/>
            </a:pPr>
            <a:r>
              <a:rPr lang="en-GB" dirty="0" smtClean="0"/>
              <a:t>and </a:t>
            </a:r>
            <a:r>
              <a:rPr lang="en-GB" dirty="0" smtClean="0"/>
              <a:t>finally lascivious criminal such as some sexual offenders. </a:t>
            </a:r>
            <a:endParaRPr lang="en-GB" dirty="0" smtClean="0"/>
          </a:p>
          <a:p>
            <a:r>
              <a:rPr lang="en-GB" dirty="0" err="1" smtClean="0"/>
              <a:t>Garofalo</a:t>
            </a:r>
            <a:r>
              <a:rPr lang="en-GB" dirty="0" smtClean="0"/>
              <a:t> established the bridge </a:t>
            </a:r>
            <a:r>
              <a:rPr lang="en-GB" dirty="0" smtClean="0"/>
              <a:t>between positivism and </a:t>
            </a:r>
            <a:r>
              <a:rPr lang="en-GB" dirty="0" smtClean="0"/>
              <a:t>classicism, and  </a:t>
            </a:r>
            <a:r>
              <a:rPr lang="en-GB" dirty="0" smtClean="0"/>
              <a:t>defended the idea of deterrence and </a:t>
            </a:r>
            <a:r>
              <a:rPr lang="en-GB" dirty="0" smtClean="0"/>
              <a:t>the proportionate penalties as to the type and damage of crime</a:t>
            </a:r>
            <a:endParaRPr lang="en-GB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the  link between biological and social factors is still a matter being discussed</a:t>
            </a:r>
          </a:p>
          <a:p>
            <a:endParaRPr lang="en-GB" dirty="0" smtClean="0"/>
          </a:p>
          <a:p>
            <a:r>
              <a:rPr lang="en-GB" dirty="0" smtClean="0"/>
              <a:t>A </a:t>
            </a:r>
            <a:r>
              <a:rPr lang="en-GB" dirty="0" smtClean="0"/>
              <a:t>new biologically oriented </a:t>
            </a:r>
            <a:r>
              <a:rPr lang="en-GB" dirty="0" smtClean="0"/>
              <a:t>criminology (still continuing itself)</a:t>
            </a:r>
          </a:p>
          <a:p>
            <a:endParaRPr lang="en-GB" dirty="0" smtClean="0"/>
          </a:p>
          <a:p>
            <a:r>
              <a:rPr lang="en-GB" dirty="0" smtClean="0"/>
              <a:t>Today </a:t>
            </a:r>
            <a:r>
              <a:rPr lang="en-GB" dirty="0" smtClean="0"/>
              <a:t>psychological </a:t>
            </a:r>
            <a:r>
              <a:rPr lang="en-GB" dirty="0"/>
              <a:t>positivism </a:t>
            </a:r>
            <a:r>
              <a:rPr lang="en-GB" dirty="0" smtClean="0"/>
              <a:t>focusing </a:t>
            </a:r>
            <a:r>
              <a:rPr lang="en-GB" dirty="0"/>
              <a:t>on the </a:t>
            </a:r>
            <a:r>
              <a:rPr lang="en-GB" dirty="0" smtClean="0"/>
              <a:t>personality</a:t>
            </a:r>
          </a:p>
          <a:p>
            <a:endParaRPr lang="en-GB" i="1" dirty="0"/>
          </a:p>
          <a:p>
            <a:r>
              <a:rPr lang="en-GB" dirty="0" smtClean="0"/>
              <a:t>L</a:t>
            </a:r>
            <a:r>
              <a:rPr lang="en-GB" dirty="0" smtClean="0"/>
              <a:t>earning </a:t>
            </a:r>
            <a:r>
              <a:rPr lang="en-GB" dirty="0"/>
              <a:t>processes of </a:t>
            </a:r>
            <a:r>
              <a:rPr lang="en-GB" dirty="0" smtClean="0"/>
              <a:t>individuals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Cognitive relation </a:t>
            </a:r>
            <a:r>
              <a:rPr lang="en-GB" dirty="0"/>
              <a:t>to crime and anti-social </a:t>
            </a:r>
            <a:r>
              <a:rPr lang="en-GB" dirty="0" smtClean="0"/>
              <a:t>behaviour</a:t>
            </a:r>
          </a:p>
          <a:p>
            <a:endParaRPr lang="en-GB" dirty="0" smtClean="0"/>
          </a:p>
          <a:p>
            <a:r>
              <a:rPr lang="en-GB" dirty="0" smtClean="0"/>
              <a:t>C</a:t>
            </a:r>
            <a:r>
              <a:rPr lang="en-GB" dirty="0" smtClean="0"/>
              <a:t>auses </a:t>
            </a:r>
            <a:r>
              <a:rPr lang="en-GB" dirty="0"/>
              <a:t>of crime beyond the </a:t>
            </a:r>
            <a:r>
              <a:rPr lang="en-GB" dirty="0" smtClean="0"/>
              <a:t>control of </a:t>
            </a:r>
            <a:r>
              <a:rPr lang="en-GB" dirty="0"/>
              <a:t>the individual – factors that constrain and mould individual behaviour.</a:t>
            </a: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early positivist </a:t>
            </a:r>
            <a:r>
              <a:rPr lang="en-GB" dirty="0" smtClean="0"/>
              <a:t>criminology, </a:t>
            </a:r>
          </a:p>
          <a:p>
            <a:pPr>
              <a:buFontTx/>
              <a:buChar char="-"/>
            </a:pPr>
            <a:r>
              <a:rPr lang="en-GB" dirty="0" err="1" smtClean="0"/>
              <a:t>Cesare</a:t>
            </a:r>
            <a:r>
              <a:rPr lang="en-GB" dirty="0" smtClean="0"/>
              <a:t> </a:t>
            </a:r>
            <a:r>
              <a:rPr lang="en-GB" dirty="0" smtClean="0"/>
              <a:t>Lombroso, </a:t>
            </a:r>
            <a:r>
              <a:rPr lang="en-GB" dirty="0" err="1" smtClean="0"/>
              <a:t>Enrico</a:t>
            </a:r>
            <a:r>
              <a:rPr lang="en-GB" dirty="0" smtClean="0"/>
              <a:t> </a:t>
            </a:r>
            <a:r>
              <a:rPr lang="en-GB" dirty="0" err="1" smtClean="0"/>
              <a:t>Ferri</a:t>
            </a:r>
            <a:r>
              <a:rPr lang="en-GB" dirty="0" smtClean="0"/>
              <a:t> and </a:t>
            </a:r>
            <a:r>
              <a:rPr lang="en-GB" dirty="0" err="1" smtClean="0"/>
              <a:t>Raffaele</a:t>
            </a:r>
            <a:r>
              <a:rPr lang="en-GB" dirty="0" smtClean="0"/>
              <a:t> </a:t>
            </a:r>
            <a:r>
              <a:rPr lang="en-GB" dirty="0" err="1" smtClean="0"/>
              <a:t>Garofalo</a:t>
            </a:r>
            <a:endParaRPr lang="en-GB" dirty="0" smtClean="0"/>
          </a:p>
          <a:p>
            <a:pPr>
              <a:buFontTx/>
              <a:buChar char="-"/>
            </a:pPr>
            <a:r>
              <a:rPr lang="en-GB" dirty="0" smtClean="0"/>
              <a:t> For both, variety of characteristics determined criminal propensities and behaviour. </a:t>
            </a:r>
          </a:p>
          <a:p>
            <a:pPr>
              <a:buFontTx/>
              <a:buChar char="-"/>
            </a:pPr>
            <a:endParaRPr lang="en-GB" dirty="0"/>
          </a:p>
          <a:p>
            <a:r>
              <a:rPr lang="en-GB" dirty="0" smtClean="0"/>
              <a:t>Their work </a:t>
            </a:r>
            <a:r>
              <a:rPr lang="en-GB" dirty="0"/>
              <a:t>was </a:t>
            </a:r>
            <a:r>
              <a:rPr lang="en-GB" dirty="0" smtClean="0"/>
              <a:t>heavily influenced by positivism and evolutionary ides of their age</a:t>
            </a:r>
            <a:endParaRPr lang="en-GB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 new scientific criminology emerged accompanying the gradual withdrawal of classicism. </a:t>
            </a:r>
          </a:p>
          <a:p>
            <a:r>
              <a:rPr lang="en-GB" dirty="0" smtClean="0"/>
              <a:t>the notion of new science was rather </a:t>
            </a:r>
            <a:r>
              <a:rPr lang="en-GB" dirty="0" err="1" smtClean="0"/>
              <a:t>Darvinist</a:t>
            </a:r>
            <a:r>
              <a:rPr lang="en-GB" dirty="0" smtClean="0"/>
              <a:t>, raising the primacy of evolution with  a strict conception of human development </a:t>
            </a:r>
          </a:p>
          <a:p>
            <a:r>
              <a:rPr lang="en-GB" dirty="0" smtClean="0"/>
              <a:t>God as the main cause of everything, and of the nature of human being, too, was </a:t>
            </a:r>
            <a:r>
              <a:rPr lang="en-GB" dirty="0" smtClean="0"/>
              <a:t>displaced</a:t>
            </a:r>
            <a:r>
              <a:rPr lang="en-GB" dirty="0" smtClean="0"/>
              <a:t>; the supernatural things were no longer contending in understanding human-being</a:t>
            </a:r>
            <a:endParaRPr lang="en-GB" dirty="0" smtClean="0"/>
          </a:p>
          <a:p>
            <a:r>
              <a:rPr lang="en-GB" dirty="0" smtClean="0"/>
              <a:t>Human behaviour was determined by biological and physiological factors; those factors discoverable </a:t>
            </a:r>
          </a:p>
          <a:p>
            <a:endParaRPr lang="en-GB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Positivist criminology was the outcome of the age in which the belief on progress was the driving force </a:t>
            </a:r>
          </a:p>
          <a:p>
            <a:endParaRPr lang="en-GB" dirty="0" smtClean="0"/>
          </a:p>
          <a:p>
            <a:r>
              <a:rPr lang="en-GB" dirty="0" smtClean="0"/>
              <a:t>The dynamo of this belief was to explore cause and effect chain behind things</a:t>
            </a:r>
          </a:p>
          <a:p>
            <a:endParaRPr lang="en-GB" dirty="0" smtClean="0"/>
          </a:p>
          <a:p>
            <a:r>
              <a:rPr lang="en-GB" dirty="0" smtClean="0"/>
              <a:t>In this period, criminal statistics emerged and began to be collected regularly. </a:t>
            </a:r>
          </a:p>
          <a:p>
            <a:endParaRPr lang="en-GB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Five criteria can define the characteristics of positivism:</a:t>
            </a:r>
          </a:p>
          <a:p>
            <a:endParaRPr lang="en-GB" dirty="0" smtClean="0"/>
          </a:p>
          <a:p>
            <a:r>
              <a:rPr lang="en-GB" dirty="0" smtClean="0"/>
              <a:t>1) The methods of the natural sciences  can be applied to the social world and useful in discovering the law of it</a:t>
            </a:r>
          </a:p>
          <a:p>
            <a:endParaRPr lang="en-GB" dirty="0" smtClean="0"/>
          </a:p>
          <a:p>
            <a:r>
              <a:rPr lang="en-GB" dirty="0" smtClean="0"/>
              <a:t>2) Data is the  foundation of our knowledge and derives from  our observation of the social world. </a:t>
            </a:r>
          </a:p>
          <a:p>
            <a:endParaRPr lang="en-GB" dirty="0" smtClean="0"/>
          </a:p>
          <a:p>
            <a:r>
              <a:rPr lang="en-GB" dirty="0" smtClean="0"/>
              <a:t>3)There is a separation between  facts and values, and the latter should be distinguished from the former.</a:t>
            </a:r>
          </a:p>
          <a:p>
            <a:endParaRPr lang="en-GB" dirty="0" smtClean="0"/>
          </a:p>
          <a:p>
            <a:r>
              <a:rPr lang="en-GB" dirty="0" smtClean="0"/>
              <a:t>4) Scientific method consists of  the development of hypotheses,  collection of data and finally the testing of the hypothesis for verification and falsification.</a:t>
            </a:r>
          </a:p>
          <a:p>
            <a:pPr>
              <a:buNone/>
            </a:pPr>
            <a:r>
              <a:rPr lang="en-GB" dirty="0" smtClean="0"/>
              <a:t> </a:t>
            </a:r>
          </a:p>
          <a:p>
            <a:r>
              <a:rPr lang="en-GB" dirty="0" smtClean="0"/>
              <a:t>5) Deductive reasoning and the use of natural scientific methods quantified the nature of data.</a:t>
            </a:r>
          </a:p>
          <a:p>
            <a:endParaRPr lang="en-GB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Cesare</a:t>
            </a:r>
            <a:r>
              <a:rPr lang="en-GB" dirty="0" smtClean="0"/>
              <a:t> Lombroso (1835-1909)</a:t>
            </a:r>
            <a:endParaRPr lang="en-GB" dirty="0"/>
          </a:p>
        </p:txBody>
      </p:sp>
      <p:pic>
        <p:nvPicPr>
          <p:cNvPr id="4" name="3 İçerik Yer Tutucusu" descr="Image result for cesare lombroso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6933" y="1524000"/>
            <a:ext cx="3430133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u="sng" dirty="0" err="1" smtClean="0"/>
              <a:t>Cesare</a:t>
            </a:r>
            <a:r>
              <a:rPr lang="en-GB" u="sng" dirty="0" smtClean="0"/>
              <a:t> Lombroso</a:t>
            </a:r>
            <a:r>
              <a:rPr lang="en-GB" dirty="0" smtClean="0"/>
              <a:t> was the founder of modern criminology </a:t>
            </a:r>
          </a:p>
          <a:p>
            <a:r>
              <a:rPr lang="en-GB" i="1" dirty="0" smtClean="0"/>
              <a:t>The Criminal Man </a:t>
            </a:r>
            <a:r>
              <a:rPr lang="en-GB" dirty="0" smtClean="0"/>
              <a:t>(1876) </a:t>
            </a:r>
          </a:p>
          <a:p>
            <a:r>
              <a:rPr lang="en-GB" i="1" dirty="0" smtClean="0"/>
              <a:t>The Female Offender </a:t>
            </a:r>
            <a:r>
              <a:rPr lang="en-GB" dirty="0" smtClean="0"/>
              <a:t>(1895).  </a:t>
            </a:r>
          </a:p>
          <a:p>
            <a:r>
              <a:rPr lang="en-GB" dirty="0" smtClean="0"/>
              <a:t>Lombroso was a psychiatrist and worked in the military ward, having chance to observe soldiers and their somatic characteristics</a:t>
            </a:r>
          </a:p>
          <a:p>
            <a:r>
              <a:rPr lang="en-GB" dirty="0" smtClean="0"/>
              <a:t>His main idea was that criminals were throwbacks to a more primitive stage of human development </a:t>
            </a:r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Atavism – influential concept</a:t>
            </a:r>
          </a:p>
          <a:p>
            <a:endParaRPr lang="en-GB" dirty="0" smtClean="0"/>
          </a:p>
          <a:p>
            <a:r>
              <a:rPr lang="en-GB" dirty="0" smtClean="0"/>
              <a:t>Criminals - inferior physiological features as found in lower primates, or a kind of biological regression seen in a less civilized form of bodily and mental traits</a:t>
            </a:r>
          </a:p>
          <a:p>
            <a:endParaRPr lang="en-GB" dirty="0" smtClean="0"/>
          </a:p>
          <a:p>
            <a:r>
              <a:rPr lang="en-GB" dirty="0" smtClean="0"/>
              <a:t> Lombroso claimed that criminal was almost a separate species exhibiting a variety of mental and physical characteristics</a:t>
            </a:r>
            <a:endParaRPr lang="en-GB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GB" i="1" dirty="0" smtClean="0"/>
          </a:p>
          <a:p>
            <a:pPr algn="ctr">
              <a:buNone/>
            </a:pPr>
            <a:r>
              <a:rPr lang="en-GB" i="1" dirty="0" smtClean="0"/>
              <a:t>asymmetry of the face; excessive dimensions of the jaw and cheek bones; eye defect and peculiarities; ears of unusual size, or occasionally very small, or standing out from the head as do those of the chimpanzee; nose twisted, </a:t>
            </a:r>
            <a:r>
              <a:rPr lang="en-GB" i="1" dirty="0" err="1" smtClean="0"/>
              <a:t>uptuned</a:t>
            </a:r>
            <a:r>
              <a:rPr lang="en-GB" i="1" dirty="0" smtClean="0"/>
              <a:t>, or flattened in thieves . . . lips fleshy, swollen, and protruding; pouches in the cheek like those of some animals; peculiarities of the palate, such as a large central ridge ...</a:t>
            </a:r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Lombroso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ğıt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ğıt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78</TotalTime>
  <Words>919</Words>
  <Application>Microsoft Office PowerPoint</Application>
  <PresentationFormat>Ekran Gösterisi (4:3)</PresentationFormat>
  <Paragraphs>88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Kağıt</vt:lpstr>
      <vt:lpstr>Positivism</vt:lpstr>
      <vt:lpstr>Slayt 2</vt:lpstr>
      <vt:lpstr>Slayt 3</vt:lpstr>
      <vt:lpstr>Slayt 4</vt:lpstr>
      <vt:lpstr>Slayt 5</vt:lpstr>
      <vt:lpstr>Cesare Lombroso (1835-1909)</vt:lpstr>
      <vt:lpstr>Slayt 7</vt:lpstr>
      <vt:lpstr>Slayt 8</vt:lpstr>
      <vt:lpstr>Lombroso</vt:lpstr>
      <vt:lpstr>Slayt 10</vt:lpstr>
      <vt:lpstr>Slayt 11</vt:lpstr>
      <vt:lpstr>Slayt 12</vt:lpstr>
      <vt:lpstr>Enrico Ferri (1856-1929)</vt:lpstr>
      <vt:lpstr>Slayt 14</vt:lpstr>
      <vt:lpstr>Slayt 15</vt:lpstr>
      <vt:lpstr>Raffaele Garofalo (1851-1934)</vt:lpstr>
      <vt:lpstr>Slayt 17</vt:lpstr>
      <vt:lpstr>Slayt 18</vt:lpstr>
      <vt:lpstr>Slayt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Positivism</dc:title>
  <dc:creator>Boran Mercan</dc:creator>
  <cp:lastModifiedBy>Boran Mercan</cp:lastModifiedBy>
  <cp:revision>9</cp:revision>
  <dcterms:created xsi:type="dcterms:W3CDTF">2017-12-03T11:01:02Z</dcterms:created>
  <dcterms:modified xsi:type="dcterms:W3CDTF">2018-05-17T10:08:09Z</dcterms:modified>
</cp:coreProperties>
</file>