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6" r:id="rId2"/>
    <p:sldId id="267" r:id="rId3"/>
    <p:sldId id="268" r:id="rId4"/>
    <p:sldId id="269" r:id="rId5"/>
    <p:sldId id="270" r:id="rId6"/>
    <p:sldId id="271" r:id="rId7"/>
    <p:sldId id="272" r:id="rId8"/>
    <p:sldId id="273" r:id="rId9"/>
    <p:sldId id="27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3656"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96D4E2-D563-44D9-83F4-7B6DF88FB10A}" type="datetimeFigureOut">
              <a:rPr lang="tr-TR" smtClean="0"/>
              <a:pPr/>
              <a:t>24.04.2020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6180E0-81F0-4D54-8D26-8F0D14C919F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i="1" kern="1200" dirty="0">
                <a:solidFill>
                  <a:schemeClr val="tx1"/>
                </a:solidFill>
                <a:latin typeface="+mn-lt"/>
                <a:ea typeface="+mn-ea"/>
                <a:cs typeface="+mn-cs"/>
              </a:rPr>
              <a:t>1776 yılında Amerika birleşik devletlerinin </a:t>
            </a:r>
            <a:r>
              <a:rPr lang="tr-TR" sz="1200" i="1" kern="1200" dirty="0" err="1">
                <a:solidFill>
                  <a:schemeClr val="tx1"/>
                </a:solidFill>
                <a:latin typeface="+mn-lt"/>
                <a:ea typeface="+mn-ea"/>
                <a:cs typeface="+mn-cs"/>
              </a:rPr>
              <a:t>ingiltereye</a:t>
            </a:r>
            <a:r>
              <a:rPr lang="tr-TR" sz="1200" i="1" kern="1200" dirty="0">
                <a:solidFill>
                  <a:schemeClr val="tx1"/>
                </a:solidFill>
                <a:latin typeface="+mn-lt"/>
                <a:ea typeface="+mn-ea"/>
                <a:cs typeface="+mn-cs"/>
              </a:rPr>
              <a:t> karşı bağımsızlık savaşını kazanması </a:t>
            </a:r>
            <a:r>
              <a:rPr lang="tr-TR" sz="1200" i="1" kern="1200" dirty="0" err="1">
                <a:solidFill>
                  <a:schemeClr val="tx1"/>
                </a:solidFill>
                <a:latin typeface="+mn-lt"/>
                <a:ea typeface="+mn-ea"/>
                <a:cs typeface="+mn-cs"/>
              </a:rPr>
              <a:t>ingilizlerin</a:t>
            </a:r>
            <a:r>
              <a:rPr lang="tr-TR" sz="1200" i="1" kern="1200" dirty="0">
                <a:solidFill>
                  <a:schemeClr val="tx1"/>
                </a:solidFill>
                <a:latin typeface="+mn-lt"/>
                <a:ea typeface="+mn-ea"/>
                <a:cs typeface="+mn-cs"/>
              </a:rPr>
              <a:t> </a:t>
            </a:r>
            <a:r>
              <a:rPr lang="tr-TR" sz="1200" i="1" kern="1200" dirty="0" err="1">
                <a:solidFill>
                  <a:schemeClr val="tx1"/>
                </a:solidFill>
                <a:latin typeface="+mn-lt"/>
                <a:ea typeface="+mn-ea"/>
                <a:cs typeface="+mn-cs"/>
              </a:rPr>
              <a:t>avurstralya</a:t>
            </a:r>
            <a:r>
              <a:rPr lang="tr-TR" sz="1200" i="1" kern="1200" dirty="0">
                <a:solidFill>
                  <a:schemeClr val="tx1"/>
                </a:solidFill>
                <a:latin typeface="+mn-lt"/>
                <a:ea typeface="+mn-ea"/>
                <a:cs typeface="+mn-cs"/>
              </a:rPr>
              <a:t> kıtasında kolonileşmelerinde etkili olmuştur. Sürgün cezasına çarptırılan mahkumların Amerika kıtasından başka bir yere gönderilmesi zorunluluğu ve Bağımsızlık Savaşında İngiltere adına savaşan 50000den fazla insanın yerleşebileceği bir yer bulma zorunluluğu ve İngiltere’nin ekonomik ve politik çıkarlarının gereği olarak Avustralya kıtasındaki ilk kalıcı yerleşim 1788 yılından itibaren başlamıştır. İngiltere’de ekonomik sistem içerisinde değerlendirilemeyen alt sınıflar da işgücü gereksinimini karşılamak üzere Avustralya’ya götürülmüştür.  </a:t>
            </a:r>
            <a:endParaRPr lang="tr-TR" sz="1200" kern="1200" dirty="0">
              <a:solidFill>
                <a:schemeClr val="tx1"/>
              </a:solidFill>
              <a:latin typeface="+mn-lt"/>
              <a:ea typeface="+mn-ea"/>
              <a:cs typeface="+mn-cs"/>
            </a:endParaRPr>
          </a:p>
          <a:p>
            <a:endParaRPr lang="tr-TR" dirty="0"/>
          </a:p>
        </p:txBody>
      </p:sp>
      <p:sp>
        <p:nvSpPr>
          <p:cNvPr id="4" name="3 Slayt Numarası Yer Tutucusu"/>
          <p:cNvSpPr>
            <a:spLocks noGrp="1"/>
          </p:cNvSpPr>
          <p:nvPr>
            <p:ph type="sldNum" sz="quarter" idx="10"/>
          </p:nvPr>
        </p:nvSpPr>
        <p:spPr/>
        <p:txBody>
          <a:bodyPr/>
          <a:lstStyle/>
          <a:p>
            <a:fld id="{03AC861E-41C5-49E8-A770-40696BA10125}"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pPr/>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19B0651-EE4F-4900-A07F-96A6BFA9D0F0}" type="slidenum">
              <a:rPr lang="ru-RU" smtClean="0"/>
              <a:pPr/>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4C71EC6-210F-42DE-9C53-41977AD35B3D}" type="datetimeFigureOut">
              <a:rPr lang="ru-RU" smtClean="0"/>
              <a:pPr/>
              <a:t>24.04.2020</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2636912"/>
            <a:ext cx="7620000" cy="1143000"/>
          </a:xfrm>
        </p:spPr>
        <p:txBody>
          <a:bodyPr/>
          <a:lstStyle/>
          <a:p>
            <a:r>
              <a:rPr lang="tr-TR" dirty="0" smtClean="0"/>
              <a:t/>
            </a:r>
            <a:br>
              <a:rPr lang="tr-TR" dirty="0" smtClean="0"/>
            </a:br>
            <a:r>
              <a:rPr lang="tr-TR" dirty="0" smtClean="0"/>
              <a:t>DÜNYA MUTFAĞI</a:t>
            </a:r>
            <a:br>
              <a:rPr lang="tr-TR" dirty="0" smtClean="0"/>
            </a:br>
            <a:endParaRPr lang="tr-TR" dirty="0"/>
          </a:p>
        </p:txBody>
      </p:sp>
      <p:sp>
        <p:nvSpPr>
          <p:cNvPr id="3" name="2 İçerik Yer Tutucusu"/>
          <p:cNvSpPr>
            <a:spLocks noGrp="1"/>
          </p:cNvSpPr>
          <p:nvPr>
            <p:ph idx="1"/>
          </p:nvPr>
        </p:nvSpPr>
        <p:spPr/>
        <p:txBody>
          <a:bodyPr/>
          <a:lstStyle/>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Book Antiqua" pitchFamily="18" charset="0"/>
              </a:rPr>
              <a:t>Avrupalılarla İlk Temaslar</a:t>
            </a:r>
          </a:p>
        </p:txBody>
      </p:sp>
      <p:pic>
        <p:nvPicPr>
          <p:cNvPr id="1026" name="Picture 2" descr="C:\Users\DOKTORA\Desktop\australian cuisine\harita.jpg"/>
          <p:cNvPicPr>
            <a:picLocks noGrp="1" noChangeAspect="1" noChangeArrowheads="1"/>
          </p:cNvPicPr>
          <p:nvPr>
            <p:ph sz="quarter" idx="1"/>
          </p:nvPr>
        </p:nvPicPr>
        <p:blipFill>
          <a:blip r:embed="rId3" cstate="print"/>
          <a:srcRect/>
          <a:stretch>
            <a:fillRect/>
          </a:stretch>
        </p:blipFill>
        <p:spPr bwMode="auto">
          <a:xfrm>
            <a:off x="4139952" y="1628800"/>
            <a:ext cx="4608512" cy="3981014"/>
          </a:xfrm>
          <a:prstGeom prst="rect">
            <a:avLst/>
          </a:prstGeom>
          <a:noFill/>
        </p:spPr>
      </p:pic>
      <p:sp>
        <p:nvSpPr>
          <p:cNvPr id="5" name="4 Metin kutusu"/>
          <p:cNvSpPr txBox="1"/>
          <p:nvPr/>
        </p:nvSpPr>
        <p:spPr>
          <a:xfrm flipH="1">
            <a:off x="4139952" y="5661248"/>
            <a:ext cx="5004048" cy="1015663"/>
          </a:xfrm>
          <a:prstGeom prst="rect">
            <a:avLst/>
          </a:prstGeom>
          <a:noFill/>
        </p:spPr>
        <p:txBody>
          <a:bodyPr wrap="square" rtlCol="0">
            <a:spAutoFit/>
          </a:bodyPr>
          <a:lstStyle/>
          <a:p>
            <a:r>
              <a:rPr lang="en-US" sz="2000" b="1" dirty="0" err="1">
                <a:latin typeface="Book Antiqua" pitchFamily="18" charset="0"/>
              </a:rPr>
              <a:t>Jave</a:t>
            </a:r>
            <a:r>
              <a:rPr lang="en-US" sz="2000" b="1" dirty="0">
                <a:latin typeface="Book Antiqua" pitchFamily="18" charset="0"/>
              </a:rPr>
              <a:t>-la-Grande</a:t>
            </a:r>
            <a:r>
              <a:rPr lang="tr-TR" sz="2000" b="1" dirty="0">
                <a:latin typeface="Book Antiqua" pitchFamily="18" charset="0"/>
              </a:rPr>
              <a:t> 1530-1536 :</a:t>
            </a:r>
            <a:r>
              <a:rPr lang="en-US" sz="2000" b="1" dirty="0">
                <a:latin typeface="Book Antiqua" pitchFamily="18" charset="0"/>
              </a:rPr>
              <a:t> </a:t>
            </a:r>
            <a:r>
              <a:rPr lang="tr-TR" sz="2000" b="1" dirty="0">
                <a:latin typeface="Book Antiqua" pitchFamily="18" charset="0"/>
              </a:rPr>
              <a:t>“</a:t>
            </a:r>
            <a:r>
              <a:rPr lang="en-US" sz="2000" b="1" dirty="0">
                <a:latin typeface="Book Antiqua" pitchFamily="18" charset="0"/>
              </a:rPr>
              <a:t>Dauphin Chart</a:t>
            </a:r>
            <a:r>
              <a:rPr lang="tr-TR" sz="2000" b="1" dirty="0">
                <a:latin typeface="Book Antiqua" pitchFamily="18" charset="0"/>
              </a:rPr>
              <a:t>”olarak da</a:t>
            </a:r>
            <a:r>
              <a:rPr lang="en-US" sz="2000" b="1" dirty="0">
                <a:latin typeface="Book Antiqua" pitchFamily="18" charset="0"/>
              </a:rPr>
              <a:t> </a:t>
            </a:r>
            <a:r>
              <a:rPr lang="tr-TR" sz="2000" b="1" dirty="0">
                <a:latin typeface="Book Antiqua" pitchFamily="18" charset="0"/>
              </a:rPr>
              <a:t>bilinen Avustralya kıtasına ait en eski harita</a:t>
            </a:r>
          </a:p>
        </p:txBody>
      </p:sp>
      <p:sp>
        <p:nvSpPr>
          <p:cNvPr id="6" name="5 Metin kutusu"/>
          <p:cNvSpPr txBox="1"/>
          <p:nvPr/>
        </p:nvSpPr>
        <p:spPr>
          <a:xfrm>
            <a:off x="144016" y="1628800"/>
            <a:ext cx="3995936" cy="5262979"/>
          </a:xfrm>
          <a:prstGeom prst="rect">
            <a:avLst/>
          </a:prstGeom>
          <a:noFill/>
        </p:spPr>
        <p:txBody>
          <a:bodyPr wrap="square" rtlCol="0">
            <a:spAutoFit/>
          </a:bodyPr>
          <a:lstStyle/>
          <a:p>
            <a:r>
              <a:rPr lang="tr-TR" sz="2400" dirty="0">
                <a:latin typeface="Book Antiqua" pitchFamily="18" charset="0"/>
              </a:rPr>
              <a:t>16. yüzyılda Portekizli, İspanyol ve Hollandalı kaşifler kıtanın varlığından haberdardı. 1530-1536 yıllarına ait bir haritada Avustralya kıtası yer almaktadır. Bu tarihten1788 yılına kadarki dönemde kıtayla temas halinde olunmasına karşılık kıtanın tamamının keşfedilmesi ya da kıtanın kolonileştirilmesi ekonomik nedenlerle gerçekleşmemiştir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0" y="3573016"/>
            <a:ext cx="9144000" cy="3384376"/>
          </a:xfrm>
        </p:spPr>
        <p:txBody>
          <a:bodyPr>
            <a:normAutofit/>
          </a:bodyPr>
          <a:lstStyle/>
          <a:p>
            <a:pPr algn="just"/>
            <a:r>
              <a:rPr lang="tr-TR" dirty="0">
                <a:latin typeface="Book Antiqua" pitchFamily="18" charset="0"/>
              </a:rPr>
              <a:t>Avrupalıların kıtaya gelişiyle birlikte yarattıkları ilk büyük etki kıtaya beraberlerinde getirdikleri bulaşıcı hastalıklar olmuştur. </a:t>
            </a:r>
            <a:r>
              <a:rPr lang="tr-TR" dirty="0" err="1">
                <a:latin typeface="Book Antiqua" pitchFamily="18" charset="0"/>
              </a:rPr>
              <a:t>aborjinler</a:t>
            </a:r>
            <a:r>
              <a:rPr lang="tr-TR" dirty="0">
                <a:latin typeface="Book Antiqua" pitchFamily="18" charset="0"/>
              </a:rPr>
              <a:t> çiçek tüberküloz kızamık gibi hastalıklarla o güne kadar hiç karşılaşmadıklarından bağışıklık sistemleri bu hastalıklara karşı son derece savunmasızdı. Bu nedenle çok sayıda </a:t>
            </a:r>
            <a:r>
              <a:rPr lang="tr-TR" dirty="0" err="1">
                <a:latin typeface="Book Antiqua" pitchFamily="18" charset="0"/>
              </a:rPr>
              <a:t>aborjin</a:t>
            </a:r>
            <a:r>
              <a:rPr lang="tr-TR" dirty="0">
                <a:latin typeface="Book Antiqua" pitchFamily="18" charset="0"/>
              </a:rPr>
              <a:t> bu hastalıklar nedeniyle hayatını kaybetmiş, çoğu da salgınlardan kaçarak kıtanın genellikle çöl olan iç kısımlarına yerleşmek zorunda kalmışlardır.  </a:t>
            </a:r>
          </a:p>
          <a:p>
            <a:endParaRPr lang="tr-TR" dirty="0"/>
          </a:p>
        </p:txBody>
      </p:sp>
      <p:pic>
        <p:nvPicPr>
          <p:cNvPr id="73730" name="Picture 2" descr="C:\Users\DOKTORA\Desktop\australian cuisine\aboriginals_1910.jpg"/>
          <p:cNvPicPr>
            <a:picLocks noChangeAspect="1" noChangeArrowheads="1"/>
          </p:cNvPicPr>
          <p:nvPr/>
        </p:nvPicPr>
        <p:blipFill>
          <a:blip r:embed="rId2" cstate="print"/>
          <a:srcRect/>
          <a:stretch>
            <a:fillRect/>
          </a:stretch>
        </p:blipFill>
        <p:spPr bwMode="auto">
          <a:xfrm>
            <a:off x="0" y="0"/>
            <a:ext cx="9144000" cy="357301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0" y="5124325"/>
            <a:ext cx="9144000" cy="1833067"/>
          </a:xfrm>
        </p:spPr>
        <p:txBody>
          <a:bodyPr>
            <a:normAutofit/>
          </a:bodyPr>
          <a:lstStyle/>
          <a:p>
            <a:pPr algn="just"/>
            <a:r>
              <a:rPr lang="tr-TR" dirty="0">
                <a:latin typeface="Book Antiqua" pitchFamily="18" charset="0"/>
              </a:rPr>
              <a:t>Avrupalıların kıtaya gelmesiyle meydana gelen ikinci büyük etki ise </a:t>
            </a:r>
            <a:r>
              <a:rPr lang="tr-TR" dirty="0" err="1">
                <a:latin typeface="Book Antiqua" pitchFamily="18" charset="0"/>
              </a:rPr>
              <a:t>aborjinlerin</a:t>
            </a:r>
            <a:r>
              <a:rPr lang="tr-TR" dirty="0">
                <a:latin typeface="Book Antiqua" pitchFamily="18" charset="0"/>
              </a:rPr>
              <a:t> yaşadıkları topraklara ve su kaynaklarına el koymaları olmuştur. </a:t>
            </a:r>
          </a:p>
        </p:txBody>
      </p:sp>
      <p:pic>
        <p:nvPicPr>
          <p:cNvPr id="74754" name="Picture 2" descr="C:\Users\DOKTORA\Desktop\australian cuisine\157369-120526-rev-wild-history.jpg"/>
          <p:cNvPicPr>
            <a:picLocks noChangeAspect="1" noChangeArrowheads="1"/>
          </p:cNvPicPr>
          <p:nvPr/>
        </p:nvPicPr>
        <p:blipFill>
          <a:blip r:embed="rId2" cstate="print"/>
          <a:srcRect/>
          <a:stretch>
            <a:fillRect/>
          </a:stretch>
        </p:blipFill>
        <p:spPr bwMode="auto">
          <a:xfrm>
            <a:off x="395536" y="0"/>
            <a:ext cx="8496944" cy="494116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0" y="4548261"/>
            <a:ext cx="9144000" cy="2121099"/>
          </a:xfrm>
        </p:spPr>
        <p:txBody>
          <a:bodyPr>
            <a:normAutofit/>
          </a:bodyPr>
          <a:lstStyle/>
          <a:p>
            <a:pPr algn="just"/>
            <a:r>
              <a:rPr lang="tr-TR" dirty="0">
                <a:latin typeface="Book Antiqua" pitchFamily="18" charset="0"/>
              </a:rPr>
              <a:t>Avrupalılar </a:t>
            </a:r>
            <a:r>
              <a:rPr lang="tr-TR" dirty="0" err="1">
                <a:latin typeface="Book Antiqua" pitchFamily="18" charset="0"/>
              </a:rPr>
              <a:t>aborjinlerin</a:t>
            </a:r>
            <a:r>
              <a:rPr lang="tr-TR" dirty="0">
                <a:latin typeface="Book Antiqua" pitchFamily="18" charset="0"/>
              </a:rPr>
              <a:t> tarım ve hayvancılık yapmamalarını, özel mülkiyet kavramına sahip olmamalarını gerekçe göstererek bu toprakları “</a:t>
            </a:r>
            <a:r>
              <a:rPr lang="tr-TR" dirty="0" err="1">
                <a:latin typeface="Book Antiqua" pitchFamily="18" charset="0"/>
              </a:rPr>
              <a:t>terra</a:t>
            </a:r>
            <a:r>
              <a:rPr lang="tr-TR" dirty="0">
                <a:latin typeface="Book Antiqua" pitchFamily="18" charset="0"/>
              </a:rPr>
              <a:t> </a:t>
            </a:r>
            <a:r>
              <a:rPr lang="tr-TR" dirty="0" err="1">
                <a:latin typeface="Book Antiqua" pitchFamily="18" charset="0"/>
              </a:rPr>
              <a:t>nullius</a:t>
            </a:r>
            <a:r>
              <a:rPr lang="tr-TR" dirty="0">
                <a:latin typeface="Book Antiqua" pitchFamily="18" charset="0"/>
              </a:rPr>
              <a:t>”</a:t>
            </a:r>
            <a:r>
              <a:rPr lang="tr-TR" baseline="30000" dirty="0">
                <a:latin typeface="Book Antiqua" pitchFamily="18" charset="0"/>
              </a:rPr>
              <a:t> </a:t>
            </a:r>
            <a:r>
              <a:rPr lang="tr-TR" dirty="0">
                <a:latin typeface="Book Antiqua" pitchFamily="18" charset="0"/>
              </a:rPr>
              <a:t>(kimseye ait olmayan, boş arazi) ilan ederek işgal etmişlerdir</a:t>
            </a:r>
          </a:p>
          <a:p>
            <a:endParaRPr lang="tr-TR" dirty="0"/>
          </a:p>
        </p:txBody>
      </p:sp>
      <p:pic>
        <p:nvPicPr>
          <p:cNvPr id="77826" name="Picture 2" descr="C:\Users\DOKTORA\Desktop\australian cuisine\abor_ch.jpg"/>
          <p:cNvPicPr>
            <a:picLocks noChangeAspect="1" noChangeArrowheads="1"/>
          </p:cNvPicPr>
          <p:nvPr/>
        </p:nvPicPr>
        <p:blipFill>
          <a:blip r:embed="rId2" cstate="print"/>
          <a:srcRect/>
          <a:stretch>
            <a:fillRect/>
          </a:stretch>
        </p:blipFill>
        <p:spPr bwMode="auto">
          <a:xfrm>
            <a:off x="0" y="0"/>
            <a:ext cx="5724128" cy="400506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427984" y="1484784"/>
            <a:ext cx="4716016" cy="5373216"/>
          </a:xfrm>
        </p:spPr>
        <p:txBody>
          <a:bodyPr>
            <a:normAutofit/>
          </a:bodyPr>
          <a:lstStyle/>
          <a:p>
            <a:pPr algn="ctr"/>
            <a:r>
              <a:rPr lang="tr-TR" dirty="0">
                <a:latin typeface="Book Antiqua" pitchFamily="18" charset="0"/>
              </a:rPr>
              <a:t>Oysa </a:t>
            </a:r>
            <a:r>
              <a:rPr lang="tr-TR" dirty="0" err="1">
                <a:latin typeface="Book Antiqua" pitchFamily="18" charset="0"/>
              </a:rPr>
              <a:t>aborjinler</a:t>
            </a:r>
            <a:r>
              <a:rPr lang="tr-TR" dirty="0">
                <a:latin typeface="Book Antiqua" pitchFamily="18" charset="0"/>
              </a:rPr>
              <a:t> toprak ve su kaynakları üzerinde özel mülkiyet hakkı iddia etmemekle birlikte beslenme ihtiyaçlarını bu topraklardan ve su kaynaklarından karşılayarak hayatlarını devam ettirmekteydiler</a:t>
            </a:r>
          </a:p>
        </p:txBody>
      </p:sp>
      <p:pic>
        <p:nvPicPr>
          <p:cNvPr id="76802" name="Picture 2" descr="C:\Users\DOKTORA\Desktop\australian cuisine\417961_480839855321032_2029235010_n.jpg"/>
          <p:cNvPicPr>
            <a:picLocks noChangeAspect="1" noChangeArrowheads="1"/>
          </p:cNvPicPr>
          <p:nvPr/>
        </p:nvPicPr>
        <p:blipFill>
          <a:blip r:embed="rId2" cstate="print"/>
          <a:srcRect/>
          <a:stretch>
            <a:fillRect/>
          </a:stretch>
        </p:blipFill>
        <p:spPr bwMode="auto">
          <a:xfrm>
            <a:off x="0" y="0"/>
            <a:ext cx="4427984"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75780" name="Picture 4" descr="C:\Users\DOKTORA\Desktop\australian cuisine\003168d.jpg"/>
          <p:cNvPicPr>
            <a:picLocks noGrp="1" noChangeAspect="1" noChangeArrowheads="1"/>
          </p:cNvPicPr>
          <p:nvPr>
            <p:ph sz="quarter" idx="1"/>
          </p:nvPr>
        </p:nvPicPr>
        <p:blipFill>
          <a:blip r:embed="rId2" cstate="print"/>
          <a:stretch>
            <a:fillRect/>
          </a:stretch>
        </p:blipFill>
        <p:spPr bwMode="auto">
          <a:xfrm>
            <a:off x="3491880" y="2852936"/>
            <a:ext cx="5862918" cy="4005064"/>
          </a:xfrm>
          <a:prstGeom prst="rect">
            <a:avLst/>
          </a:prstGeom>
          <a:noFill/>
        </p:spPr>
      </p:pic>
      <p:pic>
        <p:nvPicPr>
          <p:cNvPr id="75778" name="Picture 2" descr="C:\Users\DOKTORA\Desktop\australian cuisine\images.jpg"/>
          <p:cNvPicPr>
            <a:picLocks noChangeAspect="1" noChangeArrowheads="1"/>
          </p:cNvPicPr>
          <p:nvPr/>
        </p:nvPicPr>
        <p:blipFill>
          <a:blip r:embed="rId3" cstate="print"/>
          <a:srcRect/>
          <a:stretch>
            <a:fillRect/>
          </a:stretch>
        </p:blipFill>
        <p:spPr bwMode="auto">
          <a:xfrm>
            <a:off x="3923928" y="0"/>
            <a:ext cx="5184576" cy="3789040"/>
          </a:xfrm>
          <a:prstGeom prst="rect">
            <a:avLst/>
          </a:prstGeom>
          <a:noFill/>
        </p:spPr>
      </p:pic>
      <p:pic>
        <p:nvPicPr>
          <p:cNvPr id="75779" name="Picture 3" descr="C:\Users\DOKTORA\Desktop\australian cuisine\Aboriginal and Torres Strait Islander Wellbeing - A Focus On Children and Youth.jpg"/>
          <p:cNvPicPr>
            <a:picLocks noChangeAspect="1" noChangeArrowheads="1"/>
          </p:cNvPicPr>
          <p:nvPr/>
        </p:nvPicPr>
        <p:blipFill>
          <a:blip r:embed="rId4" cstate="print"/>
          <a:srcRect/>
          <a:stretch>
            <a:fillRect/>
          </a:stretch>
        </p:blipFill>
        <p:spPr bwMode="auto">
          <a:xfrm>
            <a:off x="0" y="0"/>
            <a:ext cx="417830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0" y="1600200"/>
            <a:ext cx="8964488" cy="4525963"/>
          </a:xfrm>
        </p:spPr>
        <p:txBody>
          <a:bodyPr>
            <a:normAutofit/>
          </a:bodyPr>
          <a:lstStyle/>
          <a:p>
            <a:r>
              <a:rPr lang="tr-TR" dirty="0">
                <a:latin typeface="Book Antiqua" pitchFamily="18" charset="0"/>
              </a:rPr>
              <a:t>1869 yılında sömürge yönetimi tarafından “</a:t>
            </a:r>
            <a:r>
              <a:rPr lang="tr-TR" dirty="0" err="1">
                <a:latin typeface="Book Antiqua" pitchFamily="18" charset="0"/>
              </a:rPr>
              <a:t>Aborjinleri</a:t>
            </a:r>
            <a:r>
              <a:rPr lang="tr-TR" dirty="0">
                <a:latin typeface="Book Antiqua" pitchFamily="18" charset="0"/>
              </a:rPr>
              <a:t> </a:t>
            </a:r>
            <a:r>
              <a:rPr lang="en-US" dirty="0" err="1">
                <a:latin typeface="Book Antiqua" pitchFamily="18" charset="0"/>
              </a:rPr>
              <a:t>Himaye</a:t>
            </a:r>
            <a:r>
              <a:rPr lang="en-US" dirty="0">
                <a:latin typeface="Book Antiqua" pitchFamily="18" charset="0"/>
              </a:rPr>
              <a:t> </a:t>
            </a:r>
            <a:r>
              <a:rPr lang="en-US" dirty="0" err="1">
                <a:latin typeface="Book Antiqua" pitchFamily="18" charset="0"/>
              </a:rPr>
              <a:t>ve</a:t>
            </a:r>
            <a:r>
              <a:rPr lang="en-US" dirty="0">
                <a:latin typeface="Book Antiqua" pitchFamily="18" charset="0"/>
              </a:rPr>
              <a:t> </a:t>
            </a:r>
            <a:r>
              <a:rPr lang="en-US" dirty="0" err="1">
                <a:latin typeface="Book Antiqua" pitchFamily="18" charset="0"/>
              </a:rPr>
              <a:t>İdare</a:t>
            </a:r>
            <a:r>
              <a:rPr lang="en-US" dirty="0">
                <a:latin typeface="Book Antiqua" pitchFamily="18" charset="0"/>
              </a:rPr>
              <a:t> </a:t>
            </a:r>
            <a:r>
              <a:rPr lang="en-US" dirty="0" err="1">
                <a:latin typeface="Book Antiqua" pitchFamily="18" charset="0"/>
              </a:rPr>
              <a:t>Yasası</a:t>
            </a:r>
            <a:r>
              <a:rPr lang="tr-TR" dirty="0">
                <a:latin typeface="Book Antiqua" pitchFamily="18" charset="0"/>
              </a:rPr>
              <a:t>”</a:t>
            </a:r>
            <a:r>
              <a:rPr lang="en-US" dirty="0">
                <a:latin typeface="Book Antiqua" pitchFamily="18" charset="0"/>
              </a:rPr>
              <a:t> </a:t>
            </a:r>
            <a:r>
              <a:rPr lang="tr-TR" dirty="0">
                <a:latin typeface="Book Antiqua" pitchFamily="18" charset="0"/>
              </a:rPr>
              <a:t>çıkarıldı.</a:t>
            </a:r>
          </a:p>
          <a:p>
            <a:endParaRPr lang="tr-TR" dirty="0">
              <a:latin typeface="Book Antiqua" pitchFamily="18" charset="0"/>
            </a:endParaRPr>
          </a:p>
          <a:p>
            <a:pPr algn="just"/>
            <a:r>
              <a:rPr lang="tr-TR" dirty="0">
                <a:latin typeface="Book Antiqua" pitchFamily="18" charset="0"/>
              </a:rPr>
              <a:t>Bu yasa, </a:t>
            </a:r>
            <a:r>
              <a:rPr lang="tr-TR" dirty="0" err="1">
                <a:latin typeface="Book Antiqua" pitchFamily="18" charset="0"/>
              </a:rPr>
              <a:t>Aborjinlerin</a:t>
            </a:r>
            <a:r>
              <a:rPr lang="tr-TR" dirty="0">
                <a:latin typeface="Book Antiqua" pitchFamily="18" charset="0"/>
              </a:rPr>
              <a:t> nerede yaşacaklarından nasıl çalışacaklarına, kimlerle hangi şartlar altında evleneceklerinden topraklarını nasıl işleyeceklerine değin neredeyse tüm toplumsal ve bireysel varoluş hâllerini düzenliyor, yerli nüfus üzerinde tam bir denetim kuruyordu.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0" y="4005064"/>
            <a:ext cx="9144000" cy="2852936"/>
          </a:xfrm>
        </p:spPr>
        <p:txBody>
          <a:bodyPr>
            <a:normAutofit/>
          </a:bodyPr>
          <a:lstStyle/>
          <a:p>
            <a:pPr algn="just"/>
            <a:r>
              <a:rPr lang="tr-TR" dirty="0">
                <a:latin typeface="Book Antiqua" pitchFamily="18" charset="0"/>
              </a:rPr>
              <a:t>1869’daki Yasa ile kurulan </a:t>
            </a:r>
            <a:r>
              <a:rPr lang="tr-TR" dirty="0" err="1">
                <a:latin typeface="Book Antiqua" pitchFamily="18" charset="0"/>
              </a:rPr>
              <a:t>Aborjinleri</a:t>
            </a:r>
            <a:r>
              <a:rPr lang="tr-TR" dirty="0">
                <a:latin typeface="Book Antiqua" pitchFamily="18" charset="0"/>
              </a:rPr>
              <a:t> Himaye Kurulu asimilasyon politikalarını idare etti. Kurul, kendisine mahkeme kararı olmaksızın çocukları ailelerinden uzaklaştırma yetkisi veren 1909 tarihli “</a:t>
            </a:r>
            <a:r>
              <a:rPr lang="tr-TR" dirty="0" err="1">
                <a:latin typeface="Book Antiqua" pitchFamily="18" charset="0"/>
              </a:rPr>
              <a:t>Aborjinleri</a:t>
            </a:r>
            <a:r>
              <a:rPr lang="tr-TR" dirty="0">
                <a:latin typeface="Book Antiqua" pitchFamily="18" charset="0"/>
              </a:rPr>
              <a:t> Himaye Kanunu” ile daha da güçlendi. Ailelerinden zorla alınan yerli çocuklar önce misyoner yurtlarında yetiştiriliyor, ardından da Avustralyalı beyaz ailelere veriliyordu</a:t>
            </a:r>
          </a:p>
        </p:txBody>
      </p:sp>
      <p:pic>
        <p:nvPicPr>
          <p:cNvPr id="35843" name="Picture 3" descr="C:\Users\DOKTORA\Desktop\australian cuisine\stolenge1_.jpg"/>
          <p:cNvPicPr>
            <a:picLocks noChangeAspect="1" noChangeArrowheads="1"/>
          </p:cNvPicPr>
          <p:nvPr/>
        </p:nvPicPr>
        <p:blipFill>
          <a:blip r:embed="rId2" cstate="print"/>
          <a:srcRect/>
          <a:stretch>
            <a:fillRect/>
          </a:stretch>
        </p:blipFill>
        <p:spPr bwMode="auto">
          <a:xfrm>
            <a:off x="1115616" y="72008"/>
            <a:ext cx="7128792" cy="386104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436</TotalTime>
  <Words>372</Words>
  <Application>Microsoft Office PowerPoint</Application>
  <PresentationFormat>Ekran Gösterisi (4:3)</PresentationFormat>
  <Paragraphs>14</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Bitişiklik</vt:lpstr>
      <vt:lpstr> DÜNYA MUTFAĞI </vt:lpstr>
      <vt:lpstr>Avrupalılarla İlk Temaslar</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AKDENİZ MUTFAĞI</dc:title>
  <dc:creator>emir</dc:creator>
  <cp:lastModifiedBy>güneş</cp:lastModifiedBy>
  <cp:revision>30</cp:revision>
  <dcterms:modified xsi:type="dcterms:W3CDTF">2020-04-24T13:00:26Z</dcterms:modified>
</cp:coreProperties>
</file>