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73" r:id="rId1"/>
  </p:sldMasterIdLst>
  <p:sldIdLst>
    <p:sldId id="257" r:id="rId2"/>
    <p:sldId id="258" r:id="rId3"/>
    <p:sldId id="259" r:id="rId4"/>
    <p:sldId id="266" r:id="rId5"/>
    <p:sldId id="260" r:id="rId6"/>
    <p:sldId id="262" r:id="rId7"/>
    <p:sldId id="263" r:id="rId8"/>
    <p:sldId id="264" r:id="rId9"/>
    <p:sldId id="267" r:id="rId10"/>
    <p:sldId id="269" r:id="rId11"/>
    <p:sldId id="274" r:id="rId12"/>
    <p:sldId id="273" r:id="rId13"/>
    <p:sldId id="270" r:id="rId14"/>
    <p:sldId id="271" r:id="rId15"/>
    <p:sldId id="272" r:id="rId16"/>
    <p:sldId id="275" r:id="rId17"/>
    <p:sldId id="268" r:id="rId18"/>
    <p:sldId id="265"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D14A03-A5AB-40DC-86A3-DD64085F6E8E}" v="3973" dt="2020-04-28T20:46:26.8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5"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B3C7C-3B0B-4C1F-BD8C-00D024E9D3BC}" type="doc">
      <dgm:prSet loTypeId="urn:microsoft.com/office/officeart/2005/8/layout/hierarchy3" loCatId="hierarchy" qsTypeId="urn:microsoft.com/office/officeart/2005/8/quickstyle/simple4" qsCatId="simple" csTypeId="urn:microsoft.com/office/officeart/2005/8/colors/colorful1" csCatId="colorful" phldr="1"/>
      <dgm:spPr/>
      <dgm:t>
        <a:bodyPr/>
        <a:lstStyle/>
        <a:p>
          <a:endParaRPr lang="en-US"/>
        </a:p>
      </dgm:t>
    </dgm:pt>
    <dgm:pt modelId="{AA7F65C0-063A-4FB9-8949-3BDEB6FEDB3F}">
      <dgm:prSet/>
      <dgm:spPr/>
      <dgm:t>
        <a:bodyPr/>
        <a:lstStyle/>
        <a:p>
          <a:r>
            <a:rPr lang="tr-TR" dirty="0">
              <a:latin typeface="Calibri Light"/>
              <a:cs typeface="Calibri Light"/>
            </a:rPr>
            <a:t>Çaba</a:t>
          </a:r>
          <a:endParaRPr lang="en-US" dirty="0">
            <a:latin typeface="Calibri Light"/>
            <a:cs typeface="Calibri Light"/>
          </a:endParaRPr>
        </a:p>
      </dgm:t>
    </dgm:pt>
    <dgm:pt modelId="{0284C88E-CA40-42D8-94AD-7F2B48FE6025}" type="parTrans" cxnId="{213C9E63-04A7-40AD-A118-2957533FCAE2}">
      <dgm:prSet/>
      <dgm:spPr/>
      <dgm:t>
        <a:bodyPr/>
        <a:lstStyle/>
        <a:p>
          <a:endParaRPr lang="en-US"/>
        </a:p>
      </dgm:t>
    </dgm:pt>
    <dgm:pt modelId="{59628CF0-2E36-40F7-9CCE-47DB29094932}" type="sibTrans" cxnId="{213C9E63-04A7-40AD-A118-2957533FCAE2}">
      <dgm:prSet/>
      <dgm:spPr/>
      <dgm:t>
        <a:bodyPr/>
        <a:lstStyle/>
        <a:p>
          <a:endParaRPr lang="en-US"/>
        </a:p>
      </dgm:t>
    </dgm:pt>
    <dgm:pt modelId="{F7415791-6FC3-491F-9C8E-09A842E4E3B7}">
      <dgm:prSet/>
      <dgm:spPr/>
      <dgm:t>
        <a:bodyPr/>
        <a:lstStyle/>
        <a:p>
          <a:r>
            <a:rPr lang="tr-TR" dirty="0">
              <a:latin typeface="Calibri Light"/>
              <a:cs typeface="Calibri Light"/>
            </a:rPr>
            <a:t>İnanç</a:t>
          </a:r>
          <a:endParaRPr lang="en-US" dirty="0">
            <a:latin typeface="Calibri Light"/>
            <a:cs typeface="Calibri Light"/>
          </a:endParaRPr>
        </a:p>
      </dgm:t>
    </dgm:pt>
    <dgm:pt modelId="{B954E7A4-888E-4D6A-90AB-E22923A5DAD3}" type="parTrans" cxnId="{4EBBD703-1170-48EA-A704-9AB24EAF09B4}">
      <dgm:prSet/>
      <dgm:spPr/>
      <dgm:t>
        <a:bodyPr/>
        <a:lstStyle/>
        <a:p>
          <a:endParaRPr lang="en-US"/>
        </a:p>
      </dgm:t>
    </dgm:pt>
    <dgm:pt modelId="{1A4DA7E3-8153-4552-932B-80F13166DCC1}" type="sibTrans" cxnId="{4EBBD703-1170-48EA-A704-9AB24EAF09B4}">
      <dgm:prSet/>
      <dgm:spPr/>
      <dgm:t>
        <a:bodyPr/>
        <a:lstStyle/>
        <a:p>
          <a:endParaRPr lang="en-US"/>
        </a:p>
      </dgm:t>
    </dgm:pt>
    <dgm:pt modelId="{C97807D2-FE50-468E-8178-67AF2CEC40B6}">
      <dgm:prSet phldr="0"/>
      <dgm:spPr/>
      <dgm:t>
        <a:bodyPr/>
        <a:lstStyle/>
        <a:p>
          <a:r>
            <a:rPr lang="tr-TR" dirty="0">
              <a:latin typeface="Calibri Light"/>
              <a:cs typeface="Calibri Light"/>
            </a:rPr>
            <a:t>Özveri</a:t>
          </a:r>
        </a:p>
      </dgm:t>
    </dgm:pt>
    <dgm:pt modelId="{E392D106-A40A-4C8D-A182-8116BBE9D3B4}" type="parTrans" cxnId="{72A91ADC-59C0-4054-AA54-6E25C8252097}">
      <dgm:prSet/>
      <dgm:spPr/>
      <dgm:t>
        <a:bodyPr/>
        <a:lstStyle/>
        <a:p>
          <a:endParaRPr lang="en-US"/>
        </a:p>
      </dgm:t>
    </dgm:pt>
    <dgm:pt modelId="{BF80CACF-99E6-477C-9B1B-D3EB0254C039}" type="sibTrans" cxnId="{72A91ADC-59C0-4054-AA54-6E25C8252097}">
      <dgm:prSet/>
      <dgm:spPr/>
      <dgm:t>
        <a:bodyPr/>
        <a:lstStyle/>
        <a:p>
          <a:endParaRPr lang="en-US"/>
        </a:p>
      </dgm:t>
    </dgm:pt>
    <dgm:pt modelId="{612C5108-3059-4999-9ABD-87252DEB96C0}">
      <dgm:prSet phldr="0"/>
      <dgm:spPr/>
      <dgm:t>
        <a:bodyPr/>
        <a:lstStyle/>
        <a:p>
          <a:pPr rtl="0"/>
          <a:r>
            <a:rPr lang="tr-TR" dirty="0">
              <a:latin typeface="Calibri Light"/>
              <a:cs typeface="Calibri Light"/>
            </a:rPr>
            <a:t>Mesleğini Sevmek</a:t>
          </a:r>
        </a:p>
      </dgm:t>
    </dgm:pt>
    <dgm:pt modelId="{687AB88A-2F60-4212-9AC2-A051F78C0B82}" type="parTrans" cxnId="{D68815F0-B56F-422A-A65C-9EA67728BBD1}">
      <dgm:prSet/>
      <dgm:spPr/>
    </dgm:pt>
    <dgm:pt modelId="{0666170D-2842-4079-B2B4-24D924457864}" type="sibTrans" cxnId="{D68815F0-B56F-422A-A65C-9EA67728BBD1}">
      <dgm:prSet/>
      <dgm:spPr/>
    </dgm:pt>
    <dgm:pt modelId="{3062C044-5602-49D3-BDAF-E7D92A0ABE86}">
      <dgm:prSet phldr="0"/>
      <dgm:spPr/>
      <dgm:t>
        <a:bodyPr/>
        <a:lstStyle/>
        <a:p>
          <a:pPr rtl="0"/>
          <a:r>
            <a:rPr lang="tr-TR" dirty="0">
              <a:latin typeface="Calibri Light"/>
              <a:cs typeface="Calibri Light"/>
            </a:rPr>
            <a:t>Azmin Gücü</a:t>
          </a:r>
        </a:p>
      </dgm:t>
    </dgm:pt>
    <dgm:pt modelId="{94007C99-1E3B-4C85-A68C-C02B0977F70C}" type="parTrans" cxnId="{A912714F-333D-4C90-AB99-C7F376558D94}">
      <dgm:prSet/>
      <dgm:spPr/>
    </dgm:pt>
    <dgm:pt modelId="{7DF66CF7-5E13-450B-B935-5EAD33A53928}" type="sibTrans" cxnId="{A912714F-333D-4C90-AB99-C7F376558D94}">
      <dgm:prSet/>
      <dgm:spPr/>
    </dgm:pt>
    <dgm:pt modelId="{DE782AD6-8A46-4EE6-B3ED-9D3B2B4DB1BB}" type="pres">
      <dgm:prSet presAssocID="{1A6B3C7C-3B0B-4C1F-BD8C-00D024E9D3BC}" presName="diagram" presStyleCnt="0">
        <dgm:presLayoutVars>
          <dgm:chPref val="1"/>
          <dgm:dir/>
          <dgm:animOne val="branch"/>
          <dgm:animLvl val="lvl"/>
          <dgm:resizeHandles/>
        </dgm:presLayoutVars>
      </dgm:prSet>
      <dgm:spPr/>
      <dgm:t>
        <a:bodyPr/>
        <a:lstStyle/>
        <a:p>
          <a:endParaRPr lang="tr-TR"/>
        </a:p>
      </dgm:t>
    </dgm:pt>
    <dgm:pt modelId="{C6EB6EFF-8126-40A7-8E2C-1B2AEE28357C}" type="pres">
      <dgm:prSet presAssocID="{AA7F65C0-063A-4FB9-8949-3BDEB6FEDB3F}" presName="root" presStyleCnt="0"/>
      <dgm:spPr/>
    </dgm:pt>
    <dgm:pt modelId="{1C41EE01-5B36-49D4-9309-8A7B1DD51F24}" type="pres">
      <dgm:prSet presAssocID="{AA7F65C0-063A-4FB9-8949-3BDEB6FEDB3F}" presName="rootComposite" presStyleCnt="0"/>
      <dgm:spPr/>
    </dgm:pt>
    <dgm:pt modelId="{19686253-1428-4118-BCED-41FF704E6392}" type="pres">
      <dgm:prSet presAssocID="{AA7F65C0-063A-4FB9-8949-3BDEB6FEDB3F}" presName="rootText" presStyleLbl="node1" presStyleIdx="0" presStyleCnt="5"/>
      <dgm:spPr/>
      <dgm:t>
        <a:bodyPr/>
        <a:lstStyle/>
        <a:p>
          <a:endParaRPr lang="tr-TR"/>
        </a:p>
      </dgm:t>
    </dgm:pt>
    <dgm:pt modelId="{4335476C-2E54-4F9F-B412-ED3628BDD507}" type="pres">
      <dgm:prSet presAssocID="{AA7F65C0-063A-4FB9-8949-3BDEB6FEDB3F}" presName="rootConnector" presStyleLbl="node1" presStyleIdx="0" presStyleCnt="5"/>
      <dgm:spPr/>
      <dgm:t>
        <a:bodyPr/>
        <a:lstStyle/>
        <a:p>
          <a:endParaRPr lang="tr-TR"/>
        </a:p>
      </dgm:t>
    </dgm:pt>
    <dgm:pt modelId="{96909D80-E34D-4DDE-9129-F540AE24B2F4}" type="pres">
      <dgm:prSet presAssocID="{AA7F65C0-063A-4FB9-8949-3BDEB6FEDB3F}" presName="childShape" presStyleCnt="0"/>
      <dgm:spPr/>
    </dgm:pt>
    <dgm:pt modelId="{B4D1101F-198D-4CE3-BFC0-2E06FCCF3409}" type="pres">
      <dgm:prSet presAssocID="{F7415791-6FC3-491F-9C8E-09A842E4E3B7}" presName="root" presStyleCnt="0"/>
      <dgm:spPr/>
    </dgm:pt>
    <dgm:pt modelId="{66069117-605A-4615-BD11-3B2133CAA885}" type="pres">
      <dgm:prSet presAssocID="{F7415791-6FC3-491F-9C8E-09A842E4E3B7}" presName="rootComposite" presStyleCnt="0"/>
      <dgm:spPr/>
    </dgm:pt>
    <dgm:pt modelId="{40D9B7E8-2FA5-48B7-8298-6BBB8B68A046}" type="pres">
      <dgm:prSet presAssocID="{F7415791-6FC3-491F-9C8E-09A842E4E3B7}" presName="rootText" presStyleLbl="node1" presStyleIdx="1" presStyleCnt="5"/>
      <dgm:spPr/>
      <dgm:t>
        <a:bodyPr/>
        <a:lstStyle/>
        <a:p>
          <a:endParaRPr lang="tr-TR"/>
        </a:p>
      </dgm:t>
    </dgm:pt>
    <dgm:pt modelId="{26F3E70E-BD0C-44BB-B36A-FC9235B2A401}" type="pres">
      <dgm:prSet presAssocID="{F7415791-6FC3-491F-9C8E-09A842E4E3B7}" presName="rootConnector" presStyleLbl="node1" presStyleIdx="1" presStyleCnt="5"/>
      <dgm:spPr/>
      <dgm:t>
        <a:bodyPr/>
        <a:lstStyle/>
        <a:p>
          <a:endParaRPr lang="tr-TR"/>
        </a:p>
      </dgm:t>
    </dgm:pt>
    <dgm:pt modelId="{95509794-E4B4-4CED-8363-00312FBA38BC}" type="pres">
      <dgm:prSet presAssocID="{F7415791-6FC3-491F-9C8E-09A842E4E3B7}" presName="childShape" presStyleCnt="0"/>
      <dgm:spPr/>
    </dgm:pt>
    <dgm:pt modelId="{9CD44A17-6B47-4CD6-947F-1FBAD3C38C8F}" type="pres">
      <dgm:prSet presAssocID="{C97807D2-FE50-468E-8178-67AF2CEC40B6}" presName="root" presStyleCnt="0"/>
      <dgm:spPr/>
    </dgm:pt>
    <dgm:pt modelId="{47AC9773-9550-4466-8767-78E840ACC320}" type="pres">
      <dgm:prSet presAssocID="{C97807D2-FE50-468E-8178-67AF2CEC40B6}" presName="rootComposite" presStyleCnt="0"/>
      <dgm:spPr/>
    </dgm:pt>
    <dgm:pt modelId="{7009EC97-B1A8-4DB9-B7D3-CFBA8CC1113C}" type="pres">
      <dgm:prSet presAssocID="{C97807D2-FE50-468E-8178-67AF2CEC40B6}" presName="rootText" presStyleLbl="node1" presStyleIdx="2" presStyleCnt="5"/>
      <dgm:spPr/>
      <dgm:t>
        <a:bodyPr/>
        <a:lstStyle/>
        <a:p>
          <a:endParaRPr lang="tr-TR"/>
        </a:p>
      </dgm:t>
    </dgm:pt>
    <dgm:pt modelId="{A82BE0EB-B218-47FC-B8A2-6AE6684D54E3}" type="pres">
      <dgm:prSet presAssocID="{C97807D2-FE50-468E-8178-67AF2CEC40B6}" presName="rootConnector" presStyleLbl="node1" presStyleIdx="2" presStyleCnt="5"/>
      <dgm:spPr/>
      <dgm:t>
        <a:bodyPr/>
        <a:lstStyle/>
        <a:p>
          <a:endParaRPr lang="tr-TR"/>
        </a:p>
      </dgm:t>
    </dgm:pt>
    <dgm:pt modelId="{70BC5BDF-3F4C-43FC-99A6-F25B934A3C29}" type="pres">
      <dgm:prSet presAssocID="{C97807D2-FE50-468E-8178-67AF2CEC40B6}" presName="childShape" presStyleCnt="0"/>
      <dgm:spPr/>
    </dgm:pt>
    <dgm:pt modelId="{C60E4B1B-6C06-499E-AA72-512A5064490E}" type="pres">
      <dgm:prSet presAssocID="{612C5108-3059-4999-9ABD-87252DEB96C0}" presName="root" presStyleCnt="0"/>
      <dgm:spPr/>
    </dgm:pt>
    <dgm:pt modelId="{3F78FE69-F8F8-4E8F-ADE7-B92FC137CEAA}" type="pres">
      <dgm:prSet presAssocID="{612C5108-3059-4999-9ABD-87252DEB96C0}" presName="rootComposite" presStyleCnt="0"/>
      <dgm:spPr/>
    </dgm:pt>
    <dgm:pt modelId="{2E2AF368-F07F-42EE-A7F5-F92C0D3E893D}" type="pres">
      <dgm:prSet presAssocID="{612C5108-3059-4999-9ABD-87252DEB96C0}" presName="rootText" presStyleLbl="node1" presStyleIdx="3" presStyleCnt="5"/>
      <dgm:spPr/>
      <dgm:t>
        <a:bodyPr/>
        <a:lstStyle/>
        <a:p>
          <a:endParaRPr lang="tr-TR"/>
        </a:p>
      </dgm:t>
    </dgm:pt>
    <dgm:pt modelId="{95A29CBC-162F-435D-A8F6-212352CF33D2}" type="pres">
      <dgm:prSet presAssocID="{612C5108-3059-4999-9ABD-87252DEB96C0}" presName="rootConnector" presStyleLbl="node1" presStyleIdx="3" presStyleCnt="5"/>
      <dgm:spPr/>
      <dgm:t>
        <a:bodyPr/>
        <a:lstStyle/>
        <a:p>
          <a:endParaRPr lang="tr-TR"/>
        </a:p>
      </dgm:t>
    </dgm:pt>
    <dgm:pt modelId="{1557FD4E-1B43-4778-8403-719BA2DEB015}" type="pres">
      <dgm:prSet presAssocID="{612C5108-3059-4999-9ABD-87252DEB96C0}" presName="childShape" presStyleCnt="0"/>
      <dgm:spPr/>
    </dgm:pt>
    <dgm:pt modelId="{FFAE50FB-70C2-4932-8418-2E3F358D4C8C}" type="pres">
      <dgm:prSet presAssocID="{3062C044-5602-49D3-BDAF-E7D92A0ABE86}" presName="root" presStyleCnt="0"/>
      <dgm:spPr/>
    </dgm:pt>
    <dgm:pt modelId="{D4D23C3D-DC13-4A6A-A1C3-8BDAB3057DF9}" type="pres">
      <dgm:prSet presAssocID="{3062C044-5602-49D3-BDAF-E7D92A0ABE86}" presName="rootComposite" presStyleCnt="0"/>
      <dgm:spPr/>
    </dgm:pt>
    <dgm:pt modelId="{B2D87D58-AF42-45F2-9665-465AF96E785F}" type="pres">
      <dgm:prSet presAssocID="{3062C044-5602-49D3-BDAF-E7D92A0ABE86}" presName="rootText" presStyleLbl="node1" presStyleIdx="4" presStyleCnt="5"/>
      <dgm:spPr/>
      <dgm:t>
        <a:bodyPr/>
        <a:lstStyle/>
        <a:p>
          <a:endParaRPr lang="tr-TR"/>
        </a:p>
      </dgm:t>
    </dgm:pt>
    <dgm:pt modelId="{50F9119F-8C97-4AE5-BD7E-8ADABA1A2B6D}" type="pres">
      <dgm:prSet presAssocID="{3062C044-5602-49D3-BDAF-E7D92A0ABE86}" presName="rootConnector" presStyleLbl="node1" presStyleIdx="4" presStyleCnt="5"/>
      <dgm:spPr/>
      <dgm:t>
        <a:bodyPr/>
        <a:lstStyle/>
        <a:p>
          <a:endParaRPr lang="tr-TR"/>
        </a:p>
      </dgm:t>
    </dgm:pt>
    <dgm:pt modelId="{70716AEB-ACC4-4BE5-80CF-E21B4F7D564E}" type="pres">
      <dgm:prSet presAssocID="{3062C044-5602-49D3-BDAF-E7D92A0ABE86}" presName="childShape" presStyleCnt="0"/>
      <dgm:spPr/>
    </dgm:pt>
  </dgm:ptLst>
  <dgm:cxnLst>
    <dgm:cxn modelId="{16915EAB-CC7C-4E67-B890-BF1CFDF97429}" type="presOf" srcId="{612C5108-3059-4999-9ABD-87252DEB96C0}" destId="{95A29CBC-162F-435D-A8F6-212352CF33D2}" srcOrd="1" destOrd="0" presId="urn:microsoft.com/office/officeart/2005/8/layout/hierarchy3"/>
    <dgm:cxn modelId="{9F95786B-2E42-4975-A91F-EE7103C2E4C5}" type="presOf" srcId="{612C5108-3059-4999-9ABD-87252DEB96C0}" destId="{2E2AF368-F07F-42EE-A7F5-F92C0D3E893D}" srcOrd="0" destOrd="0" presId="urn:microsoft.com/office/officeart/2005/8/layout/hierarchy3"/>
    <dgm:cxn modelId="{06220337-E179-4B1F-BE79-5434DAF4CD8A}" type="presOf" srcId="{3062C044-5602-49D3-BDAF-E7D92A0ABE86}" destId="{50F9119F-8C97-4AE5-BD7E-8ADABA1A2B6D}" srcOrd="1" destOrd="0" presId="urn:microsoft.com/office/officeart/2005/8/layout/hierarchy3"/>
    <dgm:cxn modelId="{D5C36946-8608-4697-B025-8530DB15EB07}" type="presOf" srcId="{3062C044-5602-49D3-BDAF-E7D92A0ABE86}" destId="{B2D87D58-AF42-45F2-9665-465AF96E785F}" srcOrd="0" destOrd="0" presId="urn:microsoft.com/office/officeart/2005/8/layout/hierarchy3"/>
    <dgm:cxn modelId="{D6C20B43-86BF-40CF-8AA5-CD27311555D1}" type="presOf" srcId="{C97807D2-FE50-468E-8178-67AF2CEC40B6}" destId="{7009EC97-B1A8-4DB9-B7D3-CFBA8CC1113C}" srcOrd="0" destOrd="0" presId="urn:microsoft.com/office/officeart/2005/8/layout/hierarchy3"/>
    <dgm:cxn modelId="{213C9E63-04A7-40AD-A118-2957533FCAE2}" srcId="{1A6B3C7C-3B0B-4C1F-BD8C-00D024E9D3BC}" destId="{AA7F65C0-063A-4FB9-8949-3BDEB6FEDB3F}" srcOrd="0" destOrd="0" parTransId="{0284C88E-CA40-42D8-94AD-7F2B48FE6025}" sibTransId="{59628CF0-2E36-40F7-9CCE-47DB29094932}"/>
    <dgm:cxn modelId="{72A91ADC-59C0-4054-AA54-6E25C8252097}" srcId="{1A6B3C7C-3B0B-4C1F-BD8C-00D024E9D3BC}" destId="{C97807D2-FE50-468E-8178-67AF2CEC40B6}" srcOrd="2" destOrd="0" parTransId="{E392D106-A40A-4C8D-A182-8116BBE9D3B4}" sibTransId="{BF80CACF-99E6-477C-9B1B-D3EB0254C039}"/>
    <dgm:cxn modelId="{D68815F0-B56F-422A-A65C-9EA67728BBD1}" srcId="{1A6B3C7C-3B0B-4C1F-BD8C-00D024E9D3BC}" destId="{612C5108-3059-4999-9ABD-87252DEB96C0}" srcOrd="3" destOrd="0" parTransId="{687AB88A-2F60-4212-9AC2-A051F78C0B82}" sibTransId="{0666170D-2842-4079-B2B4-24D924457864}"/>
    <dgm:cxn modelId="{132C396F-50E7-439D-BC1E-22B4E2E6A7F1}" type="presOf" srcId="{AA7F65C0-063A-4FB9-8949-3BDEB6FEDB3F}" destId="{19686253-1428-4118-BCED-41FF704E6392}" srcOrd="0" destOrd="0" presId="urn:microsoft.com/office/officeart/2005/8/layout/hierarchy3"/>
    <dgm:cxn modelId="{02E2498B-B922-4148-A594-870E75244AB2}" type="presOf" srcId="{F7415791-6FC3-491F-9C8E-09A842E4E3B7}" destId="{26F3E70E-BD0C-44BB-B36A-FC9235B2A401}" srcOrd="1" destOrd="0" presId="urn:microsoft.com/office/officeart/2005/8/layout/hierarchy3"/>
    <dgm:cxn modelId="{7B1A0893-F06E-455F-9B96-E53EDC73132D}" type="presOf" srcId="{AA7F65C0-063A-4FB9-8949-3BDEB6FEDB3F}" destId="{4335476C-2E54-4F9F-B412-ED3628BDD507}" srcOrd="1" destOrd="0" presId="urn:microsoft.com/office/officeart/2005/8/layout/hierarchy3"/>
    <dgm:cxn modelId="{A912714F-333D-4C90-AB99-C7F376558D94}" srcId="{1A6B3C7C-3B0B-4C1F-BD8C-00D024E9D3BC}" destId="{3062C044-5602-49D3-BDAF-E7D92A0ABE86}" srcOrd="4" destOrd="0" parTransId="{94007C99-1E3B-4C85-A68C-C02B0977F70C}" sibTransId="{7DF66CF7-5E13-450B-B935-5EAD33A53928}"/>
    <dgm:cxn modelId="{9F38E5D5-AD55-45C7-B54C-155002675368}" type="presOf" srcId="{F7415791-6FC3-491F-9C8E-09A842E4E3B7}" destId="{40D9B7E8-2FA5-48B7-8298-6BBB8B68A046}" srcOrd="0" destOrd="0" presId="urn:microsoft.com/office/officeart/2005/8/layout/hierarchy3"/>
    <dgm:cxn modelId="{4EBBD703-1170-48EA-A704-9AB24EAF09B4}" srcId="{1A6B3C7C-3B0B-4C1F-BD8C-00D024E9D3BC}" destId="{F7415791-6FC3-491F-9C8E-09A842E4E3B7}" srcOrd="1" destOrd="0" parTransId="{B954E7A4-888E-4D6A-90AB-E22923A5DAD3}" sibTransId="{1A4DA7E3-8153-4552-932B-80F13166DCC1}"/>
    <dgm:cxn modelId="{D343E8F8-E46D-4BC2-A700-134D5433BC04}" type="presOf" srcId="{C97807D2-FE50-468E-8178-67AF2CEC40B6}" destId="{A82BE0EB-B218-47FC-B8A2-6AE6684D54E3}" srcOrd="1" destOrd="0" presId="urn:microsoft.com/office/officeart/2005/8/layout/hierarchy3"/>
    <dgm:cxn modelId="{8A6F8367-2210-4F11-9313-9AD90309EF7F}" type="presOf" srcId="{1A6B3C7C-3B0B-4C1F-BD8C-00D024E9D3BC}" destId="{DE782AD6-8A46-4EE6-B3ED-9D3B2B4DB1BB}" srcOrd="0" destOrd="0" presId="urn:microsoft.com/office/officeart/2005/8/layout/hierarchy3"/>
    <dgm:cxn modelId="{FC1136C8-0FBD-4AFE-802E-611A20C1576D}" type="presParOf" srcId="{DE782AD6-8A46-4EE6-B3ED-9D3B2B4DB1BB}" destId="{C6EB6EFF-8126-40A7-8E2C-1B2AEE28357C}" srcOrd="0" destOrd="0" presId="urn:microsoft.com/office/officeart/2005/8/layout/hierarchy3"/>
    <dgm:cxn modelId="{E07661B4-4FF6-4C17-8E58-A5D1BA11A0A1}" type="presParOf" srcId="{C6EB6EFF-8126-40A7-8E2C-1B2AEE28357C}" destId="{1C41EE01-5B36-49D4-9309-8A7B1DD51F24}" srcOrd="0" destOrd="0" presId="urn:microsoft.com/office/officeart/2005/8/layout/hierarchy3"/>
    <dgm:cxn modelId="{8DF39A51-6277-48EF-AA6C-670B27700BB1}" type="presParOf" srcId="{1C41EE01-5B36-49D4-9309-8A7B1DD51F24}" destId="{19686253-1428-4118-BCED-41FF704E6392}" srcOrd="0" destOrd="0" presId="urn:microsoft.com/office/officeart/2005/8/layout/hierarchy3"/>
    <dgm:cxn modelId="{C480584A-4377-43B3-865F-EEACD38947B7}" type="presParOf" srcId="{1C41EE01-5B36-49D4-9309-8A7B1DD51F24}" destId="{4335476C-2E54-4F9F-B412-ED3628BDD507}" srcOrd="1" destOrd="0" presId="urn:microsoft.com/office/officeart/2005/8/layout/hierarchy3"/>
    <dgm:cxn modelId="{C39BC9A4-7536-4149-8CD9-870810C20B17}" type="presParOf" srcId="{C6EB6EFF-8126-40A7-8E2C-1B2AEE28357C}" destId="{96909D80-E34D-4DDE-9129-F540AE24B2F4}" srcOrd="1" destOrd="0" presId="urn:microsoft.com/office/officeart/2005/8/layout/hierarchy3"/>
    <dgm:cxn modelId="{DA6D9044-A119-4030-8364-277A89929BF3}" type="presParOf" srcId="{DE782AD6-8A46-4EE6-B3ED-9D3B2B4DB1BB}" destId="{B4D1101F-198D-4CE3-BFC0-2E06FCCF3409}" srcOrd="1" destOrd="0" presId="urn:microsoft.com/office/officeart/2005/8/layout/hierarchy3"/>
    <dgm:cxn modelId="{6E49E79D-CB0D-4301-9DD7-7C12F27EB3C8}" type="presParOf" srcId="{B4D1101F-198D-4CE3-BFC0-2E06FCCF3409}" destId="{66069117-605A-4615-BD11-3B2133CAA885}" srcOrd="0" destOrd="0" presId="urn:microsoft.com/office/officeart/2005/8/layout/hierarchy3"/>
    <dgm:cxn modelId="{E3B37758-6952-4FA1-B100-20FE621332CB}" type="presParOf" srcId="{66069117-605A-4615-BD11-3B2133CAA885}" destId="{40D9B7E8-2FA5-48B7-8298-6BBB8B68A046}" srcOrd="0" destOrd="0" presId="urn:microsoft.com/office/officeart/2005/8/layout/hierarchy3"/>
    <dgm:cxn modelId="{EB82E806-2769-405E-9AB5-2139045FF82C}" type="presParOf" srcId="{66069117-605A-4615-BD11-3B2133CAA885}" destId="{26F3E70E-BD0C-44BB-B36A-FC9235B2A401}" srcOrd="1" destOrd="0" presId="urn:microsoft.com/office/officeart/2005/8/layout/hierarchy3"/>
    <dgm:cxn modelId="{38052427-DBC8-4228-A510-B09944D4D2EB}" type="presParOf" srcId="{B4D1101F-198D-4CE3-BFC0-2E06FCCF3409}" destId="{95509794-E4B4-4CED-8363-00312FBA38BC}" srcOrd="1" destOrd="0" presId="urn:microsoft.com/office/officeart/2005/8/layout/hierarchy3"/>
    <dgm:cxn modelId="{A7E2D362-2681-42C8-8210-B0C69AE65CB9}" type="presParOf" srcId="{DE782AD6-8A46-4EE6-B3ED-9D3B2B4DB1BB}" destId="{9CD44A17-6B47-4CD6-947F-1FBAD3C38C8F}" srcOrd="2" destOrd="0" presId="urn:microsoft.com/office/officeart/2005/8/layout/hierarchy3"/>
    <dgm:cxn modelId="{41F7FAEE-DAC3-4F72-81F8-548D4FD32318}" type="presParOf" srcId="{9CD44A17-6B47-4CD6-947F-1FBAD3C38C8F}" destId="{47AC9773-9550-4466-8767-78E840ACC320}" srcOrd="0" destOrd="0" presId="urn:microsoft.com/office/officeart/2005/8/layout/hierarchy3"/>
    <dgm:cxn modelId="{F9E388EE-9D8A-4B0A-8C74-DEF724A418D2}" type="presParOf" srcId="{47AC9773-9550-4466-8767-78E840ACC320}" destId="{7009EC97-B1A8-4DB9-B7D3-CFBA8CC1113C}" srcOrd="0" destOrd="0" presId="urn:microsoft.com/office/officeart/2005/8/layout/hierarchy3"/>
    <dgm:cxn modelId="{BB80FE17-8FBC-4724-A346-68704838A666}" type="presParOf" srcId="{47AC9773-9550-4466-8767-78E840ACC320}" destId="{A82BE0EB-B218-47FC-B8A2-6AE6684D54E3}" srcOrd="1" destOrd="0" presId="urn:microsoft.com/office/officeart/2005/8/layout/hierarchy3"/>
    <dgm:cxn modelId="{2EC9DDE6-E004-4E34-B3EF-CD0F40448254}" type="presParOf" srcId="{9CD44A17-6B47-4CD6-947F-1FBAD3C38C8F}" destId="{70BC5BDF-3F4C-43FC-99A6-F25B934A3C29}" srcOrd="1" destOrd="0" presId="urn:microsoft.com/office/officeart/2005/8/layout/hierarchy3"/>
    <dgm:cxn modelId="{5AAF5A35-3715-4F13-A319-62B27DFA4672}" type="presParOf" srcId="{DE782AD6-8A46-4EE6-B3ED-9D3B2B4DB1BB}" destId="{C60E4B1B-6C06-499E-AA72-512A5064490E}" srcOrd="3" destOrd="0" presId="urn:microsoft.com/office/officeart/2005/8/layout/hierarchy3"/>
    <dgm:cxn modelId="{6334306A-208E-4472-B398-47447C60ADE9}" type="presParOf" srcId="{C60E4B1B-6C06-499E-AA72-512A5064490E}" destId="{3F78FE69-F8F8-4E8F-ADE7-B92FC137CEAA}" srcOrd="0" destOrd="0" presId="urn:microsoft.com/office/officeart/2005/8/layout/hierarchy3"/>
    <dgm:cxn modelId="{C3C8E118-AD66-4B9F-B9C9-B2E0D9B1C513}" type="presParOf" srcId="{3F78FE69-F8F8-4E8F-ADE7-B92FC137CEAA}" destId="{2E2AF368-F07F-42EE-A7F5-F92C0D3E893D}" srcOrd="0" destOrd="0" presId="urn:microsoft.com/office/officeart/2005/8/layout/hierarchy3"/>
    <dgm:cxn modelId="{2E01AB66-B1F4-4EA8-BE04-F1528704B988}" type="presParOf" srcId="{3F78FE69-F8F8-4E8F-ADE7-B92FC137CEAA}" destId="{95A29CBC-162F-435D-A8F6-212352CF33D2}" srcOrd="1" destOrd="0" presId="urn:microsoft.com/office/officeart/2005/8/layout/hierarchy3"/>
    <dgm:cxn modelId="{2CCE1D67-234D-4906-817C-B3FC5AD84BC2}" type="presParOf" srcId="{C60E4B1B-6C06-499E-AA72-512A5064490E}" destId="{1557FD4E-1B43-4778-8403-719BA2DEB015}" srcOrd="1" destOrd="0" presId="urn:microsoft.com/office/officeart/2005/8/layout/hierarchy3"/>
    <dgm:cxn modelId="{0546E474-5BA3-4E43-8AFF-94ABE158087F}" type="presParOf" srcId="{DE782AD6-8A46-4EE6-B3ED-9D3B2B4DB1BB}" destId="{FFAE50FB-70C2-4932-8418-2E3F358D4C8C}" srcOrd="4" destOrd="0" presId="urn:microsoft.com/office/officeart/2005/8/layout/hierarchy3"/>
    <dgm:cxn modelId="{CA6F0495-A09E-4B7B-B641-87D737626C31}" type="presParOf" srcId="{FFAE50FB-70C2-4932-8418-2E3F358D4C8C}" destId="{D4D23C3D-DC13-4A6A-A1C3-8BDAB3057DF9}" srcOrd="0" destOrd="0" presId="urn:microsoft.com/office/officeart/2005/8/layout/hierarchy3"/>
    <dgm:cxn modelId="{2B610CE5-EE07-4A67-A69A-4ACD71F3B746}" type="presParOf" srcId="{D4D23C3D-DC13-4A6A-A1C3-8BDAB3057DF9}" destId="{B2D87D58-AF42-45F2-9665-465AF96E785F}" srcOrd="0" destOrd="0" presId="urn:microsoft.com/office/officeart/2005/8/layout/hierarchy3"/>
    <dgm:cxn modelId="{BEA3E146-DA70-4412-9D43-1967E5505057}" type="presParOf" srcId="{D4D23C3D-DC13-4A6A-A1C3-8BDAB3057DF9}" destId="{50F9119F-8C97-4AE5-BD7E-8ADABA1A2B6D}" srcOrd="1" destOrd="0" presId="urn:microsoft.com/office/officeart/2005/8/layout/hierarchy3"/>
    <dgm:cxn modelId="{3EAC2FFC-A591-4440-BCA3-6B671BE4B195}" type="presParOf" srcId="{FFAE50FB-70C2-4932-8418-2E3F358D4C8C}" destId="{70716AEB-ACC4-4BE5-80CF-E21B4F7D564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2820491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845702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10475062"/>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95452728"/>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6527445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5/4/2020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4094306"/>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5/4/2020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1302864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15985133"/>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6465045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1352178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8311733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9610142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5/4/2020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2331055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5/4/2020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630924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5/4/2020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301024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6630508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5/4/2020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8927606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5/4/2020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12473967"/>
      </p:ext>
    </p:extLst>
  </p:cSld>
  <p:clrMap bg1="dk1" tx1="lt1" bg2="dk2" tx2="lt2" accent1="accent1" accent2="accent2" accent3="accent3" accent4="accent4" accent5="accent5" accent6="accent6" hlink="hlink" folHlink="folHlink"/>
  <p:sldLayoutIdLst>
    <p:sldLayoutId id="2147483970" r:id="rId1"/>
    <p:sldLayoutId id="2147483971" r:id="rId2"/>
    <p:sldLayoutId id="2147483972" r:id="rId3"/>
    <p:sldLayoutId id="2147483956" r:id="rId4"/>
    <p:sldLayoutId id="2147483957" r:id="rId5"/>
    <p:sldLayoutId id="2147483958" r:id="rId6"/>
    <p:sldLayoutId id="2147483959" r:id="rId7"/>
    <p:sldLayoutId id="2147483960" r:id="rId8"/>
    <p:sldLayoutId id="2147483961" r:id="rId9"/>
    <p:sldLayoutId id="2147483962" r:id="rId10"/>
    <p:sldLayoutId id="2147483969" r:id="rId11"/>
    <p:sldLayoutId id="2147483963" r:id="rId12"/>
    <p:sldLayoutId id="2147483964" r:id="rId13"/>
    <p:sldLayoutId id="2147483965" r:id="rId14"/>
    <p:sldLayoutId id="2147483966" r:id="rId15"/>
    <p:sldLayoutId id="2147483967" r:id="rId16"/>
    <p:sldLayoutId id="2147483968" r:id="rId17"/>
  </p:sldLayoutIdLst>
  <p:transition spd="slow">
    <p:fade/>
  </p:transition>
  <p:hf sldNum="0" hdr="0" ftr="0" dt="0"/>
  <p:txStyles>
    <p:titleStyle>
      <a:lvl1pPr algn="ctr" defTabSz="457200" rtl="0" eaLnBrk="1" latinLnBrk="0" hangingPunct="1">
        <a:lnSpc>
          <a:spcPct val="90000"/>
        </a:lnSpc>
        <a:spcBef>
          <a:spcPct val="0"/>
        </a:spcBef>
        <a:buNone/>
        <a:defRPr sz="46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54PZxru35Ho" TargetMode="External"/><Relationship Id="rId2" Type="http://schemas.openxmlformats.org/officeDocument/2006/relationships/hyperlink" Target="https://eodev.com/gorev/8437575#readmor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 xmlns:a16="http://schemas.microsoft.com/office/drawing/2014/main" id="{28CDD186-03E3-4AED-BEB6-0B3BEC2080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 xmlns:a16="http://schemas.microsoft.com/office/drawing/2014/main" id="{8FCDEE8B-7077-43B6-A772-1DDD9D68AE92}"/>
              </a:ext>
            </a:extLst>
          </p:cNvPr>
          <p:cNvSpPr>
            <a:spLocks noGrp="1"/>
          </p:cNvSpPr>
          <p:nvPr>
            <p:ph type="title"/>
          </p:nvPr>
        </p:nvSpPr>
        <p:spPr>
          <a:xfrm>
            <a:off x="640625" y="1012165"/>
            <a:ext cx="5978072" cy="1174075"/>
          </a:xfrm>
        </p:spPr>
        <p:txBody>
          <a:bodyPr vert="horz" lIns="91440" tIns="45720" rIns="91440" bIns="45720" rtlCol="0">
            <a:normAutofit/>
          </a:bodyPr>
          <a:lstStyle/>
          <a:p>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rPr>
              <a:t>AZİZ SANCAR</a:t>
            </a:r>
            <a:endParaRPr lang="en-US">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endParaRPr>
          </a:p>
        </p:txBody>
      </p:sp>
      <p:sp>
        <p:nvSpPr>
          <p:cNvPr id="13" name="Content Placeholder 12">
            <a:extLst>
              <a:ext uri="{FF2B5EF4-FFF2-40B4-BE49-F238E27FC236}">
                <a16:creationId xmlns="" xmlns:a16="http://schemas.microsoft.com/office/drawing/2014/main" id="{6037D1F2-5FDD-4231-8BF6-325D69761785}"/>
              </a:ext>
            </a:extLst>
          </p:cNvPr>
          <p:cNvSpPr>
            <a:spLocks noGrp="1"/>
          </p:cNvSpPr>
          <p:nvPr>
            <p:ph idx="1"/>
          </p:nvPr>
        </p:nvSpPr>
        <p:spPr>
          <a:xfrm>
            <a:off x="913795" y="1972101"/>
            <a:ext cx="5978072" cy="3722748"/>
          </a:xfrm>
        </p:spPr>
        <p:txBody>
          <a:bodyPr anchor="ctr">
            <a:normAutofit/>
          </a:bodyPr>
          <a:lstStyle/>
          <a:p>
            <a:pPr indent="-305435">
              <a:buClr>
                <a:srgbClr val="CDD150"/>
              </a:buClr>
            </a:pP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8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Eylül</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1946'da ,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Türkiye'nin</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güneydoğusunda</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Mardin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iline</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bağlı</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küçük</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bir</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kasaba</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olan</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Savur'da</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Abdulgani</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ve</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Meryem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Sancar'ın</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sekiz</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çocuğundan</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yedincisi</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olarak</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dünyaya</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geldi</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Babası</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a:t>
            </a:r>
            <a:r>
              <a:rPr lang="en-US"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çiftçiydi</a:t>
            </a:r>
            <a:r>
              <a:rPr lang="en-US"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a:t>
            </a:r>
          </a:p>
        </p:txBody>
      </p:sp>
      <p:pic>
        <p:nvPicPr>
          <p:cNvPr id="18" name="Picture 17">
            <a:extLst>
              <a:ext uri="{FF2B5EF4-FFF2-40B4-BE49-F238E27FC236}">
                <a16:creationId xmlns="" xmlns:a16="http://schemas.microsoft.com/office/drawing/2014/main" id="{1CF706DA-13E8-4A4F-9260-551FB8127BD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4" name="Resim 4" descr="adam, kişi, gözlük, giyme içeren bir resim&#10;&#10;Çok yüksek güvenilirlikle oluşturulmuş açıklama">
            <a:extLst>
              <a:ext uri="{FF2B5EF4-FFF2-40B4-BE49-F238E27FC236}">
                <a16:creationId xmlns="" xmlns:a16="http://schemas.microsoft.com/office/drawing/2014/main" id="{871F8618-2634-473A-AF41-38A8B8D365A9}"/>
              </a:ext>
            </a:extLst>
          </p:cNvPr>
          <p:cNvPicPr>
            <a:picLocks noChangeAspect="1"/>
          </p:cNvPicPr>
          <p:nvPr/>
        </p:nvPicPr>
        <p:blipFill rotWithShape="1">
          <a:blip r:embed="rId4"/>
          <a:srcRect r="3" b="4209"/>
          <a:stretch/>
        </p:blipFill>
        <p:spPr>
          <a:xfrm>
            <a:off x="7711096" y="1204182"/>
            <a:ext cx="3995592" cy="5103372"/>
          </a:xfrm>
          <a:prstGeom prst="rect">
            <a:avLst/>
          </a:prstGeom>
        </p:spPr>
      </p:pic>
    </p:spTree>
    <p:extLst>
      <p:ext uri="{BB962C8B-B14F-4D97-AF65-F5344CB8AC3E}">
        <p14:creationId xmlns:p14="http://schemas.microsoft.com/office/powerpoint/2010/main" val="1784959179"/>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7D69383E-0396-4E84-9027-0C79E558F2C8}"/>
              </a:ext>
            </a:extLst>
          </p:cNvPr>
          <p:cNvSpPr>
            <a:spLocks noGrp="1"/>
          </p:cNvSpPr>
          <p:nvPr>
            <p:ph type="title"/>
          </p:nvPr>
        </p:nvSpPr>
        <p:spPr/>
        <p:txBody>
          <a:bodyPr>
            <a:normAutofit fontScale="90000"/>
          </a:bodyPr>
          <a:lstStyle/>
          <a:p>
            <a:r>
              <a:rPr lang="tr-TR" dirty="0"/>
              <a:t>Başarılı bir bilim insanında 3 temel özelliğin bulunması gerektiğine inanıyorum:</a:t>
            </a:r>
          </a:p>
        </p:txBody>
      </p:sp>
      <p:sp>
        <p:nvSpPr>
          <p:cNvPr id="3" name="İçerik Yer Tutucusu 2">
            <a:extLst>
              <a:ext uri="{FF2B5EF4-FFF2-40B4-BE49-F238E27FC236}">
                <a16:creationId xmlns="" xmlns:a16="http://schemas.microsoft.com/office/drawing/2014/main" id="{0E0D5E1D-A80B-499E-9C9D-ED2E45C447A5}"/>
              </a:ext>
            </a:extLst>
          </p:cNvPr>
          <p:cNvSpPr>
            <a:spLocks noGrp="1"/>
          </p:cNvSpPr>
          <p:nvPr>
            <p:ph idx="1"/>
          </p:nvPr>
        </p:nvSpPr>
        <p:spPr/>
        <p:txBody>
          <a:bodyPr/>
          <a:lstStyle/>
          <a:p>
            <a:r>
              <a:rPr lang="tr-TR" dirty="0"/>
              <a:t>Bilgiye dayalı yaratıcılık,</a:t>
            </a:r>
          </a:p>
          <a:p>
            <a:r>
              <a:rPr lang="tr-TR" dirty="0"/>
              <a:t>Delice çalışmak,</a:t>
            </a:r>
          </a:p>
          <a:p>
            <a:r>
              <a:rPr lang="tr-TR" dirty="0"/>
              <a:t>Başarısızlık karşısında pes etmemek.</a:t>
            </a:r>
          </a:p>
        </p:txBody>
      </p:sp>
    </p:spTree>
    <p:extLst>
      <p:ext uri="{BB962C8B-B14F-4D97-AF65-F5344CB8AC3E}">
        <p14:creationId xmlns:p14="http://schemas.microsoft.com/office/powerpoint/2010/main" val="106667802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E0BE908-CA3C-46B1-A3C8-8D7B24791BFE}"/>
              </a:ext>
            </a:extLst>
          </p:cNvPr>
          <p:cNvSpPr>
            <a:spLocks noGrp="1"/>
          </p:cNvSpPr>
          <p:nvPr>
            <p:ph type="title"/>
          </p:nvPr>
        </p:nvSpPr>
        <p:spPr>
          <a:xfrm>
            <a:off x="913795" y="438151"/>
            <a:ext cx="10353762" cy="1257300"/>
          </a:xfrm>
        </p:spPr>
        <p:txBody>
          <a:bodyPr/>
          <a:lstStyle/>
          <a:p>
            <a:r>
              <a:rPr lang="tr-TR" dirty="0"/>
              <a:t>Son sözler..</a:t>
            </a:r>
          </a:p>
        </p:txBody>
      </p:sp>
      <p:sp>
        <p:nvSpPr>
          <p:cNvPr id="3" name="İçerik Yer Tutucusu 2">
            <a:extLst>
              <a:ext uri="{FF2B5EF4-FFF2-40B4-BE49-F238E27FC236}">
                <a16:creationId xmlns="" xmlns:a16="http://schemas.microsoft.com/office/drawing/2014/main" id="{719A7AE1-E2B3-44D6-B016-23D28310BE6B}"/>
              </a:ext>
            </a:extLst>
          </p:cNvPr>
          <p:cNvSpPr>
            <a:spLocks noGrp="1"/>
          </p:cNvSpPr>
          <p:nvPr>
            <p:ph idx="1"/>
          </p:nvPr>
        </p:nvSpPr>
        <p:spPr>
          <a:xfrm>
            <a:off x="761697" y="1970432"/>
            <a:ext cx="10668605" cy="4343399"/>
          </a:xfrm>
        </p:spPr>
        <p:txBody>
          <a:bodyPr>
            <a:noAutofit/>
          </a:bodyPr>
          <a:lstStyle/>
          <a:p>
            <a:pPr marL="36900" indent="0">
              <a:buNone/>
            </a:pPr>
            <a:r>
              <a:rPr lang="tr-TR" sz="2400" b="1" dirty="0"/>
              <a:t>   Talihli bir insan olduğuma inanıyorum, çünkü bana güçlü bir iş ahlakını ve öğrenmenin değerini telkin eden ebeveynlerim oldu. Savur’daki ilkokuldan Mardin’deki liseye ve İstanbul Tıp Fakültesi’ne kadar beni eğiten mükemmel öğretmenlere, Texas’ta lisansüstü eğitimimde ve New Haven’da doktora sonrası çalışmamda mükemmel rehberlere sahip olma şansım oldu. Sevgileri için aileme teşekkür ederim. Rehber hocalarımdan birinin «Aziz’in, Gwen olmadan hayatta kalabileceğine inanmıyorum.» sözleriyle tanımladığı eşim Gwen’e sevgisi ve desteği için minnettarım. Hayatıma mutluluk katan manevî kızım Rose Peifer’e teşekkür ederim. Son olarak Gwen ve Rose’a, beni «sırat-ı müstakim»de tuttukları için teşekkür ederim.</a:t>
            </a:r>
          </a:p>
        </p:txBody>
      </p:sp>
    </p:spTree>
    <p:extLst>
      <p:ext uri="{BB962C8B-B14F-4D97-AF65-F5344CB8AC3E}">
        <p14:creationId xmlns:p14="http://schemas.microsoft.com/office/powerpoint/2010/main" val="412642858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414BCBFE-B708-47B9-85E6-3845AE3BD1A7}"/>
              </a:ext>
            </a:extLst>
          </p:cNvPr>
          <p:cNvSpPr>
            <a:spLocks noGrp="1"/>
          </p:cNvSpPr>
          <p:nvPr>
            <p:ph type="title"/>
          </p:nvPr>
        </p:nvSpPr>
        <p:spPr/>
        <p:txBody>
          <a:bodyPr/>
          <a:lstStyle/>
          <a:p>
            <a:r>
              <a:rPr lang="tr-TR" dirty="0"/>
              <a:t>Sırat-ı müstakim: Doğru Yol demektir.</a:t>
            </a:r>
          </a:p>
        </p:txBody>
      </p:sp>
      <p:sp>
        <p:nvSpPr>
          <p:cNvPr id="6" name="Dikdörtgen 5">
            <a:extLst>
              <a:ext uri="{FF2B5EF4-FFF2-40B4-BE49-F238E27FC236}">
                <a16:creationId xmlns="" xmlns:a16="http://schemas.microsoft.com/office/drawing/2014/main" id="{248D5C49-6C91-4BA4-A525-7EB8A7CD6896}"/>
              </a:ext>
            </a:extLst>
          </p:cNvPr>
          <p:cNvSpPr/>
          <p:nvPr/>
        </p:nvSpPr>
        <p:spPr>
          <a:xfrm>
            <a:off x="631566" y="2361097"/>
            <a:ext cx="9638536" cy="3416320"/>
          </a:xfrm>
          <a:prstGeom prst="rect">
            <a:avLst/>
          </a:prstGeom>
          <a:noFill/>
        </p:spPr>
        <p:txBody>
          <a:bodyPr wrap="none" lIns="91440" tIns="45720" rIns="91440" bIns="45720">
            <a:spAutoFit/>
          </a:bodyPr>
          <a:lstStyle/>
          <a:p>
            <a:r>
              <a:rPr lang="tr-TR" sz="5400" dirty="0"/>
              <a:t>Yani teşekkürünü bitirirken </a:t>
            </a:r>
          </a:p>
          <a:p>
            <a:r>
              <a:rPr lang="tr-TR" sz="5400" dirty="0"/>
              <a:t>eşinin ve kızının </a:t>
            </a:r>
          </a:p>
          <a:p>
            <a:r>
              <a:rPr lang="tr-TR" sz="5400" dirty="0"/>
              <a:t>kendisini doğru yolda tuttuklarını </a:t>
            </a:r>
          </a:p>
          <a:p>
            <a:r>
              <a:rPr lang="tr-TR" sz="5400" dirty="0"/>
              <a:t>ifade ederek teşekkür ediyor. </a:t>
            </a:r>
          </a:p>
        </p:txBody>
      </p:sp>
    </p:spTree>
    <p:extLst>
      <p:ext uri="{BB962C8B-B14F-4D97-AF65-F5344CB8AC3E}">
        <p14:creationId xmlns:p14="http://schemas.microsoft.com/office/powerpoint/2010/main" val="35570974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2233B774-3D4C-4B00-9A88-EA6043F04D31}"/>
              </a:ext>
            </a:extLst>
          </p:cNvPr>
          <p:cNvSpPr>
            <a:spLocks noGrp="1"/>
          </p:cNvSpPr>
          <p:nvPr>
            <p:ph type="title"/>
          </p:nvPr>
        </p:nvSpPr>
        <p:spPr>
          <a:xfrm>
            <a:off x="919119" y="276078"/>
            <a:ext cx="10353762" cy="1257300"/>
          </a:xfrm>
        </p:spPr>
        <p:txBody>
          <a:bodyPr/>
          <a:lstStyle/>
          <a:p>
            <a:r>
              <a:rPr lang="tr-TR" dirty="0"/>
              <a:t>Nobel konuşmasını da izledik evet. </a:t>
            </a:r>
            <a:r>
              <a:rPr lang="tr-TR" dirty="0">
                <a:sym typeface="Wingdings" panose="05000000000000000000" pitchFamily="2" charset="2"/>
              </a:rPr>
              <a:t></a:t>
            </a:r>
            <a:endParaRPr lang="tr-TR" dirty="0"/>
          </a:p>
        </p:txBody>
      </p:sp>
      <p:pic>
        <p:nvPicPr>
          <p:cNvPr id="4" name="İçerik Yer Tutucusu 3">
            <a:extLst>
              <a:ext uri="{FF2B5EF4-FFF2-40B4-BE49-F238E27FC236}">
                <a16:creationId xmlns="" xmlns:a16="http://schemas.microsoft.com/office/drawing/2014/main" id="{7344FF22-CC46-4313-B0F1-591D61096331}"/>
              </a:ext>
            </a:extLst>
          </p:cNvPr>
          <p:cNvPicPr>
            <a:picLocks noGrp="1" noChangeAspect="1"/>
          </p:cNvPicPr>
          <p:nvPr>
            <p:ph idx="1"/>
          </p:nvPr>
        </p:nvPicPr>
        <p:blipFill rotWithShape="1">
          <a:blip r:embed="rId2"/>
          <a:srcRect l="5979" t="-41" r="18275" b="-1171"/>
          <a:stretch/>
        </p:blipFill>
        <p:spPr>
          <a:xfrm>
            <a:off x="919118" y="1423673"/>
            <a:ext cx="6888449" cy="5158249"/>
          </a:xfrm>
          <a:prstGeom prst="rect">
            <a:avLst/>
          </a:prstGeom>
        </p:spPr>
      </p:pic>
      <p:sp>
        <p:nvSpPr>
          <p:cNvPr id="5" name="Dikdörtgen 4">
            <a:extLst>
              <a:ext uri="{FF2B5EF4-FFF2-40B4-BE49-F238E27FC236}">
                <a16:creationId xmlns="" xmlns:a16="http://schemas.microsoft.com/office/drawing/2014/main" id="{90BA0F1D-014E-4B71-B6F3-81C29FA3790C}"/>
              </a:ext>
            </a:extLst>
          </p:cNvPr>
          <p:cNvSpPr/>
          <p:nvPr/>
        </p:nvSpPr>
        <p:spPr>
          <a:xfrm>
            <a:off x="7807567" y="2457466"/>
            <a:ext cx="4235914" cy="2308324"/>
          </a:xfrm>
          <a:prstGeom prst="rect">
            <a:avLst/>
          </a:prstGeom>
          <a:noFill/>
        </p:spPr>
        <p:txBody>
          <a:bodyPr wrap="square" lIns="91440" tIns="45720" rIns="91440" bIns="45720">
            <a:spAutoFit/>
          </a:bodyPr>
          <a:lstStyle/>
          <a:p>
            <a:pPr algn="ctr"/>
            <a:r>
              <a:rPr lang="tr-TR"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«Nobel alanlar hep yaşlı oluyor, </a:t>
            </a:r>
          </a:p>
          <a:p>
            <a:pPr algn="ctr"/>
            <a:r>
              <a:rPr lang="tr-TR"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orda benden küçük tek </a:t>
            </a:r>
            <a:r>
              <a:rPr lang="tr-TR"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bir kişi vardı. Çünkü koşturmalarla yoruyorlar. Hepsi bitti k</a:t>
            </a:r>
            <a:r>
              <a:rPr lang="tr-TR"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ral ailesini bekliyoruz. Az bir kestirmişim ama yetmedi.»</a:t>
            </a:r>
          </a:p>
        </p:txBody>
      </p:sp>
    </p:spTree>
    <p:extLst>
      <p:ext uri="{BB962C8B-B14F-4D97-AF65-F5344CB8AC3E}">
        <p14:creationId xmlns:p14="http://schemas.microsoft.com/office/powerpoint/2010/main" val="136902682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A0ACC9F-4F04-4D2F-8DB9-40EAA51D2A66}"/>
              </a:ext>
            </a:extLst>
          </p:cNvPr>
          <p:cNvSpPr>
            <a:spLocks noGrp="1"/>
          </p:cNvSpPr>
          <p:nvPr>
            <p:ph type="title"/>
          </p:nvPr>
        </p:nvSpPr>
        <p:spPr>
          <a:xfrm>
            <a:off x="733589" y="1205948"/>
            <a:ext cx="10353762" cy="1257300"/>
          </a:xfrm>
        </p:spPr>
        <p:txBody>
          <a:bodyPr/>
          <a:lstStyle/>
          <a:p>
            <a:r>
              <a:rPr lang="tr-TR" dirty="0"/>
              <a:t>«Benim değer verdiğim tek şey:</a:t>
            </a:r>
          </a:p>
        </p:txBody>
      </p:sp>
      <p:sp>
        <p:nvSpPr>
          <p:cNvPr id="4" name="Dikdörtgen 3">
            <a:extLst>
              <a:ext uri="{FF2B5EF4-FFF2-40B4-BE49-F238E27FC236}">
                <a16:creationId xmlns="" xmlns:a16="http://schemas.microsoft.com/office/drawing/2014/main" id="{47052D9C-E35C-4477-83E5-0FAE2A864087}"/>
              </a:ext>
            </a:extLst>
          </p:cNvPr>
          <p:cNvSpPr/>
          <p:nvPr/>
        </p:nvSpPr>
        <p:spPr>
          <a:xfrm>
            <a:off x="3196007" y="3311891"/>
            <a:ext cx="5799986" cy="923330"/>
          </a:xfrm>
          <a:prstGeom prst="rect">
            <a:avLst/>
          </a:prstGeom>
          <a:noFill/>
        </p:spPr>
        <p:txBody>
          <a:bodyPr wrap="none" lIns="91440" tIns="45720" rIns="91440" bIns="45720">
            <a:spAutoFit/>
          </a:bodyPr>
          <a:lstStyle/>
          <a:p>
            <a:pPr algn="ctr"/>
            <a:r>
              <a:rPr lang="tr-TR"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ÇOK ÇALIŞMAK!»</a:t>
            </a:r>
          </a:p>
        </p:txBody>
      </p:sp>
    </p:spTree>
    <p:extLst>
      <p:ext uri="{BB962C8B-B14F-4D97-AF65-F5344CB8AC3E}">
        <p14:creationId xmlns:p14="http://schemas.microsoft.com/office/powerpoint/2010/main" val="219090509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5D37DEBA-7C06-4F0F-ABCF-085782E8FED3}"/>
              </a:ext>
            </a:extLst>
          </p:cNvPr>
          <p:cNvSpPr>
            <a:spLocks noGrp="1"/>
          </p:cNvSpPr>
          <p:nvPr>
            <p:ph type="title"/>
          </p:nvPr>
        </p:nvSpPr>
        <p:spPr>
          <a:xfrm>
            <a:off x="530088" y="617378"/>
            <a:ext cx="10933042" cy="2292626"/>
          </a:xfrm>
        </p:spPr>
        <p:txBody>
          <a:bodyPr>
            <a:normAutofit fontScale="90000"/>
          </a:bodyPr>
          <a:lstStyle/>
          <a:p>
            <a:r>
              <a:rPr lang="tr-TR" dirty="0"/>
              <a:t>«Madalyayı Anıtkabir’e vereceğim.» diye karar aldım, Gwen’e söyledim olağan karşıladı. </a:t>
            </a:r>
            <a:br>
              <a:rPr lang="tr-TR" dirty="0"/>
            </a:br>
            <a:r>
              <a:rPr lang="tr-TR" dirty="0"/>
              <a:t/>
            </a:r>
            <a:br>
              <a:rPr lang="tr-TR" dirty="0"/>
            </a:br>
            <a:r>
              <a:rPr lang="tr-TR" dirty="0"/>
              <a:t>Millet soruyor «Niye Anıtkabir?»</a:t>
            </a:r>
          </a:p>
        </p:txBody>
      </p:sp>
      <p:sp>
        <p:nvSpPr>
          <p:cNvPr id="4" name="Dikdörtgen 3">
            <a:extLst>
              <a:ext uri="{FF2B5EF4-FFF2-40B4-BE49-F238E27FC236}">
                <a16:creationId xmlns="" xmlns:a16="http://schemas.microsoft.com/office/drawing/2014/main" id="{E5CF29D8-F170-4D4B-BCE7-8084C43DF6D0}"/>
              </a:ext>
            </a:extLst>
          </p:cNvPr>
          <p:cNvSpPr/>
          <p:nvPr/>
        </p:nvSpPr>
        <p:spPr>
          <a:xfrm>
            <a:off x="1649855" y="3947996"/>
            <a:ext cx="8765413" cy="1754326"/>
          </a:xfrm>
          <a:prstGeom prst="rect">
            <a:avLst/>
          </a:prstGeom>
          <a:noFill/>
        </p:spPr>
        <p:txBody>
          <a:bodyPr wrap="none" lIns="91440" tIns="45720" rIns="91440" bIns="45720">
            <a:spAutoFit/>
          </a:bodyPr>
          <a:lstStyle/>
          <a:p>
            <a:r>
              <a:rPr lang="tr-TR" sz="5400" dirty="0"/>
              <a:t>«Ya kardeşim, başka ne yapılır? </a:t>
            </a:r>
          </a:p>
          <a:p>
            <a:r>
              <a:rPr lang="tr-TR" sz="5400" dirty="0"/>
              <a:t>Bu, Cumhuriyetin madalyası!»</a:t>
            </a:r>
          </a:p>
        </p:txBody>
      </p:sp>
    </p:spTree>
    <p:extLst>
      <p:ext uri="{BB962C8B-B14F-4D97-AF65-F5344CB8AC3E}">
        <p14:creationId xmlns:p14="http://schemas.microsoft.com/office/powerpoint/2010/main" val="3333892364"/>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C747903E-3F01-4B98-AF50-9366AAFD36BC}"/>
              </a:ext>
            </a:extLst>
          </p:cNvPr>
          <p:cNvSpPr>
            <a:spLocks noGrp="1"/>
          </p:cNvSpPr>
          <p:nvPr>
            <p:ph type="title"/>
          </p:nvPr>
        </p:nvSpPr>
        <p:spPr>
          <a:xfrm>
            <a:off x="642428" y="1007164"/>
            <a:ext cx="10907144" cy="4611757"/>
          </a:xfrm>
        </p:spPr>
        <p:txBody>
          <a:bodyPr/>
          <a:lstStyle/>
          <a:p>
            <a:r>
              <a:rPr lang="tr-TR" dirty="0"/>
              <a:t>Küçük iki kız öğrenci olarak, </a:t>
            </a:r>
            <a:br>
              <a:rPr lang="tr-TR" dirty="0"/>
            </a:br>
            <a:r>
              <a:rPr lang="tr-TR" dirty="0"/>
              <a:t>ülkemiz ve milletimiz adına</a:t>
            </a:r>
            <a:br>
              <a:rPr lang="tr-TR" dirty="0"/>
            </a:br>
            <a:r>
              <a:rPr lang="tr-TR" dirty="0"/>
              <a:t>Aziz Sancar’a sevgi, hürmet ve teşekkürlerimizi sunuyoruz.</a:t>
            </a:r>
          </a:p>
        </p:txBody>
      </p:sp>
    </p:spTree>
    <p:extLst>
      <p:ext uri="{BB962C8B-B14F-4D97-AF65-F5344CB8AC3E}">
        <p14:creationId xmlns:p14="http://schemas.microsoft.com/office/powerpoint/2010/main" val="2943756104"/>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C684E3F4-74E6-418D-BFB4-C78D027090FA}"/>
              </a:ext>
            </a:extLst>
          </p:cNvPr>
          <p:cNvSpPr>
            <a:spLocks noGrp="1"/>
          </p:cNvSpPr>
          <p:nvPr>
            <p:ph type="title"/>
          </p:nvPr>
        </p:nvSpPr>
        <p:spPr>
          <a:xfrm>
            <a:off x="913795" y="609600"/>
            <a:ext cx="10353762" cy="1257300"/>
          </a:xfrm>
        </p:spPr>
        <p:txBody>
          <a:bodyPr>
            <a:normAutofit/>
          </a:bodyPr>
          <a:lstStyle/>
          <a:p>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rPr>
              <a:t>Tematik Kavramlar</a:t>
            </a:r>
            <a:endParaRPr lang="tr-TR">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endParaRPr>
          </a:p>
        </p:txBody>
      </p:sp>
      <p:graphicFrame>
        <p:nvGraphicFramePr>
          <p:cNvPr id="5" name="İçerik Yer Tutucusu 2">
            <a:extLst>
              <a:ext uri="{FF2B5EF4-FFF2-40B4-BE49-F238E27FC236}">
                <a16:creationId xmlns="" xmlns:a16="http://schemas.microsoft.com/office/drawing/2014/main" id="{FFF553F3-4580-44DC-AFDC-AFA371BD91CD}"/>
              </a:ext>
            </a:extLst>
          </p:cNvPr>
          <p:cNvGraphicFramePr>
            <a:graphicFrameLocks noGrp="1"/>
          </p:cNvGraphicFramePr>
          <p:nvPr>
            <p:ph idx="1"/>
            <p:extLst>
              <p:ext uri="{D42A27DB-BD31-4B8C-83A1-F6EECF244321}">
                <p14:modId xmlns:p14="http://schemas.microsoft.com/office/powerpoint/2010/main" val="721372020"/>
              </p:ext>
            </p:extLst>
          </p:nvPr>
        </p:nvGraphicFramePr>
        <p:xfrm>
          <a:off x="1230701" y="1357582"/>
          <a:ext cx="10238657" cy="3614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3369028"/>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EA49DE9-5BCE-4D01-95A6-140EF98F983A}"/>
              </a:ext>
            </a:extLst>
          </p:cNvPr>
          <p:cNvSpPr>
            <a:spLocks noGrp="1"/>
          </p:cNvSpPr>
          <p:nvPr>
            <p:ph type="title"/>
          </p:nvPr>
        </p:nvSpPr>
        <p:spPr/>
        <p:txBody>
          <a:bodyPr/>
          <a:lstStyle/>
          <a:p>
            <a:r>
              <a:rPr lang="tr-TR" dirty="0">
                <a:ln>
                  <a:solidFill>
                    <a:prstClr val="black">
                      <a:lumMod val="75000"/>
                      <a:lumOff val="25000"/>
                      <a:alpha val="10000"/>
                    </a:prstClr>
                  </a:solidFill>
                </a:ln>
                <a:effectLst>
                  <a:outerShdw blurRad="9525" dist="25400" dir="14640000" algn="tl" rotWithShape="0">
                    <a:prstClr val="black">
                      <a:alpha val="30000"/>
                    </a:prstClr>
                  </a:outerShdw>
                </a:effectLst>
              </a:rPr>
              <a:t>KAYNAKÇA</a:t>
            </a:r>
            <a:endParaRPr lang="tr-TR" dirty="0"/>
          </a:p>
        </p:txBody>
      </p:sp>
      <p:sp>
        <p:nvSpPr>
          <p:cNvPr id="3" name="İçerik Yer Tutucusu 2">
            <a:extLst>
              <a:ext uri="{FF2B5EF4-FFF2-40B4-BE49-F238E27FC236}">
                <a16:creationId xmlns="" xmlns:a16="http://schemas.microsoft.com/office/drawing/2014/main" id="{8C844368-41FE-48B3-8ED5-A3EB393ECD7F}"/>
              </a:ext>
            </a:extLst>
          </p:cNvPr>
          <p:cNvSpPr>
            <a:spLocks noGrp="1"/>
          </p:cNvSpPr>
          <p:nvPr>
            <p:ph idx="1"/>
          </p:nvPr>
        </p:nvSpPr>
        <p:spPr/>
        <p:txBody>
          <a:bodyPr/>
          <a:lstStyle/>
          <a:p>
            <a:pPr indent="-305435"/>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ea typeface="+mn-lt"/>
                <a:cs typeface="+mn-lt"/>
              </a:rPr>
              <a:t>AZİZ SANCAR HAYATI ve BİLİMİ TÜBİTAK YAYINLARI KİTABI</a:t>
            </a:r>
          </a:p>
          <a:p>
            <a:pPr indent="-305435"/>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ea typeface="+mn-lt"/>
                <a:cs typeface="+mn-lt"/>
                <a:hlinkClick r:id="rId2"/>
              </a:rPr>
              <a:t>https://eodev.com/gorev/8437575#readmore</a:t>
            </a:r>
            <a:endPar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ea typeface="+mn-lt"/>
              <a:cs typeface="+mn-lt"/>
            </a:endParaRPr>
          </a:p>
          <a:p>
            <a:pPr indent="-305435"/>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ea typeface="+mn-lt"/>
                <a:cs typeface="+mn-lt"/>
              </a:rPr>
              <a:t>Aziz Sancar’ın Nobel Konuşması</a:t>
            </a:r>
          </a:p>
          <a:p>
            <a:pPr indent="-305435"/>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hlinkClick r:id="rId3"/>
              </a:rPr>
              <a:t>https://www.youtube.com/watch?v=54PZxru35Ho</a:t>
            </a:r>
            <a:endPar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endParaRPr>
          </a:p>
          <a:p>
            <a:pPr indent="-305435"/>
            <a:endPar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endParaRPr>
          </a:p>
        </p:txBody>
      </p:sp>
    </p:spTree>
    <p:extLst>
      <p:ext uri="{BB962C8B-B14F-4D97-AF65-F5344CB8AC3E}">
        <p14:creationId xmlns:p14="http://schemas.microsoft.com/office/powerpoint/2010/main" val="411147114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 xmlns:a16="http://schemas.microsoft.com/office/drawing/2014/main" id="{9A6C2C86-63BF-47D5-AA3F-905111A238E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 xmlns:a16="http://schemas.microsoft.com/office/drawing/2014/main" id="{3F77CBF0-50C1-41F1-9D67-4AB31A4BCA3A}"/>
              </a:ext>
            </a:extLst>
          </p:cNvPr>
          <p:cNvSpPr>
            <a:spLocks noGrp="1"/>
          </p:cNvSpPr>
          <p:nvPr>
            <p:ph type="title"/>
          </p:nvPr>
        </p:nvSpPr>
        <p:spPr>
          <a:xfrm>
            <a:off x="834013" y="1115568"/>
            <a:ext cx="3487616" cy="4626864"/>
          </a:xfrm>
        </p:spPr>
        <p:txBody>
          <a:bodyPr>
            <a:normAutofit/>
          </a:bodyPr>
          <a:lstStyle/>
          <a:p>
            <a:pPr marL="285750" indent="-305435" algn="l">
              <a:spcBef>
                <a:spcPct val="20000"/>
              </a:spcBef>
              <a:spcAft>
                <a:spcPts val="600"/>
              </a:spcAft>
              <a:buFont typeface="Arial"/>
              <a:buChar char="•"/>
            </a:pPr>
            <a:r>
              <a:rPr lang="tr-TR" sz="360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Aziz Sancar'ın Çocukluğuna Dair Sözleri;</a:t>
            </a:r>
            <a:endParaRPr lang="tr-TR" sz="3600">
              <a:ln>
                <a:solidFill>
                  <a:prstClr val="black">
                    <a:lumMod val="75000"/>
                    <a:lumOff val="25000"/>
                    <a:alpha val="10000"/>
                  </a:prstClr>
                </a:solidFill>
              </a:ln>
              <a:effectLst>
                <a:outerShdw blurRad="9525" dist="25400" dir="14640000" algn="tl" rotWithShape="0">
                  <a:prstClr val="black">
                    <a:alpha val="30000"/>
                  </a:prstClr>
                </a:outerShdw>
              </a:effectLst>
              <a:ea typeface="+mj-lt"/>
              <a:cs typeface="+mj-lt"/>
            </a:endParaRPr>
          </a:p>
          <a:p>
            <a:pPr algn="l"/>
            <a:endParaRPr lang="tr-TR" sz="3600">
              <a:ln>
                <a:solidFill>
                  <a:prstClr val="black">
                    <a:lumMod val="75000"/>
                    <a:lumOff val="25000"/>
                    <a:alpha val="10000"/>
                  </a:prstClr>
                </a:solidFill>
              </a:ln>
              <a:effectLst>
                <a:outerShdw blurRad="9525" dist="25400" dir="14640000" algn="tl" rotWithShape="0">
                  <a:prstClr val="black">
                    <a:alpha val="30000"/>
                  </a:prstClr>
                </a:outerShdw>
              </a:effectLst>
            </a:endParaRPr>
          </a:p>
        </p:txBody>
      </p:sp>
      <p:cxnSp>
        <p:nvCxnSpPr>
          <p:cNvPr id="19" name="Straight Connector 18">
            <a:extLst>
              <a:ext uri="{FF2B5EF4-FFF2-40B4-BE49-F238E27FC236}">
                <a16:creationId xmlns="" xmlns:a16="http://schemas.microsoft.com/office/drawing/2014/main" id="{425A0768-3044-4AA9-A889-D2CAA68C51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 xmlns:a16="http://schemas.microsoft.com/office/drawing/2014/main" id="{695BA625-5592-45DC-ADF3-337C63D1C7EB}"/>
              </a:ext>
            </a:extLst>
          </p:cNvPr>
          <p:cNvSpPr>
            <a:spLocks noGrp="1"/>
          </p:cNvSpPr>
          <p:nvPr>
            <p:ph idx="1"/>
          </p:nvPr>
        </p:nvSpPr>
        <p:spPr>
          <a:xfrm>
            <a:off x="5105398" y="1115568"/>
            <a:ext cx="6245352" cy="4626864"/>
          </a:xfrm>
        </p:spPr>
        <p:txBody>
          <a:bodyPr anchor="ctr">
            <a:normAutofit lnSpcReduction="10000"/>
          </a:bodyPr>
          <a:lstStyle/>
          <a:p>
            <a:pPr indent="-305435"/>
            <a:r>
              <a:rPr lang="tr-TR" sz="2100"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"Cennetin  badem ağaçlarının çiçek açtığı meyve bahçemiz gibi bir yer olduğuna inanırdım, hala da inanırım." </a:t>
            </a:r>
            <a:endParaRPr lang="tr-TR" sz="2100" dirty="0">
              <a:ln>
                <a:solidFill>
                  <a:prstClr val="black">
                    <a:lumMod val="75000"/>
                    <a:lumOff val="25000"/>
                    <a:alpha val="10000"/>
                  </a:prstClr>
                </a:solidFill>
              </a:ln>
              <a:effectLst>
                <a:outerShdw blurRad="9525" dist="25400" dir="14640000" algn="tl" rotWithShape="0">
                  <a:prstClr val="black">
                    <a:alpha val="30000"/>
                  </a:prstClr>
                </a:outerShdw>
              </a:effectLst>
              <a:latin typeface="Goudy Old Style" panose="02040603050505030304"/>
              <a:cs typeface="Calibri Light"/>
            </a:endParaRPr>
          </a:p>
          <a:p>
            <a:pPr indent="-305435"/>
            <a:r>
              <a:rPr lang="tr-TR" sz="2100"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Çocukluk çağımın merkezinde geniş ailemiz vardı.</a:t>
            </a:r>
          </a:p>
          <a:p>
            <a:pPr indent="-305435"/>
            <a:r>
              <a:rPr lang="tr-TR" sz="2100"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Çocukluk anılarımın en güzellerinden birisi şudur: Yazın amcamın evinin damında geniş yataklarda yatardık. Ufukta Suriye'nin iki yakın kasabasının ışıklarını seyrederek uykuya dalar, sabahleyin evimize yaklaşık 200 metre uzaklıktaki tarihî Şehidiye Camisi'nden gelen ezan sesiyle uyanırdık.</a:t>
            </a:r>
            <a:endParaRPr lang="tr-TR" dirty="0"/>
          </a:p>
          <a:p>
            <a:pPr indent="-305435"/>
            <a:endParaRPr lang="tr-TR" sz="2100"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endParaRPr>
          </a:p>
        </p:txBody>
      </p:sp>
    </p:spTree>
    <p:extLst>
      <p:ext uri="{BB962C8B-B14F-4D97-AF65-F5344CB8AC3E}">
        <p14:creationId xmlns:p14="http://schemas.microsoft.com/office/powerpoint/2010/main" val="283376926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9A6C2C86-63BF-47D5-AA3F-905111A238E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 xmlns:a16="http://schemas.microsoft.com/office/drawing/2014/main" id="{6414EE84-7CFD-42DC-998B-1BF3C3617CA3}"/>
              </a:ext>
            </a:extLst>
          </p:cNvPr>
          <p:cNvSpPr>
            <a:spLocks noGrp="1"/>
          </p:cNvSpPr>
          <p:nvPr>
            <p:ph type="title"/>
          </p:nvPr>
        </p:nvSpPr>
        <p:spPr>
          <a:xfrm>
            <a:off x="834013" y="1115568"/>
            <a:ext cx="3487616" cy="4626864"/>
          </a:xfrm>
        </p:spPr>
        <p:txBody>
          <a:bodyPr>
            <a:normAutofit/>
          </a:bodyPr>
          <a:lstStyle/>
          <a:p>
            <a:pPr algn="l"/>
            <a:r>
              <a:rPr lang="tr-TR" sz="3600" dirty="0">
                <a:ln>
                  <a:solidFill>
                    <a:prstClr val="black">
                      <a:lumMod val="75000"/>
                      <a:lumOff val="25000"/>
                      <a:alpha val="10000"/>
                    </a:prstClr>
                  </a:solidFill>
                </a:ln>
                <a:effectLst>
                  <a:outerShdw blurRad="9525" dist="25400" dir="14640000" algn="tl" rotWithShape="0">
                    <a:prstClr val="black">
                      <a:alpha val="30000"/>
                    </a:prstClr>
                  </a:outerShdw>
                </a:effectLst>
              </a:rPr>
              <a:t>AZİZ SANCAR'IN HAYATI</a:t>
            </a:r>
          </a:p>
        </p:txBody>
      </p:sp>
      <p:cxnSp>
        <p:nvCxnSpPr>
          <p:cNvPr id="10" name="Straight Connector 9">
            <a:extLst>
              <a:ext uri="{FF2B5EF4-FFF2-40B4-BE49-F238E27FC236}">
                <a16:creationId xmlns="" xmlns:a16="http://schemas.microsoft.com/office/drawing/2014/main" id="{425A0768-3044-4AA9-A889-D2CAA68C51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 xmlns:a16="http://schemas.microsoft.com/office/drawing/2014/main" id="{72C04758-CF9C-4A2D-91A7-65D27D1DBD2D}"/>
              </a:ext>
            </a:extLst>
          </p:cNvPr>
          <p:cNvSpPr>
            <a:spLocks noGrp="1"/>
          </p:cNvSpPr>
          <p:nvPr>
            <p:ph idx="1"/>
          </p:nvPr>
        </p:nvSpPr>
        <p:spPr>
          <a:xfrm>
            <a:off x="5105398" y="1115568"/>
            <a:ext cx="6245352" cy="4626864"/>
          </a:xfrm>
        </p:spPr>
        <p:txBody>
          <a:bodyPr anchor="ctr">
            <a:normAutofit lnSpcReduction="10000"/>
          </a:bodyPr>
          <a:lstStyle/>
          <a:p>
            <a:pPr indent="-305435">
              <a:lnSpc>
                <a:spcPct val="100000"/>
              </a:lnSpc>
            </a:pPr>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ea typeface="+mn-lt"/>
                <a:cs typeface="+mn-lt"/>
              </a:rPr>
              <a:t>8 Eylül 1946 yılında gözlerini Mardin'in Savurlu isimli ilçesinde açtı dünyaya. 7 çocuklu ailenin 6. çocuğuydu. Babası çiftçiydi ve geçim sıkıntısı çekiyorlardı, annesi ev hanımıydı. Annesi Atatürk'ü çok seven vatandaşlar arasında yer alıyordu, annesinin okuma yazma bilmediğini ancak hayatında tanıdığı en zeki kadın olduğunu söyler. Okul hayatı boyunca hep mürekkep yalayıp yutan bir bireydi, çok çalışıyordu. Liseyi birincilikle tamamlayan Aziz Sancar futbola tutkun olsa da hocalarının yönlendirmesi üzerine futbolcu olmadı, okumaya yöneldi daha çok. </a:t>
            </a:r>
            <a:endPar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endParaRPr>
          </a:p>
          <a:p>
            <a:pPr indent="-305435">
              <a:lnSpc>
                <a:spcPct val="100000"/>
              </a:lnSpc>
            </a:pPr>
            <a:endPar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endParaRPr>
          </a:p>
          <a:p>
            <a:pPr indent="-305435">
              <a:lnSpc>
                <a:spcPct val="100000"/>
              </a:lnSpc>
            </a:pPr>
            <a:endPar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endParaRPr>
          </a:p>
        </p:txBody>
      </p:sp>
    </p:spTree>
    <p:extLst>
      <p:ext uri="{BB962C8B-B14F-4D97-AF65-F5344CB8AC3E}">
        <p14:creationId xmlns:p14="http://schemas.microsoft.com/office/powerpoint/2010/main" val="47499972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E68AD19C-E2A0-4AE2-91C4-637B903D6459}"/>
              </a:ext>
            </a:extLst>
          </p:cNvPr>
          <p:cNvSpPr>
            <a:spLocks noGrp="1"/>
          </p:cNvSpPr>
          <p:nvPr>
            <p:ph idx="1"/>
          </p:nvPr>
        </p:nvSpPr>
        <p:spPr>
          <a:xfrm>
            <a:off x="798776" y="1199431"/>
            <a:ext cx="10310630" cy="4606145"/>
          </a:xfrm>
        </p:spPr>
        <p:txBody>
          <a:bodyPr/>
          <a:lstStyle/>
          <a:p>
            <a:pPr indent="-305435">
              <a:lnSpc>
                <a:spcPct val="100000"/>
              </a:lnSpc>
            </a:pPr>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Ve liseyi bitirdikten sonra Türkiye'de ilgi görmedi fakat yurt dışında altın madalya ödülü takıldı ona bu nedenle dış göçe mecbur kalarak okumak için yurt dışına gitti. Aldığı burslar ona destek sağlıyordu. Bu burslarla tıp fakültesini bitirdi ve harika bir doktor olarak işe başladı. İstanbul' da Tıp okurken birinci olmasının nedenlerinden birisi güneydoğudan gelip İstanbul gibi kozmopolit bir şehirdekilere başarılı olduğunu ispatlamak istemesiydi. Daha sonra hayatının en güzel yıllarını Savur'da hekimlik yapmak üzere geçirdiği 18 ay olarak söyler. Maaşını hasta ve çocuklara oyuncak almak üzere harcardı.</a:t>
            </a:r>
          </a:p>
        </p:txBody>
      </p:sp>
    </p:spTree>
    <p:extLst>
      <p:ext uri="{BB962C8B-B14F-4D97-AF65-F5344CB8AC3E}">
        <p14:creationId xmlns:p14="http://schemas.microsoft.com/office/powerpoint/2010/main" val="76461803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543AEF4B-E211-4B4A-B987-A3DC437BE1DA}"/>
              </a:ext>
            </a:extLst>
          </p:cNvPr>
          <p:cNvSpPr>
            <a:spLocks noGrp="1"/>
          </p:cNvSpPr>
          <p:nvPr>
            <p:ph idx="1"/>
          </p:nvPr>
        </p:nvSpPr>
        <p:spPr>
          <a:xfrm>
            <a:off x="913795" y="63620"/>
            <a:ext cx="10353762" cy="5727579"/>
          </a:xfrm>
        </p:spPr>
        <p:txBody>
          <a:bodyPr>
            <a:normAutofit/>
          </a:bodyPr>
          <a:lstStyle/>
          <a:p>
            <a:pPr indent="-305435"/>
            <a:endPar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ea typeface="+mn-lt"/>
              <a:cs typeface="Calibri Light"/>
            </a:endParaRPr>
          </a:p>
          <a:p>
            <a:pPr indent="-305435"/>
            <a:endPar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ea typeface="+mn-lt"/>
              <a:cs typeface="+mn-lt"/>
            </a:endParaRPr>
          </a:p>
          <a:p>
            <a:pPr indent="-305435"/>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Ayrıca Aziz Sancar'ın maddi açıdan da durumu çok iyi. Evinin dışında kendisi eğitim hayatında zorluk çektiği için diğer öğrenciler sıkıntı çekmesin diye bir binayı yurt haline getirmiş ve onlara imkan sağlıyor. Aziz Sancar'a "Sizi nasıl tanıyalım?" denildiğinde cevabı şu oluyor:</a:t>
            </a:r>
            <a:endParaRPr lang="tr-TR">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ea typeface="+mn-lt"/>
              <a:cs typeface="Calibri Light"/>
            </a:endParaRPr>
          </a:p>
          <a:p>
            <a:pPr indent="-305435"/>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ea typeface="+mn-lt"/>
                <a:cs typeface="+mn-lt"/>
              </a:rPr>
              <a:t>"Ben şan ve şöhret sahibi olarak tanınmak istemem. Benim hakkımda insanlık için çok ama çok çalışmış bir vatansever demenizi isterim. Öğrenciler! Çalışın, çalışmaktan başka çare yoktur. Öğrenciyken günde 18 saat çalışırdım. Çoğu insan zekaya inanır ben inanmıyorum, bizi birbirimizden ayıran emektir; ben çalışmaya inanıyorum."</a:t>
            </a:r>
            <a:endParaRPr lang="tr-TR" dirty="0">
              <a:latin typeface="Calibri Light"/>
              <a:ea typeface="+mn-lt"/>
              <a:cs typeface="+mn-lt"/>
            </a:endParaRPr>
          </a:p>
          <a:p>
            <a:pPr indent="-305435"/>
            <a:endPar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endParaRPr>
          </a:p>
        </p:txBody>
      </p:sp>
    </p:spTree>
    <p:extLst>
      <p:ext uri="{BB962C8B-B14F-4D97-AF65-F5344CB8AC3E}">
        <p14:creationId xmlns:p14="http://schemas.microsoft.com/office/powerpoint/2010/main" val="161537645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0E0F620-5AB0-4F2A-BAE3-30133E052CED}"/>
              </a:ext>
            </a:extLst>
          </p:cNvPr>
          <p:cNvSpPr>
            <a:spLocks noGrp="1"/>
          </p:cNvSpPr>
          <p:nvPr>
            <p:ph type="title"/>
          </p:nvPr>
        </p:nvSpPr>
        <p:spPr/>
        <p:txBody>
          <a:bodyPr/>
          <a:lstStyle/>
          <a:p>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rPr>
              <a:t>Benim Yunus Emre Destanı'm</a:t>
            </a:r>
            <a:endParaRPr lang="tr-TR">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endParaRPr>
          </a:p>
        </p:txBody>
      </p:sp>
      <p:sp>
        <p:nvSpPr>
          <p:cNvPr id="3" name="İçerik Yer Tutucusu 2">
            <a:extLst>
              <a:ext uri="{FF2B5EF4-FFF2-40B4-BE49-F238E27FC236}">
                <a16:creationId xmlns="" xmlns:a16="http://schemas.microsoft.com/office/drawing/2014/main" id="{BD94E111-7E15-4C9D-AB78-FF8373265AB2}"/>
              </a:ext>
            </a:extLst>
          </p:cNvPr>
          <p:cNvSpPr>
            <a:spLocks noGrp="1"/>
          </p:cNvSpPr>
          <p:nvPr>
            <p:ph idx="1"/>
          </p:nvPr>
        </p:nvSpPr>
        <p:spPr/>
        <p:txBody>
          <a:bodyPr/>
          <a:lstStyle/>
          <a:p>
            <a:pPr indent="-305435"/>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Bu süreçte 25 yıllık çözülemeyen bir sırrı da çözmüş oldu. Mutasyon sıklığının gerilemesini keşfederek. Attıkları hipotezleri test edip doğruladı. Araştırmaları hakkında soru soran Türk meslektaşlarına İngiliz dili için Chaucer neyse, Türkçe için de Yunus Emre odur ve her Türk kendi alanında Yunus Emre'nin ulaşmaya çalıştığı kusursuzluğa ulaşmayı arzular.</a:t>
            </a:r>
          </a:p>
        </p:txBody>
      </p:sp>
    </p:spTree>
    <p:extLst>
      <p:ext uri="{BB962C8B-B14F-4D97-AF65-F5344CB8AC3E}">
        <p14:creationId xmlns:p14="http://schemas.microsoft.com/office/powerpoint/2010/main" val="373745545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A4ED024-94B4-4874-981F-15B9984D96DE}"/>
              </a:ext>
            </a:extLst>
          </p:cNvPr>
          <p:cNvSpPr>
            <a:spLocks noGrp="1"/>
          </p:cNvSpPr>
          <p:nvPr>
            <p:ph type="title"/>
          </p:nvPr>
        </p:nvSpPr>
        <p:spPr/>
        <p:txBody>
          <a:bodyPr/>
          <a:lstStyle/>
          <a:p>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Bir ben biliyorum bir de Allah biliyor.</a:t>
            </a:r>
            <a:endParaRPr lang="tr-TR" dirty="0"/>
          </a:p>
        </p:txBody>
      </p:sp>
      <p:sp>
        <p:nvSpPr>
          <p:cNvPr id="3" name="İçerik Yer Tutucusu 2">
            <a:extLst>
              <a:ext uri="{FF2B5EF4-FFF2-40B4-BE49-F238E27FC236}">
                <a16:creationId xmlns="" xmlns:a16="http://schemas.microsoft.com/office/drawing/2014/main" id="{F2562A35-110E-4AD7-850A-DB007C3DEE8B}"/>
              </a:ext>
            </a:extLst>
          </p:cNvPr>
          <p:cNvSpPr>
            <a:spLocks noGrp="1"/>
          </p:cNvSpPr>
          <p:nvPr>
            <p:ph idx="1"/>
          </p:nvPr>
        </p:nvSpPr>
        <p:spPr/>
        <p:txBody>
          <a:bodyPr/>
          <a:lstStyle/>
          <a:p>
            <a:pPr indent="-305435">
              <a:lnSpc>
                <a:spcPct val="100000"/>
              </a:lnSpc>
            </a:pPr>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Doktorluk hayatı boyunca çok çalıştı ve Gwen isminde bir eşi, manevi kızları Rose vardır. Yurt dışında yaşıyorlar. Türkçe'nin yanında Kürtçe, İngilizce gibi daha birçok dil biliyor. Eşine çok değer veriyor. Bir keresinde "27 </a:t>
            </a:r>
            <a:r>
              <a:rPr lang="tr-TR"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Mer</a:t>
            </a:r>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-i ilk gördüğümde eşi </a:t>
            </a:r>
            <a:r>
              <a:rPr lang="tr-TR"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Gwen'in</a:t>
            </a:r>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ofisine koşarak şunu der: İnsanlar hakkındaki önemli bir gerçeği şuan bir ben biliyorum bir de Allah biliyor. Ve bu buluşu 1994 yılında </a:t>
            </a:r>
            <a:r>
              <a:rPr lang="tr-TR"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Science</a:t>
            </a:r>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Dergisi tarafından "Yılın Molekülü" seçilir.</a:t>
            </a:r>
            <a:endParaRPr lang="en-US"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indent="-305435"/>
            <a:endParaRPr lang="tr-TR"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indent="-305435"/>
            <a:endParaRPr lang="tr-TR"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137630885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7BEFB7C1-0FD4-4DF8-B998-21B6C37B3454}"/>
              </a:ext>
            </a:extLst>
          </p:cNvPr>
          <p:cNvSpPr>
            <a:spLocks noGrp="1"/>
          </p:cNvSpPr>
          <p:nvPr>
            <p:ph type="title"/>
          </p:nvPr>
        </p:nvSpPr>
        <p:spPr/>
        <p:txBody>
          <a:bodyPr/>
          <a:lstStyle/>
          <a:p>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rPr>
              <a:t>İnsan Genomunun Onarım Haritası</a:t>
            </a:r>
            <a:endParaRPr lang="tr-TR">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endParaRPr>
          </a:p>
        </p:txBody>
      </p:sp>
      <p:sp>
        <p:nvSpPr>
          <p:cNvPr id="3" name="İçerik Yer Tutucusu 2">
            <a:extLst>
              <a:ext uri="{FF2B5EF4-FFF2-40B4-BE49-F238E27FC236}">
                <a16:creationId xmlns="" xmlns:a16="http://schemas.microsoft.com/office/drawing/2014/main" id="{8CC5D736-1592-46AE-BA73-6698BA3132AC}"/>
              </a:ext>
            </a:extLst>
          </p:cNvPr>
          <p:cNvSpPr>
            <a:spLocks noGrp="1"/>
          </p:cNvSpPr>
          <p:nvPr>
            <p:ph idx="1"/>
          </p:nvPr>
        </p:nvSpPr>
        <p:spPr/>
        <p:txBody>
          <a:bodyPr/>
          <a:lstStyle/>
          <a:p>
            <a:pPr indent="-305435"/>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Kişisel olarak bu insan genomu hakkındaki çalışmalarıyla oluşturduğu genom haritasını , laboratuvarının son 10 yıldaki en tatmin edici başarısı olduğunu söyler. İnsan genomunun onarım haritasından Türk arkadaşlarına bahsederken "Benim Piri Reis haritam" der. Haritalama bulgularını açığa çıkaran makaleyi yayına gönderirken Peru'ya doğru bilimsel bir seyahate çıkar ve şöyle der eşi Gwen'e "Eğer uçağım </a:t>
            </a:r>
            <a:r>
              <a:rPr lang="tr-TR"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And</a:t>
            </a:r>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Dağları'na çarpar ve ölürsem, mutlu bir insan olarak öleceğim."</a:t>
            </a:r>
          </a:p>
        </p:txBody>
      </p:sp>
    </p:spTree>
    <p:extLst>
      <p:ext uri="{BB962C8B-B14F-4D97-AF65-F5344CB8AC3E}">
        <p14:creationId xmlns:p14="http://schemas.microsoft.com/office/powerpoint/2010/main" val="307734157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79B2E1DB-B595-480E-A6D9-3352BD72E783}"/>
              </a:ext>
            </a:extLst>
          </p:cNvPr>
          <p:cNvSpPr>
            <a:spLocks noGrp="1"/>
          </p:cNvSpPr>
          <p:nvPr>
            <p:ph type="title"/>
          </p:nvPr>
        </p:nvSpPr>
        <p:spPr/>
        <p:txBody>
          <a:bodyPr/>
          <a:lstStyle/>
          <a:p>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rPr>
              <a:t>8 Aralık 2015 Nobel Ödülü</a:t>
            </a:r>
            <a:endParaRPr lang="tr-TR" dirty="0">
              <a:latin typeface="Calibri Light"/>
            </a:endParaRPr>
          </a:p>
        </p:txBody>
      </p:sp>
      <p:sp>
        <p:nvSpPr>
          <p:cNvPr id="3" name="İçerik Yer Tutucusu 2">
            <a:extLst>
              <a:ext uri="{FF2B5EF4-FFF2-40B4-BE49-F238E27FC236}">
                <a16:creationId xmlns="" xmlns:a16="http://schemas.microsoft.com/office/drawing/2014/main" id="{31134C75-AB93-4627-92DA-49B127D11CAA}"/>
              </a:ext>
            </a:extLst>
          </p:cNvPr>
          <p:cNvSpPr>
            <a:spLocks noGrp="1"/>
          </p:cNvSpPr>
          <p:nvPr>
            <p:ph idx="1"/>
          </p:nvPr>
        </p:nvSpPr>
        <p:spPr/>
        <p:txBody>
          <a:bodyPr/>
          <a:lstStyle/>
          <a:p>
            <a:pPr indent="-305435"/>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Aziz Sancar'ın Doktora hocası olan </a:t>
            </a:r>
            <a:r>
              <a:rPr lang="tr-TR"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Claud</a:t>
            </a:r>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S. </a:t>
            </a:r>
            <a:r>
              <a:rPr lang="tr-TR" dirty="0" err="1">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Rupert'in</a:t>
            </a:r>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 fotonlar üzerine enzim aktivitesini bulması ile bilimsel bir disiplin olarak DNA onarımının miladını başlattığını söyler.</a:t>
            </a:r>
          </a:p>
          <a:p>
            <a:pPr indent="-305435"/>
            <a:r>
              <a:rPr lang="tr-TR" dirty="0">
                <a:ln>
                  <a:solidFill>
                    <a:prstClr val="black">
                      <a:lumMod val="75000"/>
                      <a:lumOff val="25000"/>
                      <a:alpha val="10000"/>
                    </a:prstClr>
                  </a:solidFill>
                </a:ln>
                <a:effectLst>
                  <a:outerShdw blurRad="9525" dist="25400" dir="14640000" algn="tl" rotWithShape="0">
                    <a:prstClr val="black">
                      <a:alpha val="30000"/>
                    </a:prstClr>
                  </a:outerShdw>
                </a:effectLst>
                <a:latin typeface="Calibri Light"/>
                <a:cs typeface="Calibri Light"/>
              </a:rPr>
              <a:t>Bir nevi yeniden dirilişin metafizik bir açıklama gerektiren mucizevi bir olay olmadığını söyler Aziz Sancar.</a:t>
            </a:r>
          </a:p>
        </p:txBody>
      </p:sp>
    </p:spTree>
    <p:extLst>
      <p:ext uri="{BB962C8B-B14F-4D97-AF65-F5344CB8AC3E}">
        <p14:creationId xmlns:p14="http://schemas.microsoft.com/office/powerpoint/2010/main" val="3247901937"/>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Bodoni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oudy Old Style"/>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0</TotalTime>
  <Words>842</Words>
  <Application>Microsoft Office PowerPoint</Application>
  <PresentationFormat>Özel</PresentationFormat>
  <Paragraphs>53</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SlateVTI</vt:lpstr>
      <vt:lpstr>AZİZ SANCAR</vt:lpstr>
      <vt:lpstr>Aziz Sancar'ın Çocukluğuna Dair Sözleri; </vt:lpstr>
      <vt:lpstr>AZİZ SANCAR'IN HAYATI</vt:lpstr>
      <vt:lpstr>PowerPoint Sunusu</vt:lpstr>
      <vt:lpstr>PowerPoint Sunusu</vt:lpstr>
      <vt:lpstr>Benim Yunus Emre Destanı'm</vt:lpstr>
      <vt:lpstr>Bir ben biliyorum bir de Allah biliyor.</vt:lpstr>
      <vt:lpstr>İnsan Genomunun Onarım Haritası</vt:lpstr>
      <vt:lpstr>8 Aralık 2015 Nobel Ödülü</vt:lpstr>
      <vt:lpstr>Başarılı bir bilim insanında 3 temel özelliğin bulunması gerektiğine inanıyorum:</vt:lpstr>
      <vt:lpstr>Son sözler..</vt:lpstr>
      <vt:lpstr>Sırat-ı müstakim: Doğru Yol demektir.</vt:lpstr>
      <vt:lpstr>Nobel konuşmasını da izledik evet. </vt:lpstr>
      <vt:lpstr>«Benim değer verdiğim tek şey:</vt:lpstr>
      <vt:lpstr>«Madalyayı Anıtkabir’e vereceğim.» diye karar aldım, Gwen’e söyledim olağan karşıladı.   Millet soruyor «Niye Anıtkabir?»</vt:lpstr>
      <vt:lpstr>Küçük iki kız öğrenci olarak,  ülkemiz ve milletimiz adına Aziz Sancar’a sevgi, hürmet ve teşekkürlerimizi sunuyoruz.</vt:lpstr>
      <vt:lpstr>Tematik Kavramlar</vt:lpstr>
      <vt:lpstr>KAYNAKÇA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
  <cp:lastModifiedBy/>
  <cp:revision>348</cp:revision>
  <dcterms:created xsi:type="dcterms:W3CDTF">2020-04-28T19:43:27Z</dcterms:created>
  <dcterms:modified xsi:type="dcterms:W3CDTF">2020-05-04T16:27:12Z</dcterms:modified>
</cp:coreProperties>
</file>