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8" r:id="rId4"/>
    <p:sldId id="261" r:id="rId5"/>
    <p:sldId id="257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860" autoAdjust="0"/>
  </p:normalViewPr>
  <p:slideViewPr>
    <p:cSldViewPr snapToGrid="0">
      <p:cViewPr varScale="1">
        <p:scale>
          <a:sx n="66" d="100"/>
          <a:sy n="66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37DA1-A55E-4783-98D5-B6C26C6882E7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57F54-524C-4CB1-91CC-93F89134ED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3776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t>22	Genetically Engineered (GE) Animals</a:t>
            </a:r>
          </a:p>
          <a:p>
            <a:pPr>
              <a:defRPr sz="1200"/>
            </a:pPr>
            <a:r>
              <a:t>These techniques are available at least 10 years away from practical application could have dramatic effects on goat breeding if they become practicable. </a:t>
            </a:r>
          </a:p>
          <a:p>
            <a:pPr>
              <a:defRPr sz="1200" b="1"/>
            </a:pPr>
            <a:r>
              <a:t>Transgenesis or Gene transfer</a:t>
            </a:r>
          </a:p>
          <a:p>
            <a:pPr>
              <a:defRPr sz="1200"/>
            </a:pPr>
            <a:r>
              <a:t>A transgenic animal is one that carries a foreign gene that has been inserted into its genome. </a:t>
            </a:r>
          </a:p>
          <a:p>
            <a:pPr>
              <a:defRPr sz="1200"/>
            </a:pPr>
            <a:r>
              <a:t>The foreign gene is constructed using recombinant DNA methodology. </a:t>
            </a:r>
          </a:p>
          <a:p>
            <a:pPr>
              <a:defRPr sz="1200"/>
            </a:pPr>
            <a:r>
              <a:t>The application of transgenic/SCNT (somatic cell nuclear technologies) to improve production traits of economic value, such as increased milk, meat and/or mohair production, has not been reported in goats yet.</a:t>
            </a:r>
          </a:p>
          <a:p>
            <a:pPr>
              <a:defRPr sz="1200" b="1"/>
            </a:pPr>
            <a:r>
              <a:t>why goat?</a:t>
            </a:r>
          </a:p>
          <a:p>
            <a:pPr marL="177800" indent="-177800">
              <a:buSzPct val="100000"/>
              <a:buAutoNum type="arabicPeriod"/>
              <a:defRPr sz="1200"/>
            </a:pPr>
            <a:r>
              <a:t>dairy goats are less expensive, </a:t>
            </a:r>
          </a:p>
          <a:p>
            <a:pPr>
              <a:defRPr sz="1200"/>
            </a:pPr>
            <a:r>
              <a:t>2. have shorter generation times,</a:t>
            </a:r>
          </a:p>
          <a:p>
            <a:pPr>
              <a:defRPr sz="1200"/>
            </a:pPr>
            <a:r>
              <a:t>3. produce multiple offspring. </a:t>
            </a:r>
          </a:p>
          <a:p>
            <a:pPr>
              <a:defRPr sz="1200"/>
            </a:pPr>
            <a:r>
              <a:t>4. cost of maintenance. </a:t>
            </a:r>
          </a:p>
          <a:p>
            <a:pPr>
              <a:defRPr sz="1200"/>
            </a:pPr>
            <a:r>
              <a:t>5. lower incidence of scrapie</a:t>
            </a:r>
          </a:p>
          <a:p>
            <a:pPr>
              <a:defRPr sz="1200"/>
            </a:pPr>
            <a:r>
              <a:t>For these reasons, the use of dairy goats as a bioreactor animal is of interest.</a:t>
            </a:r>
          </a:p>
          <a:p>
            <a:pPr>
              <a:defRPr sz="1200"/>
            </a:pPr>
            <a:r>
              <a:rPr b="1">
                <a:solidFill>
                  <a:schemeClr val="accent5">
                    <a:hueOff val="457874"/>
                    <a:satOff val="-29218"/>
                    <a:lumOff val="-29125"/>
                  </a:schemeClr>
                </a:solidFill>
              </a:rPr>
              <a:t>Novadays</a:t>
            </a:r>
            <a:r>
              <a:t>, transgen is a usefull technique for production of expensive human pharmasotics and therapeutics and there are some popular experiments from science direct, which are related with transgenesis….</a:t>
            </a:r>
          </a:p>
        </p:txBody>
      </p:sp>
    </p:spTree>
    <p:extLst>
      <p:ext uri="{BB962C8B-B14F-4D97-AF65-F5344CB8AC3E}">
        <p14:creationId xmlns:p14="http://schemas.microsoft.com/office/powerpoint/2010/main" xmlns="" val="175540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t>22	Genetically Engineered (GE) Animals</a:t>
            </a:r>
          </a:p>
          <a:p>
            <a:pPr>
              <a:defRPr sz="1200"/>
            </a:pPr>
            <a:r>
              <a:t>These techniques are available at least 10 years away from practical application could have dramatic effects on goat breeding if they become practicable. </a:t>
            </a:r>
          </a:p>
          <a:p>
            <a:pPr>
              <a:defRPr sz="1200" b="1"/>
            </a:pPr>
            <a:r>
              <a:t>Transgenesis or Gene transfer</a:t>
            </a:r>
          </a:p>
          <a:p>
            <a:pPr>
              <a:defRPr sz="1200"/>
            </a:pPr>
            <a:r>
              <a:t>A transgenic animal is one that carries a foreign gene that has been inserted into its genome. </a:t>
            </a:r>
          </a:p>
          <a:p>
            <a:pPr>
              <a:defRPr sz="1200"/>
            </a:pPr>
            <a:r>
              <a:t>The foreign gene is constructed using recombinant DNA methodology. </a:t>
            </a:r>
          </a:p>
          <a:p>
            <a:pPr>
              <a:defRPr sz="1200"/>
            </a:pPr>
            <a:r>
              <a:t>The application of transgenic/SCNT (somatic cell nuclear technologies) to improve production traits of economic value, such as increased milk, meat and/or mohair production, has not been reported in goats yet.</a:t>
            </a:r>
          </a:p>
          <a:p>
            <a:pPr>
              <a:defRPr sz="1200" b="1"/>
            </a:pPr>
            <a:r>
              <a:t>why goat?</a:t>
            </a:r>
          </a:p>
          <a:p>
            <a:pPr marL="177800" indent="-177800">
              <a:buSzPct val="100000"/>
              <a:buAutoNum type="arabicPeriod"/>
              <a:defRPr sz="1200"/>
            </a:pPr>
            <a:r>
              <a:t>dairy goats are less expensive, </a:t>
            </a:r>
          </a:p>
          <a:p>
            <a:pPr>
              <a:defRPr sz="1200"/>
            </a:pPr>
            <a:r>
              <a:t>2. have shorter generation times,</a:t>
            </a:r>
          </a:p>
          <a:p>
            <a:pPr>
              <a:defRPr sz="1200"/>
            </a:pPr>
            <a:r>
              <a:t>3. produce multiple offspring. </a:t>
            </a:r>
          </a:p>
          <a:p>
            <a:pPr>
              <a:defRPr sz="1200"/>
            </a:pPr>
            <a:r>
              <a:t>4. cost of maintenance. </a:t>
            </a:r>
          </a:p>
          <a:p>
            <a:pPr>
              <a:defRPr sz="1200"/>
            </a:pPr>
            <a:r>
              <a:t>5. lower incidence of scrapie</a:t>
            </a:r>
          </a:p>
          <a:p>
            <a:pPr>
              <a:defRPr sz="1200"/>
            </a:pPr>
            <a:r>
              <a:t>For these reasons, the use of dairy goats as a bioreactor animal is of interest.</a:t>
            </a:r>
          </a:p>
          <a:p>
            <a:pPr>
              <a:defRPr sz="1200"/>
            </a:pPr>
            <a:r>
              <a:rPr b="1">
                <a:solidFill>
                  <a:schemeClr val="accent5">
                    <a:hueOff val="457874"/>
                    <a:satOff val="-29218"/>
                    <a:lumOff val="-29125"/>
                  </a:schemeClr>
                </a:solidFill>
              </a:rPr>
              <a:t>Novadays</a:t>
            </a:r>
            <a:r>
              <a:t>, transgen is a usefull technique for production of expensive human pharmasotics and therapeutics and there are some popular experiments from science direct, which are related with transgenesis….</a:t>
            </a:r>
          </a:p>
        </p:txBody>
      </p:sp>
    </p:spTree>
    <p:extLst>
      <p:ext uri="{BB962C8B-B14F-4D97-AF65-F5344CB8AC3E}">
        <p14:creationId xmlns:p14="http://schemas.microsoft.com/office/powerpoint/2010/main" xmlns="" val="175540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t>22	Genetically Engineered (GE) Animals</a:t>
            </a:r>
          </a:p>
          <a:p>
            <a:pPr>
              <a:defRPr sz="1200"/>
            </a:pPr>
            <a:r>
              <a:t>These techniques are available at least 10 years away from practical application could have dramatic effects on goat breeding if they become practicable. </a:t>
            </a:r>
          </a:p>
          <a:p>
            <a:pPr>
              <a:defRPr sz="1200" b="1"/>
            </a:pPr>
            <a:r>
              <a:t>Transgenesis or Gene transfer</a:t>
            </a:r>
          </a:p>
          <a:p>
            <a:pPr>
              <a:defRPr sz="1200"/>
            </a:pPr>
            <a:r>
              <a:t>A transgenic animal is one that carries a foreign gene that has been inserted into its genome. </a:t>
            </a:r>
          </a:p>
          <a:p>
            <a:pPr>
              <a:defRPr sz="1200"/>
            </a:pPr>
            <a:r>
              <a:t>The foreign gene is constructed using recombinant DNA methodology. </a:t>
            </a:r>
          </a:p>
          <a:p>
            <a:pPr>
              <a:defRPr sz="1200"/>
            </a:pPr>
            <a:r>
              <a:t>The application of transgenic/SCNT (somatic cell nuclear technologies) to improve production traits of economic value, such as increased milk, meat and/or mohair production, has not been reported in goats yet.</a:t>
            </a:r>
          </a:p>
          <a:p>
            <a:pPr>
              <a:defRPr sz="1200" b="1"/>
            </a:pPr>
            <a:r>
              <a:t>why goat?</a:t>
            </a:r>
          </a:p>
          <a:p>
            <a:pPr marL="177800" indent="-177800">
              <a:buSzPct val="100000"/>
              <a:buAutoNum type="arabicPeriod"/>
              <a:defRPr sz="1200"/>
            </a:pPr>
            <a:r>
              <a:t>dairy goats are less expensive, </a:t>
            </a:r>
          </a:p>
          <a:p>
            <a:pPr>
              <a:defRPr sz="1200"/>
            </a:pPr>
            <a:r>
              <a:t>2. have shorter generation times,</a:t>
            </a:r>
          </a:p>
          <a:p>
            <a:pPr>
              <a:defRPr sz="1200"/>
            </a:pPr>
            <a:r>
              <a:t>3. produce multiple offspring. </a:t>
            </a:r>
          </a:p>
          <a:p>
            <a:pPr>
              <a:defRPr sz="1200"/>
            </a:pPr>
            <a:r>
              <a:t>4. cost of maintenance. </a:t>
            </a:r>
          </a:p>
          <a:p>
            <a:pPr>
              <a:defRPr sz="1200"/>
            </a:pPr>
            <a:r>
              <a:t>5. lower incidence of scrapie</a:t>
            </a:r>
          </a:p>
          <a:p>
            <a:pPr>
              <a:defRPr sz="1200"/>
            </a:pPr>
            <a:r>
              <a:t>For these reasons, the use of dairy goats as a bioreactor animal is of interest.</a:t>
            </a:r>
          </a:p>
          <a:p>
            <a:pPr>
              <a:defRPr sz="1200"/>
            </a:pPr>
            <a:r>
              <a:rPr b="1">
                <a:solidFill>
                  <a:schemeClr val="accent5">
                    <a:hueOff val="457874"/>
                    <a:satOff val="-29218"/>
                    <a:lumOff val="-29125"/>
                  </a:schemeClr>
                </a:solidFill>
              </a:rPr>
              <a:t>Novadays</a:t>
            </a:r>
            <a:r>
              <a:t>, transgen is a usefull technique for production of expensive human pharmasotics and therapeutics and there are some popular experiments from science direct, which are related with transgenesis….</a:t>
            </a:r>
          </a:p>
        </p:txBody>
      </p:sp>
    </p:spTree>
    <p:extLst>
      <p:ext uri="{BB962C8B-B14F-4D97-AF65-F5344CB8AC3E}">
        <p14:creationId xmlns:p14="http://schemas.microsoft.com/office/powerpoint/2010/main" xmlns="" val="175540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t>22	Genetically Engineered (GE) Animals</a:t>
            </a:r>
          </a:p>
          <a:p>
            <a:pPr>
              <a:defRPr sz="1200"/>
            </a:pPr>
            <a:r>
              <a:t>These techniques are available at least 10 years away from practical application could have dramatic effects on goat breeding if they become practicable. </a:t>
            </a:r>
          </a:p>
          <a:p>
            <a:pPr>
              <a:defRPr sz="1200" b="1"/>
            </a:pPr>
            <a:r>
              <a:t>Transgenesis or Gene transfer</a:t>
            </a:r>
          </a:p>
          <a:p>
            <a:pPr>
              <a:defRPr sz="1200"/>
            </a:pPr>
            <a:r>
              <a:t>A transgenic animal is one that carries a foreign gene that has been inserted into its genome. </a:t>
            </a:r>
          </a:p>
          <a:p>
            <a:pPr>
              <a:defRPr sz="1200"/>
            </a:pPr>
            <a:r>
              <a:t>The foreign gene is constructed using recombinant DNA methodology. </a:t>
            </a:r>
          </a:p>
          <a:p>
            <a:pPr>
              <a:defRPr sz="1200"/>
            </a:pPr>
            <a:r>
              <a:t>The application of transgenic/SCNT (somatic cell nuclear technologies) to improve production traits of economic value, such as increased milk, meat and/or mohair production, has not been reported in goats yet.</a:t>
            </a:r>
          </a:p>
          <a:p>
            <a:pPr>
              <a:defRPr sz="1200" b="1"/>
            </a:pPr>
            <a:r>
              <a:t>why goat?</a:t>
            </a:r>
          </a:p>
          <a:p>
            <a:pPr marL="177800" indent="-177800">
              <a:buSzPct val="100000"/>
              <a:buAutoNum type="arabicPeriod"/>
              <a:defRPr sz="1200"/>
            </a:pPr>
            <a:r>
              <a:t>dairy goats are less expensive, </a:t>
            </a:r>
          </a:p>
          <a:p>
            <a:pPr>
              <a:defRPr sz="1200"/>
            </a:pPr>
            <a:r>
              <a:t>2. have shorter generation times,</a:t>
            </a:r>
          </a:p>
          <a:p>
            <a:pPr>
              <a:defRPr sz="1200"/>
            </a:pPr>
            <a:r>
              <a:t>3. produce multiple offspring. </a:t>
            </a:r>
          </a:p>
          <a:p>
            <a:pPr>
              <a:defRPr sz="1200"/>
            </a:pPr>
            <a:r>
              <a:t>4. cost of maintenance. </a:t>
            </a:r>
          </a:p>
          <a:p>
            <a:pPr>
              <a:defRPr sz="1200"/>
            </a:pPr>
            <a:r>
              <a:t>5. lower incidence of scrapie</a:t>
            </a:r>
          </a:p>
          <a:p>
            <a:pPr>
              <a:defRPr sz="1200"/>
            </a:pPr>
            <a:r>
              <a:t>For these reasons, the use of dairy goats as a bioreactor animal is of interest.</a:t>
            </a:r>
          </a:p>
          <a:p>
            <a:pPr>
              <a:defRPr sz="1200"/>
            </a:pPr>
            <a:r>
              <a:rPr b="1">
                <a:solidFill>
                  <a:schemeClr val="accent5">
                    <a:hueOff val="457874"/>
                    <a:satOff val="-29218"/>
                    <a:lumOff val="-29125"/>
                  </a:schemeClr>
                </a:solidFill>
              </a:rPr>
              <a:t>Novadays</a:t>
            </a:r>
            <a:r>
              <a:t>, transgen is a usefull technique for production of expensive human pharmasotics and therapeutics and there are some popular experiments from science direct, which are related with transgenesis….</a:t>
            </a:r>
          </a:p>
        </p:txBody>
      </p:sp>
    </p:spTree>
    <p:extLst>
      <p:ext uri="{BB962C8B-B14F-4D97-AF65-F5344CB8AC3E}">
        <p14:creationId xmlns:p14="http://schemas.microsoft.com/office/powerpoint/2010/main" xmlns="" val="391818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t>22	Genetically Engineered (GE) Animals</a:t>
            </a:r>
          </a:p>
          <a:p>
            <a:pPr>
              <a:defRPr sz="1200"/>
            </a:pPr>
            <a:r>
              <a:t>These techniques are available at least 10 years away from practical application could have dramatic effects on goat breeding if they become practicable. </a:t>
            </a:r>
          </a:p>
          <a:p>
            <a:pPr>
              <a:defRPr sz="1200" b="1"/>
            </a:pPr>
            <a:r>
              <a:t>Transgenesis or Gene transfer</a:t>
            </a:r>
          </a:p>
          <a:p>
            <a:pPr>
              <a:defRPr sz="1200"/>
            </a:pPr>
            <a:r>
              <a:t>A transgenic animal is one that carries a foreign gene that has been inserted into its genome. </a:t>
            </a:r>
          </a:p>
          <a:p>
            <a:pPr>
              <a:defRPr sz="1200"/>
            </a:pPr>
            <a:r>
              <a:t>The foreign gene is constructed using recombinant DNA methodology. </a:t>
            </a:r>
          </a:p>
          <a:p>
            <a:pPr>
              <a:defRPr sz="1200"/>
            </a:pPr>
            <a:r>
              <a:t>The application of transgenic/SCNT (somatic cell nuclear technologies) to improve production traits of economic value, such as increased milk, meat and/or mohair production, has not been reported in goats yet.</a:t>
            </a:r>
          </a:p>
          <a:p>
            <a:pPr>
              <a:defRPr sz="1200" b="1"/>
            </a:pPr>
            <a:r>
              <a:t>why goat?</a:t>
            </a:r>
          </a:p>
          <a:p>
            <a:pPr marL="177800" indent="-177800">
              <a:buSzPct val="100000"/>
              <a:buAutoNum type="arabicPeriod"/>
              <a:defRPr sz="1200"/>
            </a:pPr>
            <a:r>
              <a:t>dairy goats are less expensive, </a:t>
            </a:r>
          </a:p>
          <a:p>
            <a:pPr>
              <a:defRPr sz="1200"/>
            </a:pPr>
            <a:r>
              <a:t>2. have shorter generation times,</a:t>
            </a:r>
          </a:p>
          <a:p>
            <a:pPr>
              <a:defRPr sz="1200"/>
            </a:pPr>
            <a:r>
              <a:t>3. produce multiple offspring. </a:t>
            </a:r>
          </a:p>
          <a:p>
            <a:pPr>
              <a:defRPr sz="1200"/>
            </a:pPr>
            <a:r>
              <a:t>4. cost of maintenance. </a:t>
            </a:r>
          </a:p>
          <a:p>
            <a:pPr>
              <a:defRPr sz="1200"/>
            </a:pPr>
            <a:r>
              <a:t>5. lower incidence of scrapie</a:t>
            </a:r>
          </a:p>
          <a:p>
            <a:pPr>
              <a:defRPr sz="1200"/>
            </a:pPr>
            <a:r>
              <a:t>For these reasons, the use of dairy goats as a bioreactor animal is of interest.</a:t>
            </a:r>
          </a:p>
          <a:p>
            <a:pPr>
              <a:defRPr sz="1200"/>
            </a:pPr>
            <a:r>
              <a:rPr b="1">
                <a:solidFill>
                  <a:schemeClr val="accent5">
                    <a:hueOff val="457874"/>
                    <a:satOff val="-29218"/>
                    <a:lumOff val="-29125"/>
                  </a:schemeClr>
                </a:solidFill>
              </a:rPr>
              <a:t>Novadays</a:t>
            </a:r>
            <a:r>
              <a:t>, transgen is a usefull technique for production of expensive human pharmasotics and therapeutics and there are some popular experiments from science direct, which are related with transgenesis….</a:t>
            </a:r>
          </a:p>
        </p:txBody>
      </p:sp>
    </p:spTree>
    <p:extLst>
      <p:ext uri="{BB962C8B-B14F-4D97-AF65-F5344CB8AC3E}">
        <p14:creationId xmlns:p14="http://schemas.microsoft.com/office/powerpoint/2010/main" xmlns="" val="3918187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t>22	Genetically Engineered (GE) Animals</a:t>
            </a:r>
          </a:p>
          <a:p>
            <a:pPr>
              <a:defRPr sz="1200"/>
            </a:pPr>
            <a:r>
              <a:t>These techniques are available at least 10 years away from practical application could have dramatic effects on goat breeding if they become practicable. </a:t>
            </a:r>
          </a:p>
          <a:p>
            <a:pPr>
              <a:defRPr sz="1200" b="1"/>
            </a:pPr>
            <a:r>
              <a:t>Transgenesis or Gene transfer</a:t>
            </a:r>
          </a:p>
          <a:p>
            <a:pPr>
              <a:defRPr sz="1200"/>
            </a:pPr>
            <a:r>
              <a:t>A transgenic animal is one that carries a foreign gene that has been inserted into its genome. </a:t>
            </a:r>
          </a:p>
          <a:p>
            <a:pPr>
              <a:defRPr sz="1200"/>
            </a:pPr>
            <a:r>
              <a:t>The foreign gene is constructed using recombinant DNA methodology. </a:t>
            </a:r>
          </a:p>
          <a:p>
            <a:pPr>
              <a:defRPr sz="1200"/>
            </a:pPr>
            <a:r>
              <a:t>The application of transgenic/SCNT (somatic cell nuclear technologies) to improve production traits of economic value, such as increased milk, meat and/or mohair production, has not been reported in goats yet.</a:t>
            </a:r>
          </a:p>
          <a:p>
            <a:pPr>
              <a:defRPr sz="1200" b="1"/>
            </a:pPr>
            <a:r>
              <a:t>why goat?</a:t>
            </a:r>
          </a:p>
          <a:p>
            <a:pPr marL="177800" indent="-177800">
              <a:buSzPct val="100000"/>
              <a:buAutoNum type="arabicPeriod"/>
              <a:defRPr sz="1200"/>
            </a:pPr>
            <a:r>
              <a:t>dairy goats are less expensive, </a:t>
            </a:r>
          </a:p>
          <a:p>
            <a:pPr>
              <a:defRPr sz="1200"/>
            </a:pPr>
            <a:r>
              <a:t>2. have shorter generation times,</a:t>
            </a:r>
          </a:p>
          <a:p>
            <a:pPr>
              <a:defRPr sz="1200"/>
            </a:pPr>
            <a:r>
              <a:t>3. produce multiple offspring. </a:t>
            </a:r>
          </a:p>
          <a:p>
            <a:pPr>
              <a:defRPr sz="1200"/>
            </a:pPr>
            <a:r>
              <a:t>4. cost of maintenance. </a:t>
            </a:r>
          </a:p>
          <a:p>
            <a:pPr>
              <a:defRPr sz="1200"/>
            </a:pPr>
            <a:r>
              <a:t>5. lower incidence of scrapie</a:t>
            </a:r>
          </a:p>
          <a:p>
            <a:pPr>
              <a:defRPr sz="1200"/>
            </a:pPr>
            <a:r>
              <a:t>For these reasons, the use of dairy goats as a bioreactor animal is of interest.</a:t>
            </a:r>
          </a:p>
          <a:p>
            <a:pPr>
              <a:defRPr sz="1200"/>
            </a:pPr>
            <a:r>
              <a:rPr b="1">
                <a:solidFill>
                  <a:schemeClr val="accent5">
                    <a:hueOff val="457874"/>
                    <a:satOff val="-29218"/>
                    <a:lumOff val="-29125"/>
                  </a:schemeClr>
                </a:solidFill>
              </a:rPr>
              <a:t>Novadays</a:t>
            </a:r>
            <a:r>
              <a:t>, transgen is a usefull technique for production of expensive human pharmasotics and therapeutics and there are some popular experiments from science direct, which are related with transgenesis….</a:t>
            </a:r>
          </a:p>
        </p:txBody>
      </p:sp>
    </p:spTree>
    <p:extLst>
      <p:ext uri="{BB962C8B-B14F-4D97-AF65-F5344CB8AC3E}">
        <p14:creationId xmlns:p14="http://schemas.microsoft.com/office/powerpoint/2010/main" xmlns="" val="3918187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t>22	Genetically Engineered (GE) Animals</a:t>
            </a:r>
          </a:p>
          <a:p>
            <a:pPr>
              <a:defRPr sz="1200"/>
            </a:pPr>
            <a:r>
              <a:t>These techniques are available at least 10 years away from practical application could have dramatic effects on goat breeding if they become practicable. </a:t>
            </a:r>
          </a:p>
          <a:p>
            <a:pPr>
              <a:defRPr sz="1200" b="1"/>
            </a:pPr>
            <a:r>
              <a:t>Transgenesis or Gene transfer</a:t>
            </a:r>
          </a:p>
          <a:p>
            <a:pPr>
              <a:defRPr sz="1200"/>
            </a:pPr>
            <a:r>
              <a:t>A transgenic animal is one that carries a foreign gene that has been inserted into its genome. </a:t>
            </a:r>
          </a:p>
          <a:p>
            <a:pPr>
              <a:defRPr sz="1200"/>
            </a:pPr>
            <a:r>
              <a:t>The foreign gene is constructed using recombinant DNA methodology. </a:t>
            </a:r>
          </a:p>
          <a:p>
            <a:pPr>
              <a:defRPr sz="1200"/>
            </a:pPr>
            <a:r>
              <a:t>The application of transgenic/SCNT (somatic cell nuclear technologies) to improve production traits of economic value, such as increased milk, meat and/or mohair production, has not been reported in goats yet.</a:t>
            </a:r>
          </a:p>
          <a:p>
            <a:pPr>
              <a:defRPr sz="1200" b="1"/>
            </a:pPr>
            <a:r>
              <a:t>why goat?</a:t>
            </a:r>
          </a:p>
          <a:p>
            <a:pPr marL="177800" indent="-177800">
              <a:buSzPct val="100000"/>
              <a:buAutoNum type="arabicPeriod"/>
              <a:defRPr sz="1200"/>
            </a:pPr>
            <a:r>
              <a:t>dairy goats are less expensive, </a:t>
            </a:r>
          </a:p>
          <a:p>
            <a:pPr>
              <a:defRPr sz="1200"/>
            </a:pPr>
            <a:r>
              <a:t>2. have shorter generation times,</a:t>
            </a:r>
          </a:p>
          <a:p>
            <a:pPr>
              <a:defRPr sz="1200"/>
            </a:pPr>
            <a:r>
              <a:t>3. produce multiple offspring. </a:t>
            </a:r>
          </a:p>
          <a:p>
            <a:pPr>
              <a:defRPr sz="1200"/>
            </a:pPr>
            <a:r>
              <a:t>4. cost of maintenance. </a:t>
            </a:r>
          </a:p>
          <a:p>
            <a:pPr>
              <a:defRPr sz="1200"/>
            </a:pPr>
            <a:r>
              <a:t>5. lower incidence of scrapie</a:t>
            </a:r>
          </a:p>
          <a:p>
            <a:pPr>
              <a:defRPr sz="1200"/>
            </a:pPr>
            <a:r>
              <a:t>For these reasons, the use of dairy goats as a bioreactor animal is of interest.</a:t>
            </a:r>
          </a:p>
          <a:p>
            <a:pPr>
              <a:defRPr sz="1200"/>
            </a:pPr>
            <a:r>
              <a:rPr b="1">
                <a:solidFill>
                  <a:schemeClr val="accent5">
                    <a:hueOff val="457874"/>
                    <a:satOff val="-29218"/>
                    <a:lumOff val="-29125"/>
                  </a:schemeClr>
                </a:solidFill>
              </a:rPr>
              <a:t>Novadays</a:t>
            </a:r>
            <a:r>
              <a:t>, transgen is a usefull technique for production of expensive human pharmasotics and therapeutics and there are some popular experiments from science direct, which are related with transgenesis….</a:t>
            </a:r>
          </a:p>
        </p:txBody>
      </p:sp>
    </p:spTree>
    <p:extLst>
      <p:ext uri="{BB962C8B-B14F-4D97-AF65-F5344CB8AC3E}">
        <p14:creationId xmlns:p14="http://schemas.microsoft.com/office/powerpoint/2010/main" xmlns="" val="175540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6567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6903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5957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839515"/>
            <a:ext cx="9810750" cy="17859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661172"/>
            <a:ext cx="9810750" cy="11697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3069713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-1273969" y="-803672"/>
            <a:ext cx="13751719" cy="707231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07281" y="4777383"/>
            <a:ext cx="9977438" cy="106263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7281" y="5893594"/>
            <a:ext cx="9977438" cy="66079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7357153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536031"/>
            <a:ext cx="9810750" cy="17859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222375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1916907" y="-17859"/>
            <a:ext cx="11751470" cy="60811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571500" y="812602"/>
            <a:ext cx="5619750" cy="2509242"/>
          </a:xfrm>
          <a:prstGeom prst="rect">
            <a:avLst/>
          </a:prstGeom>
        </p:spPr>
        <p:txBody>
          <a:bodyPr anchor="b"/>
          <a:lstStyle>
            <a:lvl1pPr>
              <a:defRPr sz="4078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348633"/>
            <a:ext cx="5619750" cy="25092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0098583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0381730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3621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212406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3321844" y="1419560"/>
            <a:ext cx="9655969" cy="50006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2071688"/>
            <a:ext cx="4941094" cy="4286250"/>
          </a:xfrm>
          <a:prstGeom prst="rect">
            <a:avLst/>
          </a:prstGeom>
        </p:spPr>
        <p:txBody>
          <a:bodyPr/>
          <a:lstStyle>
            <a:lvl1pPr marL="339316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1pPr>
            <a:lvl2pPr marL="678632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2pPr>
            <a:lvl3pPr marL="1017948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3pPr>
            <a:lvl4pPr marL="1357264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4pPr>
            <a:lvl5pPr marL="1696580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8537" y="6465094"/>
            <a:ext cx="301365" cy="297389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7184923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774322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19435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>
            <a:off x="4409928" y="2382904"/>
            <a:ext cx="9036845" cy="450123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14"/>
          </p:nvPr>
        </p:nvSpPr>
        <p:spPr>
          <a:xfrm rot="21600000">
            <a:off x="6826664" y="-935425"/>
            <a:ext cx="4667251" cy="445255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 rot="21600000">
            <a:off x="-3012281" y="535781"/>
            <a:ext cx="11513344" cy="597396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8982553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190625" y="3172103"/>
            <a:ext cx="9810750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1687"/>
              </a:spcBef>
              <a:buSzTx/>
              <a:buNone/>
              <a:defRPr sz="2672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4430863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721663" y="-152389"/>
            <a:ext cx="14025563" cy="7233048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18694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278409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9385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9177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3182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9823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410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735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4758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0551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750094"/>
            <a:ext cx="9810750" cy="5357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190625" y="142875"/>
            <a:ext cx="9810750" cy="1785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4877" y="6465094"/>
            <a:ext cx="301366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321457" hangingPunct="0"/>
            <a:fld id="{86CB4B4D-7CA3-9044-876B-883B54F8677D}" type="slidenum">
              <a:rPr lang="tr-TR" kern="0" smtClean="0">
                <a:solidFill>
                  <a:srgbClr val="FFFFFF"/>
                </a:solidFill>
                <a:sym typeface="Chalkduster"/>
              </a:rPr>
              <a:pPr algn="ctr" defTabSz="321457" hangingPunct="0"/>
              <a:t>‹#›</a:t>
            </a:fld>
            <a:endParaRPr lang="tr-TR" kern="0">
              <a:solidFill>
                <a:srgbClr val="FFFFFF"/>
              </a:solidFill>
              <a:sym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718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1607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321457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482186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642915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803643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964372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125101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2858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401822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803643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205465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1607287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009108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2410930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2812752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3214573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3616395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1607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321457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482186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642915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803643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964372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125101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2858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ransgenesis"/>
          <p:cNvSpPr txBox="1">
            <a:spLocks noGrp="1"/>
          </p:cNvSpPr>
          <p:nvPr>
            <p:ph type="title"/>
          </p:nvPr>
        </p:nvSpPr>
        <p:spPr>
          <a:xfrm>
            <a:off x="2617263" y="1989698"/>
            <a:ext cx="7068488" cy="7660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800">
                <a:solidFill>
                  <a:srgbClr val="FF7E79"/>
                </a:solidFill>
              </a:defRPr>
            </a:lvl1pPr>
          </a:lstStyle>
          <a:p>
            <a:r>
              <a:rPr sz="4000" dirty="0" smtClean="0"/>
              <a:t>Transgene</a:t>
            </a:r>
            <a:r>
              <a:rPr lang="tr-TR" sz="4000" dirty="0"/>
              <a:t>s</a:t>
            </a:r>
            <a:r>
              <a:rPr sz="4000" dirty="0" smtClean="0"/>
              <a:t>is</a:t>
            </a:r>
            <a:endParaRPr sz="4000" dirty="0"/>
          </a:p>
        </p:txBody>
      </p:sp>
      <p:sp>
        <p:nvSpPr>
          <p:cNvPr id="445" name="The insertion of foreign DNA into a genome…"/>
          <p:cNvSpPr txBox="1"/>
          <p:nvPr/>
        </p:nvSpPr>
        <p:spPr>
          <a:xfrm>
            <a:off x="1927198" y="3408930"/>
            <a:ext cx="8358188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321457" hangingPunct="0">
              <a:defRPr sz="3200"/>
            </a:pPr>
            <a:r>
              <a:rPr lang="tr-TR" sz="2250" kern="0" dirty="0">
                <a:solidFill>
                  <a:srgbClr val="FFFFFF"/>
                </a:solidFill>
                <a:sym typeface="Chalkduster"/>
              </a:rPr>
              <a:t>Genoma </a:t>
            </a:r>
            <a:r>
              <a:rPr lang="tr-TR" sz="2250" kern="0" dirty="0" err="1">
                <a:solidFill>
                  <a:srgbClr val="FFFFFF"/>
                </a:solidFill>
                <a:sym typeface="Chalkduster"/>
              </a:rPr>
              <a:t>transgen</a:t>
            </a:r>
            <a:r>
              <a:rPr lang="tr-TR" sz="2250" kern="0" dirty="0">
                <a:solidFill>
                  <a:srgbClr val="FFFFFF"/>
                </a:solidFill>
                <a:sym typeface="Chalkduster"/>
              </a:rPr>
              <a:t> olarak adlandırılan yabancı DNA’nın eklenmesi ve canlı bir organizmaya transferi.</a:t>
            </a:r>
          </a:p>
        </p:txBody>
      </p:sp>
      <p:sp>
        <p:nvSpPr>
          <p:cNvPr id="451" name="Genetically Engineered (GE) Animals"/>
          <p:cNvSpPr txBox="1"/>
          <p:nvPr/>
        </p:nvSpPr>
        <p:spPr>
          <a:xfrm>
            <a:off x="3473743" y="310743"/>
            <a:ext cx="5529700" cy="1488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normAutofit/>
          </a:bodyPr>
          <a:lstStyle>
            <a:lvl1pPr defTabSz="260604">
              <a:defRPr sz="4446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pPr algn="ctr" hangingPunct="0"/>
            <a:r>
              <a:rPr lang="tr-TR" sz="3126" kern="0" dirty="0">
                <a:solidFill>
                  <a:srgbClr val="FFE181">
                    <a:satOff val="-19059"/>
                    <a:lumOff val="-22550"/>
                  </a:srgbClr>
                </a:solidFill>
                <a:sym typeface="Chalkduster"/>
              </a:rPr>
              <a:t>Genetiği Değiştirilmiş</a:t>
            </a:r>
            <a:r>
              <a:rPr sz="3126" kern="0" dirty="0">
                <a:solidFill>
                  <a:srgbClr val="FFE181">
                    <a:satOff val="-19059"/>
                    <a:lumOff val="-22550"/>
                  </a:srgbClr>
                </a:solidFill>
                <a:sym typeface="Chalkduster"/>
              </a:rPr>
              <a:t> (GE) </a:t>
            </a:r>
            <a:r>
              <a:rPr lang="tr-TR" sz="3126" kern="0" dirty="0">
                <a:solidFill>
                  <a:srgbClr val="FFE181">
                    <a:satOff val="-19059"/>
                    <a:lumOff val="-22550"/>
                  </a:srgbClr>
                </a:solidFill>
                <a:sym typeface="Chalkduster"/>
              </a:rPr>
              <a:t>Hayvanlar</a:t>
            </a:r>
            <a:endParaRPr sz="3126" kern="0" dirty="0">
              <a:solidFill>
                <a:srgbClr val="FFE181">
                  <a:satOff val="-19059"/>
                  <a:lumOff val="-22550"/>
                </a:srgbClr>
              </a:solidFill>
              <a:sym typeface="Chalkduster"/>
            </a:endParaRPr>
          </a:p>
        </p:txBody>
      </p:sp>
      <p:sp>
        <p:nvSpPr>
          <p:cNvPr id="452" name="http://chem.usu.edu/leochen/htm/research/animal-cancer-model-development-molecular-imaging"/>
          <p:cNvSpPr txBox="1"/>
          <p:nvPr/>
        </p:nvSpPr>
        <p:spPr>
          <a:xfrm>
            <a:off x="1658170" y="6575744"/>
            <a:ext cx="4740080" cy="22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17999"/>
              </a:lnSpc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321457" hangingPunct="0"/>
            <a:r>
              <a:rPr sz="844" kern="0">
                <a:solidFill>
                  <a:srgbClr val="FFFFFF"/>
                </a:solidFill>
              </a:rPr>
              <a:t>http://chem.usu.edu/leochen/htm/research/animal-cancer-model-development-molecular-imaging</a:t>
            </a:r>
          </a:p>
        </p:txBody>
      </p:sp>
    </p:spTree>
    <p:extLst>
      <p:ext uri="{BB962C8B-B14F-4D97-AF65-F5344CB8AC3E}">
        <p14:creationId xmlns:p14="http://schemas.microsoft.com/office/powerpoint/2010/main" xmlns="" val="290431433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" grpId="0" animBg="1" advAuto="0"/>
      <p:bldP spid="445" grpId="0" animBg="1" advAuto="0"/>
      <p:bldP spid="451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Untitled.png" descr="Untitled.png"/>
          <p:cNvPicPr>
            <a:picLocks noChangeAspect="1"/>
          </p:cNvPicPr>
          <p:nvPr/>
        </p:nvPicPr>
        <p:blipFill>
          <a:blip r:embed="rId3"/>
          <a:srcRect t="2521" b="10806"/>
          <a:stretch>
            <a:fillRect/>
          </a:stretch>
        </p:blipFill>
        <p:spPr>
          <a:xfrm>
            <a:off x="2545177" y="1883108"/>
            <a:ext cx="7212525" cy="4125805"/>
          </a:xfrm>
          <a:prstGeom prst="rect">
            <a:avLst/>
          </a:prstGeom>
          <a:ln w="88900">
            <a:miter lim="400000"/>
          </a:ln>
        </p:spPr>
      </p:pic>
      <p:sp>
        <p:nvSpPr>
          <p:cNvPr id="451" name="Genetically Engineered (GE) Animals"/>
          <p:cNvSpPr txBox="1"/>
          <p:nvPr/>
        </p:nvSpPr>
        <p:spPr>
          <a:xfrm>
            <a:off x="2298085" y="572001"/>
            <a:ext cx="7470029" cy="1488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normAutofit/>
          </a:bodyPr>
          <a:lstStyle>
            <a:lvl1pPr defTabSz="260604">
              <a:defRPr sz="4446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pPr algn="ctr" hangingPunct="0"/>
            <a:r>
              <a:rPr lang="tr-TR" sz="3126" kern="0" dirty="0">
                <a:solidFill>
                  <a:srgbClr val="FFE181">
                    <a:satOff val="-19059"/>
                    <a:lumOff val="-22550"/>
                  </a:srgbClr>
                </a:solidFill>
                <a:sym typeface="Chalkduster"/>
              </a:rPr>
              <a:t>Genetiği Değiştirilmiş</a:t>
            </a:r>
            <a:r>
              <a:rPr sz="3126" kern="0" dirty="0">
                <a:solidFill>
                  <a:srgbClr val="FFE181">
                    <a:satOff val="-19059"/>
                    <a:lumOff val="-22550"/>
                  </a:srgbClr>
                </a:solidFill>
                <a:sym typeface="Chalkduster"/>
              </a:rPr>
              <a:t> (GE) </a:t>
            </a:r>
            <a:r>
              <a:rPr lang="tr-TR" sz="3126" kern="0" dirty="0">
                <a:solidFill>
                  <a:srgbClr val="FFE181">
                    <a:satOff val="-19059"/>
                    <a:lumOff val="-22550"/>
                  </a:srgbClr>
                </a:solidFill>
                <a:sym typeface="Chalkduster"/>
              </a:rPr>
              <a:t>Hayvanlar</a:t>
            </a:r>
            <a:endParaRPr sz="3126" kern="0" dirty="0">
              <a:solidFill>
                <a:srgbClr val="FFE181">
                  <a:satOff val="-19059"/>
                  <a:lumOff val="-22550"/>
                </a:srgbClr>
              </a:solidFill>
              <a:sym typeface="Chalkduster"/>
            </a:endParaRPr>
          </a:p>
        </p:txBody>
      </p:sp>
      <p:sp>
        <p:nvSpPr>
          <p:cNvPr id="452" name="http://chem.usu.edu/leochen/htm/research/animal-cancer-model-development-molecular-imaging"/>
          <p:cNvSpPr txBox="1"/>
          <p:nvPr/>
        </p:nvSpPr>
        <p:spPr>
          <a:xfrm>
            <a:off x="1658170" y="6575744"/>
            <a:ext cx="4740080" cy="22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17999"/>
              </a:lnSpc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321457" hangingPunct="0"/>
            <a:r>
              <a:rPr sz="844" kern="0">
                <a:solidFill>
                  <a:srgbClr val="FFFFFF"/>
                </a:solidFill>
              </a:rPr>
              <a:t>http://chem.usu.edu/leochen/htm/research/animal-cancer-model-development-molecular-imaging</a:t>
            </a:r>
          </a:p>
        </p:txBody>
      </p:sp>
    </p:spTree>
    <p:extLst>
      <p:ext uri="{BB962C8B-B14F-4D97-AF65-F5344CB8AC3E}">
        <p14:creationId xmlns:p14="http://schemas.microsoft.com/office/powerpoint/2010/main" xmlns="" val="290431433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" grpId="0" animBg="1" advAuto="0"/>
      <p:bldP spid="444" grpId="1" animBg="1" advAuto="0"/>
      <p:bldP spid="451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enetically Engineered (GE) Animals"/>
          <p:cNvSpPr txBox="1"/>
          <p:nvPr/>
        </p:nvSpPr>
        <p:spPr>
          <a:xfrm>
            <a:off x="2385171" y="209144"/>
            <a:ext cx="7470029" cy="981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normAutofit/>
          </a:bodyPr>
          <a:lstStyle>
            <a:lvl1pPr defTabSz="260604">
              <a:defRPr sz="4446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pPr algn="ctr" hangingPunct="0"/>
            <a:r>
              <a:rPr lang="tr-TR" sz="3126" kern="0" dirty="0">
                <a:solidFill>
                  <a:srgbClr val="FFE181">
                    <a:satOff val="-19059"/>
                    <a:lumOff val="-22550"/>
                  </a:srgbClr>
                </a:solidFill>
                <a:sym typeface="Chalkduster"/>
              </a:rPr>
              <a:t>Genetiği Değiştirilmiş</a:t>
            </a:r>
            <a:r>
              <a:rPr sz="3126" kern="0" dirty="0">
                <a:solidFill>
                  <a:srgbClr val="FFE181">
                    <a:satOff val="-19059"/>
                    <a:lumOff val="-22550"/>
                  </a:srgbClr>
                </a:solidFill>
                <a:sym typeface="Chalkduster"/>
              </a:rPr>
              <a:t> (GE) </a:t>
            </a:r>
            <a:r>
              <a:rPr lang="tr-TR" sz="3126" kern="0" dirty="0">
                <a:solidFill>
                  <a:srgbClr val="FFE181">
                    <a:satOff val="-19059"/>
                    <a:lumOff val="-22550"/>
                  </a:srgbClr>
                </a:solidFill>
                <a:sym typeface="Chalkduster"/>
              </a:rPr>
              <a:t>Hayvanlar</a:t>
            </a:r>
            <a:endParaRPr sz="3126" kern="0" dirty="0">
              <a:solidFill>
                <a:srgbClr val="FFE181">
                  <a:satOff val="-19059"/>
                  <a:lumOff val="-22550"/>
                </a:srgbClr>
              </a:solidFill>
              <a:sym typeface="Chalkduster"/>
            </a:endParaRPr>
          </a:p>
        </p:txBody>
      </p:sp>
      <p:sp>
        <p:nvSpPr>
          <p:cNvPr id="452" name="http://chem.usu.edu/leochen/htm/research/animal-cancer-model-development-molecular-imaging"/>
          <p:cNvSpPr txBox="1"/>
          <p:nvPr/>
        </p:nvSpPr>
        <p:spPr>
          <a:xfrm>
            <a:off x="1658170" y="6575744"/>
            <a:ext cx="4740080" cy="22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17999"/>
              </a:lnSpc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321457" hangingPunct="0"/>
            <a:r>
              <a:rPr sz="844" kern="0">
                <a:solidFill>
                  <a:srgbClr val="FFFFFF"/>
                </a:solidFill>
              </a:rPr>
              <a:t>http://chem.usu.edu/leochen/htm/research/animal-cancer-model-development-molecular-imaging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405685" y="2416507"/>
            <a:ext cx="11437972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 sz="1200" b="1"/>
            </a:pPr>
            <a:r>
              <a:rPr lang="tr-TR" dirty="0" smtClean="0"/>
              <a:t> </a:t>
            </a:r>
            <a:r>
              <a:rPr lang="tr-TR" sz="1600" dirty="0" smtClean="0"/>
              <a:t>Bu teknikler pratik uygulamadan henüz en az 10 yıl uzakta olsa dahi ileride keçi yetiştiriciliği üzerinde önemli etkileri olabilir. </a:t>
            </a:r>
            <a:r>
              <a:rPr lang="tr-TR" sz="1600" dirty="0" err="1" smtClean="0"/>
              <a:t>Transgenez</a:t>
            </a:r>
            <a:r>
              <a:rPr lang="tr-TR" sz="1600" dirty="0" smtClean="0"/>
              <a:t> </a:t>
            </a:r>
            <a:r>
              <a:rPr lang="tr-TR" sz="1600" dirty="0" smtClean="0"/>
              <a:t>veya Gen transferi </a:t>
            </a:r>
            <a:r>
              <a:rPr lang="tr-TR" sz="1600" dirty="0" err="1" smtClean="0"/>
              <a:t>Transgenik</a:t>
            </a:r>
            <a:r>
              <a:rPr lang="tr-TR" sz="1600" dirty="0" smtClean="0"/>
              <a:t> bir hayvan, genomuna </a:t>
            </a:r>
            <a:r>
              <a:rPr lang="tr-TR" sz="1600" dirty="0" smtClean="0"/>
              <a:t>eklenmiş </a:t>
            </a:r>
            <a:r>
              <a:rPr lang="tr-TR" sz="1600" dirty="0" smtClean="0"/>
              <a:t>yabancı bir geni taşıyan hayvandır. Yabancı gen, </a:t>
            </a:r>
            <a:r>
              <a:rPr lang="tr-TR" sz="1600" dirty="0" err="1" smtClean="0"/>
              <a:t>rekombinant</a:t>
            </a:r>
            <a:r>
              <a:rPr lang="tr-TR" sz="1600" dirty="0" smtClean="0"/>
              <a:t> DNA metodolojisi kullanılarak oluşturulur. Süt, et ve / veya tiftik üretimi gibi ekonomik değerin üretim özelliklerini iyileştirmek için </a:t>
            </a:r>
            <a:r>
              <a:rPr lang="tr-TR" sz="1600" dirty="0" err="1" smtClean="0"/>
              <a:t>transgenik</a:t>
            </a:r>
            <a:r>
              <a:rPr lang="tr-TR" sz="1600" dirty="0" smtClean="0"/>
              <a:t> / SCNT (somatik hücre nükleer teknolojileri) uygulaması henüz keçilerde rapor edilmemiştir. </a:t>
            </a:r>
            <a:endParaRPr lang="tr-T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90431433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Screen Shot 2015-02-18 at 17.52.15.png" descr="Screen Shot 2015-02-18 at 17.52.15.png"/>
          <p:cNvPicPr>
            <a:picLocks noChangeAspect="1"/>
          </p:cNvPicPr>
          <p:nvPr/>
        </p:nvPicPr>
        <p:blipFill rotWithShape="1">
          <a:blip r:embed="rId3"/>
          <a:srcRect l="6506" t="21819" r="44647" b="41818"/>
          <a:stretch/>
        </p:blipFill>
        <p:spPr>
          <a:xfrm>
            <a:off x="580571" y="0"/>
            <a:ext cx="11103429" cy="3526971"/>
          </a:xfrm>
          <a:prstGeom prst="rect">
            <a:avLst/>
          </a:prstGeom>
          <a:ln w="88900">
            <a:miter lim="400000"/>
          </a:ln>
        </p:spPr>
      </p:pic>
      <p:pic>
        <p:nvPicPr>
          <p:cNvPr id="450" name="Screen Shot 2015-02-18 at 17.53.05.png" descr="Screen Shot 2015-02-18 at 17.53.05.png"/>
          <p:cNvPicPr>
            <a:picLocks noChangeAspect="1"/>
          </p:cNvPicPr>
          <p:nvPr/>
        </p:nvPicPr>
        <p:blipFill rotWithShape="1">
          <a:blip r:embed="rId4"/>
          <a:srcRect l="7555" t="16817" r="40409" b="42479"/>
          <a:stretch/>
        </p:blipFill>
        <p:spPr>
          <a:xfrm>
            <a:off x="571082" y="3526971"/>
            <a:ext cx="11112917" cy="3331029"/>
          </a:xfrm>
          <a:prstGeom prst="rect">
            <a:avLst/>
          </a:prstGeom>
          <a:ln w="88900">
            <a:miter lim="400000"/>
          </a:ln>
        </p:spPr>
      </p:pic>
      <p:sp>
        <p:nvSpPr>
          <p:cNvPr id="452" name="http://chem.usu.edu/leochen/htm/research/animal-cancer-model-development-molecular-imaging"/>
          <p:cNvSpPr txBox="1"/>
          <p:nvPr/>
        </p:nvSpPr>
        <p:spPr>
          <a:xfrm>
            <a:off x="1658170" y="6575744"/>
            <a:ext cx="4740080" cy="22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17999"/>
              </a:lnSpc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321457" hangingPunct="0"/>
            <a:r>
              <a:rPr sz="844" kern="0">
                <a:solidFill>
                  <a:srgbClr val="FFFFFF"/>
                </a:solidFill>
              </a:rPr>
              <a:t>http://chem.usu.edu/leochen/htm/research/animal-cancer-model-development-molecular-imaging</a:t>
            </a:r>
          </a:p>
        </p:txBody>
      </p:sp>
    </p:spTree>
    <p:extLst>
      <p:ext uri="{BB962C8B-B14F-4D97-AF65-F5344CB8AC3E}">
        <p14:creationId xmlns:p14="http://schemas.microsoft.com/office/powerpoint/2010/main" xmlns="" val="50777323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" grpId="0" animBg="1" advAuto="0"/>
      <p:bldP spid="449" grpId="1" animBg="1" advAuto="0"/>
      <p:bldP spid="450" grpId="0" animBg="1" advAuto="0"/>
      <p:bldP spid="450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Screen Shot 2015-02-18 at 17.45.00.png" descr="Screen Shot 2015-02-18 at 17.45.00.png"/>
          <p:cNvPicPr>
            <a:picLocks noChangeAspect="1"/>
          </p:cNvPicPr>
          <p:nvPr/>
        </p:nvPicPr>
        <p:blipFill>
          <a:blip r:embed="rId3"/>
          <a:srcRect l="8163" t="11712" r="15660" b="34879"/>
          <a:stretch>
            <a:fillRect/>
          </a:stretch>
        </p:blipFill>
        <p:spPr>
          <a:xfrm>
            <a:off x="798286" y="248775"/>
            <a:ext cx="10232571" cy="2915339"/>
          </a:xfrm>
          <a:prstGeom prst="rect">
            <a:avLst/>
          </a:prstGeom>
          <a:ln w="88900">
            <a:miter lim="400000"/>
          </a:ln>
        </p:spPr>
      </p:pic>
      <p:pic>
        <p:nvPicPr>
          <p:cNvPr id="447" name="Screen Shot 2015-02-18 at 17.45.42.png" descr="Screen Shot 2015-02-18 at 17.45.42.png"/>
          <p:cNvPicPr>
            <a:picLocks noChangeAspect="1"/>
          </p:cNvPicPr>
          <p:nvPr/>
        </p:nvPicPr>
        <p:blipFill>
          <a:blip r:embed="rId4"/>
          <a:srcRect l="5384" t="11255" r="19702" b="33872"/>
          <a:stretch>
            <a:fillRect/>
          </a:stretch>
        </p:blipFill>
        <p:spPr>
          <a:xfrm>
            <a:off x="783649" y="3166147"/>
            <a:ext cx="10247208" cy="3509779"/>
          </a:xfrm>
          <a:prstGeom prst="rect">
            <a:avLst/>
          </a:prstGeom>
          <a:ln w="88900">
            <a:miter lim="400000"/>
          </a:ln>
        </p:spPr>
      </p:pic>
      <p:sp>
        <p:nvSpPr>
          <p:cNvPr id="452" name="http://chem.usu.edu/leochen/htm/research/animal-cancer-model-development-molecular-imaging"/>
          <p:cNvSpPr txBox="1"/>
          <p:nvPr/>
        </p:nvSpPr>
        <p:spPr>
          <a:xfrm>
            <a:off x="1658170" y="6575744"/>
            <a:ext cx="4740080" cy="22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17999"/>
              </a:lnSpc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321457" hangingPunct="0"/>
            <a:r>
              <a:rPr sz="844" kern="0">
                <a:solidFill>
                  <a:srgbClr val="FFFFFF"/>
                </a:solidFill>
              </a:rPr>
              <a:t>http://chem.usu.edu/leochen/htm/research/animal-cancer-model-development-molecular-imaging</a:t>
            </a:r>
          </a:p>
        </p:txBody>
      </p:sp>
    </p:spTree>
    <p:extLst>
      <p:ext uri="{BB962C8B-B14F-4D97-AF65-F5344CB8AC3E}">
        <p14:creationId xmlns:p14="http://schemas.microsoft.com/office/powerpoint/2010/main" xmlns="" val="50777323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" grpId="0" animBg="1" advAuto="0"/>
      <p:bldP spid="446" grpId="1" animBg="1" advAuto="0"/>
      <p:bldP spid="447" grpId="0" animBg="1" advAuto="0"/>
      <p:bldP spid="44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Screen Shot 2015-02-18 at 17.51.50.png" descr="Screen Shot 2015-02-18 at 17.51.50.png"/>
          <p:cNvPicPr>
            <a:picLocks noChangeAspect="1"/>
          </p:cNvPicPr>
          <p:nvPr/>
        </p:nvPicPr>
        <p:blipFill>
          <a:blip r:embed="rId3"/>
          <a:srcRect l="4114" t="18754" r="11318" b="29585"/>
          <a:stretch>
            <a:fillRect/>
          </a:stretch>
        </p:blipFill>
        <p:spPr>
          <a:xfrm>
            <a:off x="386165" y="1134591"/>
            <a:ext cx="11444568" cy="4438894"/>
          </a:xfrm>
          <a:prstGeom prst="rect">
            <a:avLst/>
          </a:prstGeom>
          <a:ln w="88900">
            <a:miter lim="400000"/>
          </a:ln>
        </p:spPr>
      </p:pic>
      <p:sp>
        <p:nvSpPr>
          <p:cNvPr id="452" name="http://chem.usu.edu/leochen/htm/research/animal-cancer-model-development-molecular-imaging"/>
          <p:cNvSpPr txBox="1"/>
          <p:nvPr/>
        </p:nvSpPr>
        <p:spPr>
          <a:xfrm>
            <a:off x="1658170" y="6575744"/>
            <a:ext cx="4740080" cy="22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17999"/>
              </a:lnSpc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321457" hangingPunct="0"/>
            <a:r>
              <a:rPr sz="844" kern="0">
                <a:solidFill>
                  <a:srgbClr val="FFFFFF"/>
                </a:solidFill>
              </a:rPr>
              <a:t>http://chem.usu.edu/leochen/htm/research/animal-cancer-model-development-molecular-imaging</a:t>
            </a:r>
          </a:p>
        </p:txBody>
      </p:sp>
    </p:spTree>
    <p:extLst>
      <p:ext uri="{BB962C8B-B14F-4D97-AF65-F5344CB8AC3E}">
        <p14:creationId xmlns:p14="http://schemas.microsoft.com/office/powerpoint/2010/main" xmlns="" val="50777323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 animBg="1" advAuto="0"/>
      <p:bldP spid="448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enetically Engineered (GE) Animals"/>
          <p:cNvSpPr txBox="1"/>
          <p:nvPr/>
        </p:nvSpPr>
        <p:spPr>
          <a:xfrm>
            <a:off x="2385171" y="209144"/>
            <a:ext cx="7470029" cy="981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normAutofit/>
          </a:bodyPr>
          <a:lstStyle>
            <a:lvl1pPr defTabSz="260604">
              <a:defRPr sz="4446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pPr algn="ctr" hangingPunct="0"/>
            <a:r>
              <a:rPr lang="tr-TR" sz="3126" kern="0" dirty="0">
                <a:solidFill>
                  <a:srgbClr val="FFE181">
                    <a:satOff val="-19059"/>
                    <a:lumOff val="-22550"/>
                  </a:srgbClr>
                </a:solidFill>
                <a:sym typeface="Chalkduster"/>
              </a:rPr>
              <a:t>Genetiği Değiştirilmiş</a:t>
            </a:r>
            <a:r>
              <a:rPr sz="3126" kern="0" dirty="0">
                <a:solidFill>
                  <a:srgbClr val="FFE181">
                    <a:satOff val="-19059"/>
                    <a:lumOff val="-22550"/>
                  </a:srgbClr>
                </a:solidFill>
                <a:sym typeface="Chalkduster"/>
              </a:rPr>
              <a:t> (GE) </a:t>
            </a:r>
            <a:r>
              <a:rPr lang="tr-TR" sz="3126" kern="0" dirty="0">
                <a:solidFill>
                  <a:srgbClr val="FFE181">
                    <a:satOff val="-19059"/>
                    <a:lumOff val="-22550"/>
                  </a:srgbClr>
                </a:solidFill>
                <a:sym typeface="Chalkduster"/>
              </a:rPr>
              <a:t>Hayvanlar</a:t>
            </a:r>
            <a:endParaRPr sz="3126" kern="0" dirty="0">
              <a:solidFill>
                <a:srgbClr val="FFE181">
                  <a:satOff val="-19059"/>
                  <a:lumOff val="-22550"/>
                </a:srgbClr>
              </a:solidFill>
              <a:sym typeface="Chalkduster"/>
            </a:endParaRPr>
          </a:p>
        </p:txBody>
      </p:sp>
      <p:sp>
        <p:nvSpPr>
          <p:cNvPr id="452" name="http://chem.usu.edu/leochen/htm/research/animal-cancer-model-development-molecular-imaging"/>
          <p:cNvSpPr txBox="1"/>
          <p:nvPr/>
        </p:nvSpPr>
        <p:spPr>
          <a:xfrm>
            <a:off x="1658170" y="6575744"/>
            <a:ext cx="4740080" cy="22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17999"/>
              </a:lnSpc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321457" hangingPunct="0"/>
            <a:r>
              <a:rPr sz="844" kern="0">
                <a:solidFill>
                  <a:srgbClr val="FFFFFF"/>
                </a:solidFill>
              </a:rPr>
              <a:t>http://chem.usu.edu/leochen/htm/research/animal-cancer-model-development-molecular-imaging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434714" y="1676279"/>
            <a:ext cx="11437972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 sz="1200" b="1"/>
            </a:pPr>
            <a:r>
              <a:rPr lang="tr-TR" sz="1600" dirty="0" smtClean="0"/>
              <a:t>Neden </a:t>
            </a:r>
            <a:r>
              <a:rPr lang="tr-TR" sz="1600" dirty="0" smtClean="0"/>
              <a:t>keçi? </a:t>
            </a:r>
            <a:endParaRPr lang="tr-TR" sz="1600" dirty="0" smtClean="0"/>
          </a:p>
          <a:p>
            <a:pPr>
              <a:defRPr sz="1200" b="1"/>
            </a:pPr>
            <a:r>
              <a:rPr lang="tr-TR" sz="1600" dirty="0" smtClean="0"/>
              <a:t>1. süt </a:t>
            </a:r>
            <a:r>
              <a:rPr lang="tr-TR" sz="1600" dirty="0" smtClean="0"/>
              <a:t>keçileri daha ucuzdur, </a:t>
            </a:r>
            <a:endParaRPr lang="tr-TR" sz="1600" dirty="0" smtClean="0"/>
          </a:p>
          <a:p>
            <a:pPr>
              <a:defRPr sz="1200" b="1"/>
            </a:pPr>
            <a:r>
              <a:rPr lang="tr-TR" sz="1600" dirty="0" smtClean="0"/>
              <a:t>2</a:t>
            </a:r>
            <a:r>
              <a:rPr lang="tr-TR" sz="1600" dirty="0" smtClean="0"/>
              <a:t>. daha kısa nesil süreleri, </a:t>
            </a:r>
            <a:endParaRPr lang="tr-TR" sz="1600" dirty="0" smtClean="0"/>
          </a:p>
          <a:p>
            <a:pPr>
              <a:defRPr sz="1200" b="1"/>
            </a:pPr>
            <a:r>
              <a:rPr lang="tr-TR" sz="1600" dirty="0" smtClean="0"/>
              <a:t>3</a:t>
            </a:r>
            <a:r>
              <a:rPr lang="tr-TR" sz="1600" dirty="0" smtClean="0"/>
              <a:t>. Birden fazla yavru </a:t>
            </a:r>
            <a:r>
              <a:rPr lang="tr-TR" sz="1600" dirty="0" err="1" smtClean="0"/>
              <a:t>eldesi</a:t>
            </a:r>
            <a:r>
              <a:rPr lang="tr-TR" sz="1600" dirty="0" smtClean="0"/>
              <a:t>.</a:t>
            </a:r>
          </a:p>
          <a:p>
            <a:pPr>
              <a:defRPr sz="1200" b="1"/>
            </a:pPr>
            <a:r>
              <a:rPr lang="tr-TR" sz="1600" dirty="0" smtClean="0"/>
              <a:t>4</a:t>
            </a:r>
            <a:r>
              <a:rPr lang="tr-TR" sz="1600" dirty="0" smtClean="0"/>
              <a:t>. </a:t>
            </a:r>
            <a:r>
              <a:rPr lang="tr-TR" sz="1600" dirty="0" smtClean="0"/>
              <a:t>Düşük bakım </a:t>
            </a:r>
            <a:r>
              <a:rPr lang="tr-TR" sz="1600" dirty="0" smtClean="0"/>
              <a:t>maliyeti. </a:t>
            </a:r>
            <a:endParaRPr lang="tr-TR" sz="1600" dirty="0" smtClean="0"/>
          </a:p>
          <a:p>
            <a:pPr>
              <a:defRPr sz="1200" b="1"/>
            </a:pPr>
            <a:r>
              <a:rPr lang="tr-TR" sz="1600" dirty="0" smtClean="0"/>
              <a:t>5. </a:t>
            </a:r>
            <a:r>
              <a:rPr lang="tr-TR" sz="1600" dirty="0" smtClean="0"/>
              <a:t>daha düşük </a:t>
            </a:r>
            <a:r>
              <a:rPr lang="tr-TR" sz="1600" dirty="0" err="1" smtClean="0"/>
              <a:t>scrapie</a:t>
            </a:r>
            <a:r>
              <a:rPr lang="tr-TR" sz="1600" dirty="0" smtClean="0"/>
              <a:t> </a:t>
            </a:r>
            <a:r>
              <a:rPr lang="tr-TR" sz="1600" dirty="0" err="1" smtClean="0"/>
              <a:t>insidansı</a:t>
            </a:r>
            <a:r>
              <a:rPr lang="tr-TR" sz="1600" dirty="0" smtClean="0"/>
              <a:t> </a:t>
            </a:r>
            <a:endParaRPr lang="tr-TR" sz="1600" dirty="0" smtClean="0"/>
          </a:p>
          <a:p>
            <a:pPr>
              <a:defRPr sz="1200" b="1"/>
            </a:pPr>
            <a:r>
              <a:rPr lang="tr-TR" sz="1600" dirty="0" smtClean="0"/>
              <a:t>Bu </a:t>
            </a:r>
            <a:r>
              <a:rPr lang="tr-TR" sz="1600" dirty="0" smtClean="0"/>
              <a:t>nedenlerden dolayı, süt keçilerinin </a:t>
            </a:r>
            <a:r>
              <a:rPr lang="tr-TR" sz="1600" dirty="0" err="1" smtClean="0"/>
              <a:t>biyoreaktör</a:t>
            </a:r>
            <a:r>
              <a:rPr lang="tr-TR" sz="1600" dirty="0" smtClean="0"/>
              <a:t> hayvan olarak kullanılması ilgi çekicidir. Günümüzde </a:t>
            </a:r>
            <a:r>
              <a:rPr lang="tr-TR" sz="1600" dirty="0" err="1" smtClean="0"/>
              <a:t>transgen</a:t>
            </a:r>
            <a:r>
              <a:rPr lang="tr-TR" sz="1600" dirty="0" smtClean="0"/>
              <a:t>, pahalı insan </a:t>
            </a:r>
            <a:r>
              <a:rPr lang="tr-TR" sz="1600" dirty="0" err="1" smtClean="0"/>
              <a:t>farmasotikleri</a:t>
            </a:r>
            <a:r>
              <a:rPr lang="tr-TR" sz="1600" dirty="0" smtClean="0"/>
              <a:t> ve </a:t>
            </a:r>
            <a:r>
              <a:rPr lang="tr-TR" sz="1600" dirty="0" err="1" smtClean="0"/>
              <a:t>terapötiklerinin</a:t>
            </a:r>
            <a:r>
              <a:rPr lang="tr-TR" sz="1600" dirty="0" smtClean="0"/>
              <a:t> üretimi için yararlı bir </a:t>
            </a:r>
            <a:r>
              <a:rPr lang="tr-TR" sz="1600" dirty="0" smtClean="0"/>
              <a:t>tekniktir</a:t>
            </a:r>
            <a:endParaRPr kumimoji="0" lang="tr-TR" sz="1600" b="0" i="0" u="none" strike="noStrike" cap="none" spc="0" normalizeH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31433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 animBg="1" advAuto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206</Words>
  <Application>Microsoft Office PowerPoint</Application>
  <PresentationFormat>Özel</PresentationFormat>
  <Paragraphs>119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9" baseType="lpstr">
      <vt:lpstr>Office Teması</vt:lpstr>
      <vt:lpstr>Chalkboard</vt:lpstr>
      <vt:lpstr>Transgenesis</vt:lpstr>
      <vt:lpstr>Slayt 2</vt:lpstr>
      <vt:lpstr>Slayt 3</vt:lpstr>
      <vt:lpstr>Slayt 4</vt:lpstr>
      <vt:lpstr>Slayt 5</vt:lpstr>
      <vt:lpstr>Slayt 6</vt:lpstr>
      <vt:lpstr>Slayt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Koyun ve Keçilerde İleri Üreme Teknikleri</dc:title>
  <dc:creator>Toprak</dc:creator>
  <cp:lastModifiedBy>SONY</cp:lastModifiedBy>
  <cp:revision>14</cp:revision>
  <dcterms:created xsi:type="dcterms:W3CDTF">2019-12-20T10:40:14Z</dcterms:created>
  <dcterms:modified xsi:type="dcterms:W3CDTF">2019-12-24T23:37:45Z</dcterms:modified>
</cp:coreProperties>
</file>