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0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8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4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2113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17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39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08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94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3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5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9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41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1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4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12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SOSYOLOJİYE GİRİŞ</a:t>
            </a:r>
            <a:br>
              <a:rPr lang="tr-TR" dirty="0" smtClean="0"/>
            </a:br>
            <a:r>
              <a:rPr lang="tr-TR" dirty="0" smtClean="0"/>
              <a:t>SOS 109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tr-TR" dirty="0" smtClean="0"/>
              <a:t>3. Hafta</a:t>
            </a:r>
            <a:br>
              <a:rPr lang="tr-TR" dirty="0" smtClean="0"/>
            </a:b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 smtClean="0"/>
              <a:t>?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Sosyolojik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 </a:t>
            </a:r>
            <a:r>
              <a:rPr lang="en-US" dirty="0" err="1"/>
              <a:t>Açısı</a:t>
            </a:r>
            <a:r>
              <a:rPr lang="en-US" dirty="0"/>
              <a:t>, </a:t>
            </a:r>
            <a:r>
              <a:rPr lang="en-US" dirty="0" err="1"/>
              <a:t>Tarihçe</a:t>
            </a:r>
            <a:r>
              <a:rPr lang="en-US" dirty="0"/>
              <a:t>,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Yaklaşımlar</a:t>
            </a:r>
            <a:r>
              <a:rPr lang="en-US" dirty="0"/>
              <a:t>, İlk </a:t>
            </a:r>
            <a:r>
              <a:rPr lang="en-US" dirty="0" err="1"/>
              <a:t>Kuramcılar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u="sng" dirty="0"/>
              <a:t>Sosyologların yararlandığı 3 ana yaklaşım: yapısal-işlevsel, sosyal çatışma, sembolik etkileşim.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Yapısal </a:t>
            </a:r>
            <a:r>
              <a:rPr lang="tr-TR" dirty="0"/>
              <a:t>İşlevsel: Toplum çeşitli parçalardan oluşur, bu parçalar toplumun devamı için istikrar ve dayanışma halindedir. Toplumsal işlevler ise, toplum bütünlüğünün korunmasına hizmet eden toplumsal davranış kalıpları. (el sıkışmadan, dini ritüellere).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Durkheim</a:t>
            </a:r>
            <a:r>
              <a:rPr lang="tr-TR" dirty="0" smtClean="0"/>
              <a:t> ve </a:t>
            </a:r>
            <a:r>
              <a:rPr lang="tr-TR" dirty="0" err="1" smtClean="0"/>
              <a:t>merton</a:t>
            </a:r>
            <a:r>
              <a:rPr lang="tr-TR" dirty="0" smtClean="0"/>
              <a:t> eserleri bu </a:t>
            </a:r>
            <a:r>
              <a:rPr lang="tr-TR" dirty="0"/>
              <a:t>yaklaşım </a:t>
            </a:r>
            <a:r>
              <a:rPr lang="tr-TR" dirty="0" smtClean="0"/>
              <a:t>çizgisinde:</a:t>
            </a:r>
          </a:p>
          <a:p>
            <a:pPr marL="0" indent="0">
              <a:buNone/>
            </a:pPr>
            <a:r>
              <a:rPr lang="tr-TR" dirty="0" smtClean="0"/>
              <a:t>İŞ bölümü, dini hayatın ilksel biçimleri  </a:t>
            </a:r>
          </a:p>
          <a:p>
            <a:pPr marL="0" indent="0">
              <a:buNone/>
            </a:pPr>
            <a:r>
              <a:rPr lang="tr-TR" dirty="0" smtClean="0"/>
              <a:t>açık </a:t>
            </a:r>
            <a:r>
              <a:rPr lang="tr-TR" dirty="0"/>
              <a:t>ve gizli işlevler (ABD yükseköğretim),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sosyal </a:t>
            </a:r>
            <a:r>
              <a:rPr lang="tr-TR" dirty="0"/>
              <a:t>işlev bozukluğu (toplumun işleyişini </a:t>
            </a:r>
            <a:r>
              <a:rPr lang="tr-TR" dirty="0" smtClean="0"/>
              <a:t>bozan unsurlar) </a:t>
            </a:r>
            <a:r>
              <a:rPr lang="tr-TR" dirty="0"/>
              <a:t>ve kimi kesime </a:t>
            </a:r>
            <a:r>
              <a:rPr lang="tr-TR" dirty="0" smtClean="0"/>
              <a:t>işlevli/işlevsiz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8564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Çatışma Yaklaşımı: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tr-TR" dirty="0"/>
              <a:t>Sosyal Çatışma Yaklaşımı: Toplumu </a:t>
            </a:r>
            <a:r>
              <a:rPr lang="tr-TR" i="1" dirty="0"/>
              <a:t>çatışma ve değişim</a:t>
            </a:r>
            <a:r>
              <a:rPr lang="tr-TR" dirty="0"/>
              <a:t> yaratan bir eşitsizlik alanı görür. Sınıf, ırk, cinsiyet, cinsel yönelim gibi unsurlar üzerinden eğitim, güç, para vb. dağılımlardaki eşitsizliği incelerler. Yapı toplumu güçlendirmez sosyal davranış kalıpları </a:t>
            </a:r>
            <a:r>
              <a:rPr lang="tr-TR" dirty="0" smtClean="0"/>
              <a:t>istikrar </a:t>
            </a:r>
            <a:r>
              <a:rPr lang="tr-TR" dirty="0"/>
              <a:t>sağlamaz, bilakis bir gruba faydalı bir gruba zararlı olur. Çoğu </a:t>
            </a:r>
            <a:r>
              <a:rPr lang="tr-TR" dirty="0" smtClean="0"/>
              <a:t>sosyolog </a:t>
            </a:r>
            <a:r>
              <a:rPr lang="tr-TR" dirty="0"/>
              <a:t>bu yaklaşımı eşitsizliği anlamak için değil, eşitsizliği azaltacak çözüm bulmak için de kullanır (</a:t>
            </a:r>
            <a:r>
              <a:rPr lang="tr-TR" dirty="0" err="1"/>
              <a:t>Marx</a:t>
            </a:r>
            <a:r>
              <a:rPr lang="tr-TR" dirty="0" smtClean="0"/>
              <a:t>).</a:t>
            </a:r>
            <a:endParaRPr lang="tr-TR" dirty="0"/>
          </a:p>
          <a:p>
            <a:r>
              <a:rPr lang="tr-TR" dirty="0"/>
              <a:t>Toplumsal cinsiyet çatışması yaklaşımı: Sosyolojide kadınların </a:t>
            </a:r>
            <a:r>
              <a:rPr lang="tr-TR" dirty="0" smtClean="0"/>
              <a:t>önemi</a:t>
            </a:r>
          </a:p>
          <a:p>
            <a:r>
              <a:rPr lang="tr-TR" dirty="0" smtClean="0"/>
              <a:t> </a:t>
            </a:r>
            <a:r>
              <a:rPr lang="tr-TR" dirty="0"/>
              <a:t>İlk kadın sosyolog: </a:t>
            </a:r>
            <a:r>
              <a:rPr lang="tr-TR" dirty="0" err="1"/>
              <a:t>Harriet</a:t>
            </a:r>
            <a:r>
              <a:rPr lang="tr-TR" dirty="0"/>
              <a:t> </a:t>
            </a:r>
            <a:r>
              <a:rPr lang="tr-TR" dirty="0" err="1"/>
              <a:t>Martineau</a:t>
            </a:r>
            <a:r>
              <a:rPr lang="tr-TR" dirty="0"/>
              <a:t> (19.yy) (</a:t>
            </a:r>
            <a:r>
              <a:rPr lang="tr-TR" dirty="0" smtClean="0"/>
              <a:t>kadınların ev </a:t>
            </a:r>
            <a:r>
              <a:rPr lang="tr-TR" dirty="0" smtClean="0"/>
              <a:t>dışı işlevlerine dikkat çekti</a:t>
            </a:r>
            <a:endParaRPr lang="tr-TR" dirty="0" smtClean="0"/>
          </a:p>
          <a:p>
            <a:r>
              <a:rPr lang="tr-TR" dirty="0"/>
              <a:t>I</a:t>
            </a:r>
            <a:r>
              <a:rPr lang="tr-TR" dirty="0" smtClean="0"/>
              <a:t>rk </a:t>
            </a:r>
            <a:r>
              <a:rPr lang="tr-TR" dirty="0"/>
              <a:t>Çatışması Yaklaşımı: Farklı ırk/etnik kökenden insanlar arası çatışma. Beyaz olmayanların </a:t>
            </a:r>
            <a:r>
              <a:rPr lang="tr-TR" dirty="0" smtClean="0"/>
              <a:t>sosyolojiye </a:t>
            </a:r>
            <a:r>
              <a:rPr lang="tr-TR" dirty="0"/>
              <a:t>katkılarını ortaya </a:t>
            </a:r>
            <a:r>
              <a:rPr lang="tr-TR" dirty="0" smtClean="0"/>
              <a:t>çıkardı. </a:t>
            </a:r>
            <a:r>
              <a:rPr lang="tr-TR" dirty="0" err="1"/>
              <a:t>Örn</a:t>
            </a:r>
            <a:r>
              <a:rPr lang="tr-TR" dirty="0"/>
              <a:t>:  </a:t>
            </a:r>
            <a:r>
              <a:rPr lang="tr-TR" dirty="0" err="1"/>
              <a:t>Ida</a:t>
            </a:r>
            <a:r>
              <a:rPr lang="tr-TR" dirty="0"/>
              <a:t> </a:t>
            </a:r>
            <a:r>
              <a:rPr lang="tr-TR" dirty="0" err="1"/>
              <a:t>Well</a:t>
            </a:r>
            <a:r>
              <a:rPr lang="tr-TR" dirty="0"/>
              <a:t> </a:t>
            </a:r>
            <a:r>
              <a:rPr lang="tr-TR" dirty="0" err="1"/>
              <a:t>Barnett</a:t>
            </a:r>
            <a:r>
              <a:rPr lang="tr-TR" dirty="0"/>
              <a:t> ve </a:t>
            </a:r>
            <a:r>
              <a:rPr lang="tr-TR" dirty="0" err="1"/>
              <a:t>Du</a:t>
            </a:r>
            <a:r>
              <a:rPr lang="tr-TR" dirty="0"/>
              <a:t> </a:t>
            </a:r>
            <a:r>
              <a:rPr lang="tr-TR" dirty="0" err="1" smtClean="0"/>
              <a:t>Bois</a:t>
            </a:r>
            <a:r>
              <a:rPr lang="tr-TR" dirty="0" smtClean="0"/>
              <a:t>.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885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Sembolik Etkileşim Yaklaşımı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dirty="0"/>
              <a:t>Sembolik Etkileşim Yaklaşımı: Toplum, bireylerin </a:t>
            </a:r>
            <a:r>
              <a:rPr lang="tr-TR" i="1" dirty="0"/>
              <a:t>günlük deneyimlerinin</a:t>
            </a:r>
            <a:r>
              <a:rPr lang="tr-TR" dirty="0"/>
              <a:t> ürünüdür. İlk iki yaklaşım makro düzey yönelimli (toplumu bir bütün olarak şekillendiren sosyal yapılara geniş bir şekilde odaklanan). </a:t>
            </a:r>
            <a:r>
              <a:rPr lang="tr-TR" i="1" dirty="0"/>
              <a:t>Mikro düzey eğilim</a:t>
            </a:r>
            <a:r>
              <a:rPr lang="tr-TR" dirty="0"/>
              <a:t> (belirli durumlardaki sosyal etkileşime çok yakından odaklanan). </a:t>
            </a:r>
            <a:endParaRPr lang="tr-TR" dirty="0" smtClean="0"/>
          </a:p>
          <a:p>
            <a:pPr lvl="0"/>
            <a:r>
              <a:rPr lang="tr-TR" dirty="0" err="1" smtClean="0"/>
              <a:t>Weber</a:t>
            </a:r>
            <a:r>
              <a:rPr lang="tr-TR" dirty="0" smtClean="0"/>
              <a:t> den esinlenen “Bir </a:t>
            </a:r>
            <a:r>
              <a:rPr lang="tr-TR" dirty="0"/>
              <a:t>olayı dahil olanların perspektifinden anlayabiliriz</a:t>
            </a:r>
            <a:r>
              <a:rPr lang="tr-TR" dirty="0" smtClean="0"/>
              <a:t>” yaklaşımı </a:t>
            </a:r>
          </a:p>
          <a:p>
            <a:pPr lvl="0"/>
            <a:r>
              <a:rPr lang="tr-TR" dirty="0" smtClean="0"/>
              <a:t>Sembolik </a:t>
            </a:r>
            <a:r>
              <a:rPr lang="tr-TR" dirty="0"/>
              <a:t>yaklaşıma örnek: Sporcuların </a:t>
            </a:r>
            <a:r>
              <a:rPr lang="tr-TR" dirty="0" smtClean="0"/>
              <a:t>etkileşimlerinin </a:t>
            </a:r>
            <a:r>
              <a:rPr lang="tr-TR" smtClean="0"/>
              <a:t>zamanla değişmesi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07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 ve Kuram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dirty="0"/>
              <a:t>Sosyolojik </a:t>
            </a:r>
            <a:r>
              <a:rPr lang="tr-TR" b="1" dirty="0" smtClean="0"/>
              <a:t>bakış</a:t>
            </a:r>
          </a:p>
          <a:p>
            <a:r>
              <a:rPr lang="en-US" b="1" dirty="0" err="1"/>
              <a:t>Küresel</a:t>
            </a:r>
            <a:r>
              <a:rPr lang="en-US" b="1" dirty="0"/>
              <a:t> </a:t>
            </a:r>
            <a:r>
              <a:rPr lang="en-US" b="1" dirty="0" err="1"/>
              <a:t>Bakışın</a:t>
            </a:r>
            <a:r>
              <a:rPr lang="en-US" b="1" dirty="0"/>
              <a:t> </a:t>
            </a:r>
            <a:r>
              <a:rPr lang="en-US" b="1" dirty="0" err="1" smtClean="0"/>
              <a:t>Önemi</a:t>
            </a:r>
            <a:endParaRPr lang="tr-TR" b="1" dirty="0" smtClean="0"/>
          </a:p>
          <a:p>
            <a:r>
              <a:rPr lang="tr-TR" b="1" dirty="0" smtClean="0"/>
              <a:t>Sosyolojide temel yaklaşımlar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2917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Sosyolojinin gelişimi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Endüstri Devrimi</a:t>
            </a:r>
          </a:p>
          <a:p>
            <a:r>
              <a:rPr lang="tr-TR" dirty="0" smtClean="0"/>
              <a:t>Kırdan kente göç</a:t>
            </a:r>
          </a:p>
          <a:p>
            <a:r>
              <a:rPr lang="tr-TR" dirty="0" smtClean="0"/>
              <a:t>Bireysel hak ve özgürlükler</a:t>
            </a:r>
          </a:p>
          <a:p>
            <a:r>
              <a:rPr lang="tr-TR" dirty="0" smtClean="0"/>
              <a:t>Ulus devletler</a:t>
            </a:r>
          </a:p>
          <a:p>
            <a:r>
              <a:rPr lang="tr-TR" dirty="0" smtClean="0"/>
              <a:t>Nüfus Artışı</a:t>
            </a:r>
          </a:p>
          <a:p>
            <a:r>
              <a:rPr lang="tr-TR" dirty="0" smtClean="0"/>
              <a:t>Suç oranlarındaki artış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77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Comte</a:t>
            </a:r>
            <a:r>
              <a:rPr lang="tr-TR" dirty="0" smtClean="0"/>
              <a:t> ve 3 Hal Yasası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u="sng" dirty="0" err="1" smtClean="0"/>
              <a:t>Comte</a:t>
            </a:r>
            <a:r>
              <a:rPr lang="tr-TR" u="sng" dirty="0" smtClean="0"/>
              <a:t> – Sosyolojinin 3 Aşamalı Tarihsel Gelişimi:</a:t>
            </a:r>
            <a:endParaRPr lang="en-US" dirty="0" smtClean="0"/>
          </a:p>
          <a:p>
            <a:pPr lvl="0"/>
            <a:r>
              <a:rPr lang="tr-TR" dirty="0" smtClean="0"/>
              <a:t>Teolojik dönem: Toplum üzerinde tanrı var (Doğa üstü) (Ortaçağın sonlarına dek)</a:t>
            </a:r>
            <a:endParaRPr lang="en-US" dirty="0" smtClean="0"/>
          </a:p>
          <a:p>
            <a:pPr lvl="0"/>
            <a:r>
              <a:rPr lang="tr-TR" dirty="0" smtClean="0"/>
              <a:t>Toplumu doğal bir sistem olarak gören ‘metafizik’ bakış (15. 16.  yy Rönesans Dönemi)</a:t>
            </a:r>
            <a:endParaRPr lang="en-US" dirty="0" smtClean="0"/>
          </a:p>
          <a:p>
            <a:pPr lvl="0"/>
            <a:r>
              <a:rPr lang="tr-TR" dirty="0" smtClean="0"/>
              <a:t>Bilimsel aşama: </a:t>
            </a:r>
            <a:r>
              <a:rPr lang="tr-TR" dirty="0" err="1" smtClean="0"/>
              <a:t>Kopernik</a:t>
            </a:r>
            <a:r>
              <a:rPr lang="tr-TR" dirty="0" smtClean="0"/>
              <a:t>, Galileo, Newton’un çalışmalarıyla başlar. </a:t>
            </a:r>
            <a:endParaRPr lang="tr-TR" dirty="0" smtClean="0"/>
          </a:p>
          <a:p>
            <a:pPr lvl="0"/>
            <a:r>
              <a:rPr lang="tr-TR" dirty="0" smtClean="0"/>
              <a:t>toplum biliminde ‘bilimsel yaklaşım</a:t>
            </a:r>
          </a:p>
          <a:p>
            <a:pPr lvl="0"/>
            <a:r>
              <a:rPr lang="tr-TR" dirty="0" smtClean="0"/>
              <a:t>Pozitivizm: “bilime dayalı bir anlama yöntemi”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1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KLaSİK</a:t>
            </a:r>
            <a:r>
              <a:rPr lang="tr-TR" dirty="0" smtClean="0"/>
              <a:t> KURAMCILAR</a:t>
            </a:r>
            <a:endParaRPr lang="en-US" dirty="0"/>
          </a:p>
        </p:txBody>
      </p:sp>
      <p:pic>
        <p:nvPicPr>
          <p:cNvPr id="2050" name="Picture 2" descr="marx weber durkheim ile ilgili görsel sonucu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811" y="2366963"/>
            <a:ext cx="7197635" cy="342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84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/>
              <a:t>Sosyolojinin Kökenleri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19-20 </a:t>
            </a:r>
            <a:r>
              <a:rPr lang="tr-TR" dirty="0" err="1"/>
              <a:t>yy.larda</a:t>
            </a:r>
            <a:r>
              <a:rPr lang="tr-TR" dirty="0"/>
              <a:t> yaşanan sosyal değişim insanlarda farkındalık yarattı ve ayrıca sosyolojinin gelişimini tetikledi. </a:t>
            </a:r>
            <a:endParaRPr lang="tr-TR" dirty="0" smtClean="0"/>
          </a:p>
          <a:p>
            <a:r>
              <a:rPr lang="tr-TR" dirty="0" smtClean="0"/>
              <a:t>1</a:t>
            </a:r>
            <a:r>
              <a:rPr lang="tr-TR" dirty="0"/>
              <a:t>) Endüstriyel ekonominin doğuşu: İnsanları evlerinden çıkarttı gelenekleri zayıflattı </a:t>
            </a:r>
            <a:r>
              <a:rPr lang="tr-TR" dirty="0" smtClean="0"/>
              <a:t>köyden şehre kitlesel göçler </a:t>
            </a:r>
          </a:p>
          <a:p>
            <a:r>
              <a:rPr lang="tr-TR" dirty="0" smtClean="0"/>
              <a:t>2</a:t>
            </a:r>
            <a:r>
              <a:rPr lang="tr-TR" dirty="0"/>
              <a:t>) Şehirlerde yaşanan ani büyüme: </a:t>
            </a:r>
            <a:r>
              <a:rPr lang="tr-TR" dirty="0" smtClean="0"/>
              <a:t>suç, evsizlik, dilencilik, soygunculuk isyanlar  </a:t>
            </a:r>
            <a:r>
              <a:rPr lang="tr-TR" dirty="0"/>
              <a:t>gibi pek çok </a:t>
            </a:r>
            <a:r>
              <a:rPr lang="tr-TR" dirty="0" smtClean="0"/>
              <a:t>sorunun oluşması </a:t>
            </a:r>
          </a:p>
          <a:p>
            <a:r>
              <a:rPr lang="tr-TR" dirty="0" smtClean="0"/>
              <a:t>3</a:t>
            </a:r>
            <a:r>
              <a:rPr lang="tr-TR" dirty="0"/>
              <a:t>) bireysel hak ve özgürlüklere dair siyasal </a:t>
            </a:r>
            <a:r>
              <a:rPr lang="tr-TR" dirty="0" smtClean="0"/>
              <a:t>değişimlerin hak taleplerinin oluşması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613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/>
              <a:t>Bilim ve Sosyoloji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Comte</a:t>
            </a:r>
            <a:r>
              <a:rPr lang="tr-TR" dirty="0"/>
              <a:t>, Sosyoloji kelimesini (1838’de) buldu. Topluma bakmanın farklı bir biçimi olarak yeni bir kategori yarattı.</a:t>
            </a:r>
          </a:p>
          <a:p>
            <a:r>
              <a:rPr lang="tr-TR" dirty="0" err="1"/>
              <a:t>Comte</a:t>
            </a:r>
            <a:r>
              <a:rPr lang="tr-TR" dirty="0"/>
              <a:t> ve diğer sosyologlar toplumun gerçekte nasıl işlediğini anlamaya çalıştı. Ayrıca, toplumu iyileştirmeyi amaçladı. İlk çağ filozofları (Ör: Platon ve Aristo) toplumu inceledi, ancak onlar ‘ideal bir toplum’ üzerine düşündüler.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007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 err="1"/>
              <a:t>Comte</a:t>
            </a:r>
            <a:r>
              <a:rPr lang="tr-TR" u="sng" dirty="0"/>
              <a:t> – Sosyolojinin 3 Aşamalı Tarihsel Gelişimi: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Teolojik </a:t>
            </a:r>
            <a:r>
              <a:rPr lang="tr-TR" dirty="0"/>
              <a:t>dönem: Toplum üzerinde tanrı var (Doğa üstü) (Ortaçağın sonlarına dek)</a:t>
            </a:r>
            <a:endParaRPr lang="en-US" dirty="0"/>
          </a:p>
          <a:p>
            <a:pPr lvl="0"/>
            <a:r>
              <a:rPr lang="tr-TR" dirty="0"/>
              <a:t>Toplumu doğal bir sistem olarak gören ‘metafizik’ bakış (15. 16.  yy Rönesans Dönemi)</a:t>
            </a:r>
            <a:endParaRPr lang="en-US" dirty="0"/>
          </a:p>
          <a:p>
            <a:pPr lvl="0"/>
            <a:r>
              <a:rPr lang="tr-TR" dirty="0"/>
              <a:t>Bilimsel aşama: </a:t>
            </a:r>
            <a:r>
              <a:rPr lang="tr-TR" dirty="0" err="1"/>
              <a:t>Kopernik</a:t>
            </a:r>
            <a:r>
              <a:rPr lang="tr-TR" dirty="0"/>
              <a:t>, Galileo, Newton’un çalışmalarıyla başlar. </a:t>
            </a:r>
          </a:p>
          <a:p>
            <a:pPr lvl="0"/>
            <a:r>
              <a:rPr lang="tr-TR" dirty="0"/>
              <a:t>toplum biliminde ‘bilimsel yaklaşım</a:t>
            </a:r>
          </a:p>
          <a:p>
            <a:pPr lvl="0"/>
            <a:r>
              <a:rPr lang="tr-TR" dirty="0"/>
              <a:t>Pozitivizm: “bilime dayalı bir anlama </a:t>
            </a:r>
            <a:r>
              <a:rPr lang="tr-TR" dirty="0" smtClean="0"/>
              <a:t>yöntemi </a:t>
            </a:r>
          </a:p>
          <a:p>
            <a:pPr lvl="0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1065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Kuram</a:t>
            </a:r>
            <a:r>
              <a:rPr lang="tr-TR" dirty="0"/>
              <a:t>: Belli gerçekliklerin neden ve nasıl ilişkili olduklarına dair bir önermedir.</a:t>
            </a:r>
          </a:p>
          <a:p>
            <a:r>
              <a:rPr lang="tr-TR" dirty="0"/>
              <a:t>Sosyoloji kuramının işi: Toplumsal davranışı gerçek dünyada açıklar</a:t>
            </a:r>
          </a:p>
          <a:p>
            <a:r>
              <a:rPr lang="tr-TR" dirty="0"/>
              <a:t>Kuramsal yaklaşım: düşünme ve araştırmayı yönlendiren, toplumun temel bir görüntüsü.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71912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620</Words>
  <Application>Microsoft Office PowerPoint</Application>
  <PresentationFormat>Geniş ekran</PresentationFormat>
  <Paragraphs>54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Tw Cen MT</vt:lpstr>
      <vt:lpstr>Damla</vt:lpstr>
      <vt:lpstr>SOSYOLOJİYE GİRİŞ SOS 109 </vt:lpstr>
      <vt:lpstr>Sosyoloji ve Kuram</vt:lpstr>
      <vt:lpstr>Sosyolojinin gelişimi</vt:lpstr>
      <vt:lpstr>Comte ve 3 Hal Yasası</vt:lpstr>
      <vt:lpstr>KLaSİK KURAMCILAR</vt:lpstr>
      <vt:lpstr>Sosyolojinin Kökenleri </vt:lpstr>
      <vt:lpstr>Bilim ve Sosyoloji </vt:lpstr>
      <vt:lpstr>Comte – Sosyolojinin 3 Aşamalı Tarihsel Gelişimi: </vt:lpstr>
      <vt:lpstr>KURAM </vt:lpstr>
      <vt:lpstr>Sosyologların yararlandığı 3 ana yaklaşım: yapısal-işlevsel, sosyal çatışma, sembolik etkileşim. </vt:lpstr>
      <vt:lpstr>Sosyal Çatışma Yaklaşımı:</vt:lpstr>
      <vt:lpstr>Sembolik Etkileşim Yaklaşımı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SOSYOLOJİYE GİRİŞ SOS 109 </dc:title>
  <dc:creator>Hasan Kürsat Akcan</dc:creator>
  <cp:lastModifiedBy>Kullanıcı</cp:lastModifiedBy>
  <cp:revision>17</cp:revision>
  <dcterms:created xsi:type="dcterms:W3CDTF">2017-11-15T11:02:13Z</dcterms:created>
  <dcterms:modified xsi:type="dcterms:W3CDTF">2018-02-27T19:45:09Z</dcterms:modified>
</cp:coreProperties>
</file>