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86" r:id="rId4"/>
    <p:sldId id="275" r:id="rId5"/>
    <p:sldId id="287" r:id="rId6"/>
    <p:sldId id="276" r:id="rId7"/>
    <p:sldId id="277" r:id="rId8"/>
    <p:sldId id="288" r:id="rId9"/>
    <p:sldId id="278" r:id="rId10"/>
    <p:sldId id="289" r:id="rId11"/>
    <p:sldId id="279" r:id="rId12"/>
    <p:sldId id="290" r:id="rId13"/>
    <p:sldId id="291" r:id="rId14"/>
    <p:sldId id="280" r:id="rId15"/>
    <p:sldId id="281" r:id="rId16"/>
    <p:sldId id="282" r:id="rId17"/>
    <p:sldId id="283" r:id="rId18"/>
    <p:sldId id="284" r:id="rId19"/>
    <p:sldId id="292" r:id="rId20"/>
    <p:sldId id="285" r:id="rId21"/>
    <p:sldId id="293" r:id="rId22"/>
    <p:sldId id="294"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F7DFBB-53C4-45F4-B919-7EFC09EC3E1C}"/>
              </a:ext>
            </a:extLst>
          </p:cNvPr>
          <p:cNvSpPr>
            <a:spLocks noGrp="1"/>
          </p:cNvSpPr>
          <p:nvPr>
            <p:ph type="ctrTitle"/>
          </p:nvPr>
        </p:nvSpPr>
        <p:spPr/>
        <p:txBody>
          <a:bodyPr/>
          <a:lstStyle/>
          <a:p>
            <a:r>
              <a:rPr lang="tr-TR"/>
              <a:t>KONU 12</a:t>
            </a:r>
            <a:br>
              <a:rPr lang="tr-TR"/>
            </a:br>
            <a:r>
              <a:rPr lang="tr-TR"/>
              <a:t>AYDINLANMA </a:t>
            </a:r>
          </a:p>
        </p:txBody>
      </p:sp>
    </p:spTree>
    <p:extLst>
      <p:ext uri="{BB962C8B-B14F-4D97-AF65-F5344CB8AC3E}">
        <p14:creationId xmlns:p14="http://schemas.microsoft.com/office/powerpoint/2010/main" val="1127602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60A305-5468-46E2-8827-1F4CC6156BC7}"/>
              </a:ext>
            </a:extLst>
          </p:cNvPr>
          <p:cNvSpPr>
            <a:spLocks noGrp="1"/>
          </p:cNvSpPr>
          <p:nvPr>
            <p:ph idx="1"/>
          </p:nvPr>
        </p:nvSpPr>
        <p:spPr>
          <a:xfrm>
            <a:off x="107504" y="332656"/>
            <a:ext cx="8856984" cy="6264696"/>
          </a:xfrm>
        </p:spPr>
        <p:txBody>
          <a:bodyPr/>
          <a:lstStyle/>
          <a:p>
            <a:pPr marL="0" indent="0">
              <a:buNone/>
            </a:pPr>
            <a:r>
              <a:rPr lang="tr-TR" dirty="0"/>
              <a:t>Tümüyle ücretsiz sağlık, ücretsiz eğitim, işsizlik sigortası, ücretsiz ulaşım, evi olmayan yoksullara ev </a:t>
            </a:r>
            <a:r>
              <a:rPr lang="tr-TR" dirty="0" err="1"/>
              <a:t>subvansiyonu</a:t>
            </a:r>
            <a:r>
              <a:rPr lang="tr-TR" dirty="0"/>
              <a:t>, zenginlerden daha fazla vergi alıp bunu yoksullar için harcama vb. temel ihtiyaçların karşılanması bir yurttaşlık hakkı olarak devlet tarafından yerine getirilmeye başlanır.</a:t>
            </a:r>
            <a:endParaRPr lang="en-GB" dirty="0"/>
          </a:p>
          <a:p>
            <a:pPr marL="0" indent="0">
              <a:buNone/>
            </a:pPr>
            <a:endParaRPr lang="tr-TR" dirty="0"/>
          </a:p>
        </p:txBody>
      </p:sp>
    </p:spTree>
    <p:extLst>
      <p:ext uri="{BB962C8B-B14F-4D97-AF65-F5344CB8AC3E}">
        <p14:creationId xmlns:p14="http://schemas.microsoft.com/office/powerpoint/2010/main" val="3196734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r>
              <a:rPr lang="tr-TR" b="1" dirty="0"/>
              <a:t>Neo-Liberalizm (Yeni Sağ)</a:t>
            </a:r>
            <a:endParaRPr lang="en-GB" dirty="0"/>
          </a:p>
          <a:p>
            <a:pPr marL="0" indent="0">
              <a:buNone/>
            </a:pPr>
            <a:r>
              <a:rPr lang="tr-TR" dirty="0"/>
              <a:t>Devletin büyümesi ve ekonomik alanda denetiminin artması sermayenin işine uzun vadede yaramaz. Bu nedenle 1980’lerden sonra güçlenen </a:t>
            </a:r>
            <a:r>
              <a:rPr lang="tr-TR" b="1" dirty="0" err="1"/>
              <a:t>neo</a:t>
            </a:r>
            <a:r>
              <a:rPr lang="tr-TR" b="1" dirty="0"/>
              <a:t>-liberalizm</a:t>
            </a:r>
            <a:r>
              <a:rPr lang="tr-TR" dirty="0"/>
              <a:t>, yine devletin ekonomiden ve toplumdan elini çekmesi gerektiği düşüncesini tüm dünyaya yaygınlaştıracaktır.</a:t>
            </a:r>
            <a:endParaRPr lang="en-GB" dirty="0"/>
          </a:p>
          <a:p>
            <a:pPr marL="0" indent="0">
              <a:buNone/>
            </a:pPr>
            <a:endParaRPr lang="tr-TR" dirty="0"/>
          </a:p>
        </p:txBody>
      </p:sp>
    </p:spTree>
    <p:extLst>
      <p:ext uri="{BB962C8B-B14F-4D97-AF65-F5344CB8AC3E}">
        <p14:creationId xmlns:p14="http://schemas.microsoft.com/office/powerpoint/2010/main" val="2892498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normAutofit fontScale="92500" lnSpcReduction="10000"/>
          </a:bodyPr>
          <a:lstStyle/>
          <a:p>
            <a:r>
              <a:rPr lang="tr-TR" b="1" dirty="0"/>
              <a:t>“Kişisel/Özel olan politiktir!” (“</a:t>
            </a:r>
            <a:r>
              <a:rPr lang="tr-TR" b="1" dirty="0" err="1"/>
              <a:t>Personal</a:t>
            </a:r>
            <a:r>
              <a:rPr lang="tr-TR" b="1" dirty="0"/>
              <a:t> is </a:t>
            </a:r>
            <a:r>
              <a:rPr lang="tr-TR" b="1" dirty="0" err="1"/>
              <a:t>political</a:t>
            </a:r>
            <a:r>
              <a:rPr lang="tr-TR" b="1" dirty="0"/>
              <a:t>”)</a:t>
            </a:r>
            <a:endParaRPr lang="en-GB" dirty="0"/>
          </a:p>
          <a:p>
            <a:pPr marL="0" indent="0">
              <a:buNone/>
            </a:pPr>
            <a:r>
              <a:rPr lang="tr-TR" b="1" dirty="0"/>
              <a:t>Liberalizm</a:t>
            </a:r>
            <a:r>
              <a:rPr lang="tr-TR" dirty="0"/>
              <a:t> Roma hukukundaki kamu hukuku-özel hukuk ayrımı gibi, kamusal alan ve özel alan ayrımı yapar. </a:t>
            </a:r>
            <a:r>
              <a:rPr lang="tr-TR" b="1" dirty="0"/>
              <a:t>Siyaset kamusal alanda</a:t>
            </a:r>
            <a:r>
              <a:rPr lang="tr-TR" dirty="0"/>
              <a:t>, </a:t>
            </a:r>
            <a:r>
              <a:rPr lang="tr-TR" b="1" dirty="0"/>
              <a:t>ekonomi ve toplumsal yaşam ise özel alanda sayılır</a:t>
            </a:r>
            <a:r>
              <a:rPr lang="tr-TR" dirty="0"/>
              <a:t>. Özel alan ile kamusal alanın birbiriyle ilişkili olmadığı, siyasal alandaki devletin özel alana müdahale etmemesi gerektiği, kamusal tartışmaların sadece siyasal alanda yapılması gerektiği kabul edilir. </a:t>
            </a:r>
            <a:endParaRPr lang="en-GB" dirty="0"/>
          </a:p>
          <a:p>
            <a:pPr marL="0" indent="0">
              <a:buNone/>
            </a:pPr>
            <a:r>
              <a:rPr lang="tr-TR" dirty="0"/>
              <a:t>İlk olarak </a:t>
            </a:r>
            <a:r>
              <a:rPr lang="tr-TR" b="1" dirty="0"/>
              <a:t>Kate </a:t>
            </a:r>
            <a:r>
              <a:rPr lang="tr-TR" b="1" dirty="0" err="1"/>
              <a:t>Millett</a:t>
            </a:r>
            <a:r>
              <a:rPr lang="tr-TR" dirty="0" err="1"/>
              <a:t>’ın</a:t>
            </a:r>
            <a:r>
              <a:rPr lang="tr-TR" dirty="0"/>
              <a:t> söylediği “kişisel olan politiktir” sözü, yukarıda anlatılan anlayış nedeniyle </a:t>
            </a:r>
            <a:r>
              <a:rPr lang="tr-TR" b="1" dirty="0"/>
              <a:t>kadınların özel alanda yaşadıkları hak ihlallerinin hak ihlali sayılmayıp özel sorunlar olarak algılanmasına karşı çıkar.</a:t>
            </a:r>
            <a:r>
              <a:rPr lang="tr-TR" dirty="0"/>
              <a:t> </a:t>
            </a:r>
          </a:p>
        </p:txBody>
      </p:sp>
    </p:spTree>
    <p:extLst>
      <p:ext uri="{BB962C8B-B14F-4D97-AF65-F5344CB8AC3E}">
        <p14:creationId xmlns:p14="http://schemas.microsoft.com/office/powerpoint/2010/main" val="1347095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dirty="0"/>
              <a:t>Bu söz daha sonra </a:t>
            </a:r>
            <a:r>
              <a:rPr lang="tr-TR" b="1" dirty="0"/>
              <a:t>sadece toplumsal cinsiyet değil; etnik, dinsel vb. her tür ayrımcılığa ve hak ihlaline ilişkin </a:t>
            </a:r>
            <a:r>
              <a:rPr lang="tr-TR" dirty="0"/>
              <a:t>olarak kullanılmaya başlanır. Bu tarz sorunların iki kişi arasında dertleşmeden ibaret kalacak derecede bireysel/özel değil, </a:t>
            </a:r>
            <a:r>
              <a:rPr lang="tr-TR" b="1" dirty="0"/>
              <a:t>kamusal konuşmada yer alması ve kamusal olarak çözülmesi gereken siyasal sorunlar olduğunu vurgular</a:t>
            </a:r>
            <a:r>
              <a:rPr lang="tr-TR" dirty="0"/>
              <a:t>. </a:t>
            </a:r>
            <a:endParaRPr lang="en-GB" dirty="0"/>
          </a:p>
          <a:p>
            <a:pPr marL="0" indent="0">
              <a:buNone/>
            </a:pPr>
            <a:endParaRPr lang="tr-TR" dirty="0"/>
          </a:p>
        </p:txBody>
      </p:sp>
    </p:spTree>
    <p:extLst>
      <p:ext uri="{BB962C8B-B14F-4D97-AF65-F5344CB8AC3E}">
        <p14:creationId xmlns:p14="http://schemas.microsoft.com/office/powerpoint/2010/main" val="3410073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92500" lnSpcReduction="10000"/>
          </a:bodyPr>
          <a:lstStyle/>
          <a:p>
            <a:pPr marL="0" indent="0">
              <a:buNone/>
            </a:pPr>
            <a:r>
              <a:rPr lang="tr-TR" b="1" dirty="0"/>
              <a:t>“MODERN ZAMANLAR” (MODERNİTE)</a:t>
            </a:r>
            <a:endParaRPr lang="en-GB" dirty="0"/>
          </a:p>
          <a:p>
            <a:pPr marL="0" indent="0">
              <a:buNone/>
            </a:pPr>
            <a:r>
              <a:rPr lang="tr-TR" dirty="0"/>
              <a:t>Ortaçağ ve </a:t>
            </a:r>
            <a:r>
              <a:rPr lang="tr-TR" dirty="0" err="1"/>
              <a:t>Rönesansın</a:t>
            </a:r>
            <a:r>
              <a:rPr lang="tr-TR" dirty="0"/>
              <a:t> ardından, “modern zamanlar” gelir.</a:t>
            </a:r>
            <a:endParaRPr lang="en-GB" dirty="0"/>
          </a:p>
          <a:p>
            <a:pPr marL="0" indent="0">
              <a:buNone/>
            </a:pPr>
            <a:r>
              <a:rPr lang="tr-TR" dirty="0" err="1"/>
              <a:t>Modernite</a:t>
            </a:r>
            <a:r>
              <a:rPr lang="tr-TR" dirty="0"/>
              <a:t> bilimsel devrim, aydınlanma siyasal devrim ve sanayi devrimiyle oluşmuştur. </a:t>
            </a:r>
            <a:endParaRPr lang="en-GB" dirty="0"/>
          </a:p>
          <a:p>
            <a:pPr marL="0" indent="0">
              <a:buNone/>
            </a:pPr>
            <a:r>
              <a:rPr lang="tr-TR" dirty="0"/>
              <a:t>İngiltere’de başlayan sanayi devrimi, makineleşme ve fabrikalaşma ile ortaya çıkmıştır. Fransa, Almanya ve ABD de sonradan birer sanayi ülkesine dönüşmüştür. Sanayi devrimi, kapitalizmin hem ekonomik hem de toplumsal bir sistem olarak egemen hale gelmesine yol açmıştır. </a:t>
            </a:r>
            <a:endParaRPr lang="en-GB" dirty="0"/>
          </a:p>
          <a:p>
            <a:pPr marL="0" indent="0">
              <a:buNone/>
            </a:pPr>
            <a:r>
              <a:rPr lang="tr-TR" dirty="0"/>
              <a:t>Bu dönemde </a:t>
            </a:r>
            <a:r>
              <a:rPr lang="tr-TR" b="1" dirty="0"/>
              <a:t>kapitalizmin itmesiyle ulus devletler güçlenir</a:t>
            </a:r>
            <a:r>
              <a:rPr lang="tr-TR" dirty="0"/>
              <a:t>; </a:t>
            </a:r>
            <a:r>
              <a:rPr lang="tr-TR" b="1" dirty="0"/>
              <a:t>ulus devletlerin güçlenmesi kapitalizm için uygun gelişme ortamı yaratır</a:t>
            </a:r>
            <a:r>
              <a:rPr lang="tr-TR" dirty="0"/>
              <a:t>. </a:t>
            </a:r>
          </a:p>
        </p:txBody>
      </p:sp>
    </p:spTree>
    <p:extLst>
      <p:ext uri="{BB962C8B-B14F-4D97-AF65-F5344CB8AC3E}">
        <p14:creationId xmlns:p14="http://schemas.microsoft.com/office/powerpoint/2010/main" val="2983547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dirty="0" err="1"/>
              <a:t>Modernite</a:t>
            </a:r>
            <a:r>
              <a:rPr lang="tr-TR" dirty="0"/>
              <a:t>, her zaman eleştirisini de içinde taşımıştır: Akıl ve düzenle bunlara duyulan güvensizlik hep bir arada olmuştur. Birçok düşünür, aklın egemenliğinin </a:t>
            </a:r>
            <a:r>
              <a:rPr lang="tr-TR" dirty="0" err="1"/>
              <a:t>tektipleştirici</a:t>
            </a:r>
            <a:r>
              <a:rPr lang="tr-TR" dirty="0"/>
              <a:t> uygulamalarına ya da duyguları yok saymasına karşı çıkmıştır. İkinci Dünya Savaşı öncesi ve sırasında Nazi </a:t>
            </a:r>
            <a:r>
              <a:rPr lang="tr-TR" dirty="0" err="1"/>
              <a:t>Almanyasının</a:t>
            </a:r>
            <a:r>
              <a:rPr lang="tr-TR" dirty="0"/>
              <a:t> insanları yok eden tutumunu “akla” dayandırdığını iddia etmesi de </a:t>
            </a:r>
            <a:r>
              <a:rPr lang="tr-TR" dirty="0" err="1"/>
              <a:t>modernitenin</a:t>
            </a:r>
            <a:r>
              <a:rPr lang="tr-TR" dirty="0"/>
              <a:t> bu eleştirisini güçlendirir.</a:t>
            </a:r>
            <a:endParaRPr lang="en-GB" dirty="0"/>
          </a:p>
          <a:p>
            <a:pPr marL="0" indent="0">
              <a:buNone/>
            </a:pPr>
            <a:r>
              <a:rPr lang="tr-TR" dirty="0"/>
              <a:t>İçinde yaşanılan toplumsal durumu tarif eden “</a:t>
            </a:r>
            <a:r>
              <a:rPr lang="tr-TR" b="1" dirty="0" err="1"/>
              <a:t>modernite</a:t>
            </a:r>
            <a:r>
              <a:rPr lang="tr-TR" dirty="0"/>
              <a:t> (modernlik)” ile modern olma düşüncesi/isteği anlamındaki “</a:t>
            </a:r>
            <a:r>
              <a:rPr lang="tr-TR" b="1" dirty="0" err="1"/>
              <a:t>modernizm</a:t>
            </a:r>
            <a:r>
              <a:rPr lang="tr-TR" dirty="0"/>
              <a:t>” birbiriyle karıştırılmamalıdır.</a:t>
            </a:r>
            <a:endParaRPr lang="en-GB" dirty="0"/>
          </a:p>
          <a:p>
            <a:pPr marL="0" indent="0">
              <a:buNone/>
            </a:pPr>
            <a:endParaRPr lang="tr-TR" dirty="0"/>
          </a:p>
        </p:txBody>
      </p:sp>
    </p:spTree>
    <p:extLst>
      <p:ext uri="{BB962C8B-B14F-4D97-AF65-F5344CB8AC3E}">
        <p14:creationId xmlns:p14="http://schemas.microsoft.com/office/powerpoint/2010/main" val="3112162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lnSpcReduction="10000"/>
          </a:bodyPr>
          <a:lstStyle/>
          <a:p>
            <a:r>
              <a:rPr lang="tr-TR" b="1" dirty="0" err="1"/>
              <a:t>Fordizm</a:t>
            </a:r>
            <a:endParaRPr lang="en-GB" dirty="0"/>
          </a:p>
          <a:p>
            <a:pPr marL="0" indent="0">
              <a:buNone/>
            </a:pPr>
            <a:r>
              <a:rPr lang="tr-TR" dirty="0"/>
              <a:t>Amerikan ekonomisinin en önemli sektörlerinden biri olan otomotivde başlayan ama sonra sanayiyi belirleyen </a:t>
            </a:r>
            <a:r>
              <a:rPr lang="tr-TR" dirty="0" err="1"/>
              <a:t>Fordizm</a:t>
            </a:r>
            <a:r>
              <a:rPr lang="tr-TR" dirty="0"/>
              <a:t>, </a:t>
            </a:r>
            <a:r>
              <a:rPr lang="tr-TR" b="1" dirty="0"/>
              <a:t>üretimin mekanizasyonu</a:t>
            </a:r>
            <a:r>
              <a:rPr lang="tr-TR" dirty="0"/>
              <a:t> fikrine dayalıdır. Üretimin k</a:t>
            </a:r>
            <a:r>
              <a:rPr lang="tr-TR" b="1" dirty="0"/>
              <a:t>üçük parçalara ayrılması</a:t>
            </a:r>
            <a:r>
              <a:rPr lang="tr-TR" dirty="0"/>
              <a:t> ve </a:t>
            </a:r>
            <a:r>
              <a:rPr lang="tr-TR" b="1" dirty="0"/>
              <a:t>bant sistemi</a:t>
            </a:r>
            <a:r>
              <a:rPr lang="tr-TR" dirty="0"/>
              <a:t>yle verimlilik artışı sağlanmıştır. </a:t>
            </a:r>
          </a:p>
          <a:p>
            <a:pPr marL="0" indent="0">
              <a:buNone/>
            </a:pPr>
            <a:r>
              <a:rPr lang="tr-TR" b="1" dirty="0"/>
              <a:t>Kapitalizm, pazarın sürekli büyümesine dayalıdır</a:t>
            </a:r>
            <a:r>
              <a:rPr lang="tr-TR" dirty="0"/>
              <a:t>. Zenginler, pazarın önemli bir kısmını oluştursa da, yeterli gelmemeye başlamıştır. </a:t>
            </a:r>
            <a:r>
              <a:rPr lang="tr-TR" dirty="0" err="1"/>
              <a:t>Fordist</a:t>
            </a:r>
            <a:r>
              <a:rPr lang="tr-TR" dirty="0"/>
              <a:t> üretim </a:t>
            </a:r>
            <a:r>
              <a:rPr lang="tr-TR" b="1" dirty="0"/>
              <a:t>malların ucuzlaması</a:t>
            </a:r>
            <a:r>
              <a:rPr lang="tr-TR" dirty="0"/>
              <a:t>nı sağlar. Böylece </a:t>
            </a:r>
            <a:r>
              <a:rPr lang="tr-TR" b="1" dirty="0"/>
              <a:t>gösterişçi tüketim</a:t>
            </a:r>
            <a:r>
              <a:rPr lang="tr-TR" dirty="0"/>
              <a:t> olanağına sadece zenginler değil, daha az para kazananlar da kavuşmuştur. </a:t>
            </a:r>
            <a:r>
              <a:rPr lang="tr-TR" b="1" dirty="0"/>
              <a:t>Tüketim toplumu</a:t>
            </a:r>
            <a:r>
              <a:rPr lang="tr-TR" dirty="0"/>
              <a:t>na gidilen yol açılmıştır.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163645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b="1" dirty="0"/>
              <a:t>Tüketim Toplumu</a:t>
            </a:r>
            <a:endParaRPr lang="en-GB" dirty="0"/>
          </a:p>
          <a:p>
            <a:pPr marL="0" indent="0">
              <a:buNone/>
            </a:pPr>
            <a:r>
              <a:rPr lang="tr-TR" dirty="0"/>
              <a:t>Amerikan hayat tarzının bütün dünyaya yayılmasının simgesi </a:t>
            </a:r>
            <a:r>
              <a:rPr lang="tr-TR" dirty="0" err="1"/>
              <a:t>Coca</a:t>
            </a:r>
            <a:r>
              <a:rPr lang="tr-TR" dirty="0"/>
              <a:t> Cola, aynı zamanda yeni bir döneme de işaret eder: Tüketim toplumu.</a:t>
            </a:r>
            <a:endParaRPr lang="en-GB" dirty="0"/>
          </a:p>
          <a:p>
            <a:pPr marL="0" indent="0">
              <a:buNone/>
            </a:pPr>
            <a:r>
              <a:rPr lang="tr-TR" dirty="0"/>
              <a:t>Sahip olunan </a:t>
            </a:r>
            <a:r>
              <a:rPr lang="tr-TR" b="1" dirty="0"/>
              <a:t>mallar, her dönemde zenginliğin ve üst katmanda/sınıfta olmanın göstergesi sayılmıştır</a:t>
            </a:r>
            <a:r>
              <a:rPr lang="tr-TR" dirty="0"/>
              <a:t>. Tüketim toplumunda da belirli mallara sahip olmak belirli bir yaşam tarzının, belirli bir sınıfa ait olmanın göstergesi haline gelmiştir. </a:t>
            </a:r>
            <a:endParaRPr lang="en-GB" dirty="0"/>
          </a:p>
          <a:p>
            <a:pPr marL="0" indent="0">
              <a:buNone/>
            </a:pPr>
            <a:endParaRPr lang="tr-TR" dirty="0"/>
          </a:p>
        </p:txBody>
      </p:sp>
    </p:spTree>
    <p:extLst>
      <p:ext uri="{BB962C8B-B14F-4D97-AF65-F5344CB8AC3E}">
        <p14:creationId xmlns:p14="http://schemas.microsoft.com/office/powerpoint/2010/main" val="1648988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251520" y="836712"/>
            <a:ext cx="8640960" cy="5904656"/>
          </a:xfrm>
        </p:spPr>
        <p:txBody>
          <a:bodyPr>
            <a:normAutofit/>
          </a:bodyPr>
          <a:lstStyle/>
          <a:p>
            <a:r>
              <a:rPr lang="tr-TR" b="1" dirty="0"/>
              <a:t>Popüler Kültür (Pop kültürü)</a:t>
            </a:r>
            <a:endParaRPr lang="en-GB" dirty="0"/>
          </a:p>
          <a:p>
            <a:pPr marL="0" indent="0">
              <a:buNone/>
            </a:pPr>
            <a:r>
              <a:rPr lang="tr-TR" dirty="0"/>
              <a:t>20. yüzyıldan önce sadece halkın ürettiği sanat, kültür ürünleri olarak algılanan “popüler kültür”, 1950’lerde yeni bir anlama kavuşur: Kitle iletişim araçlarıyla (</a:t>
            </a:r>
            <a:r>
              <a:rPr lang="tr-TR" b="1" dirty="0"/>
              <a:t>medya</a:t>
            </a:r>
            <a:r>
              <a:rPr lang="tr-TR" dirty="0"/>
              <a:t> aracılığıyla) geniş bir alana yayılan ve benimsenen,</a:t>
            </a:r>
            <a:r>
              <a:rPr lang="tr-TR" b="1" dirty="0"/>
              <a:t> hızla tüketilen </a:t>
            </a:r>
            <a:r>
              <a:rPr lang="tr-TR" dirty="0"/>
              <a:t>ve hızla değişen kültür. </a:t>
            </a:r>
            <a:endParaRPr lang="en-GB" dirty="0"/>
          </a:p>
        </p:txBody>
      </p:sp>
    </p:spTree>
    <p:extLst>
      <p:ext uri="{BB962C8B-B14F-4D97-AF65-F5344CB8AC3E}">
        <p14:creationId xmlns:p14="http://schemas.microsoft.com/office/powerpoint/2010/main" val="1315537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1052736"/>
            <a:ext cx="8784976" cy="5544616"/>
          </a:xfrm>
        </p:spPr>
        <p:txBody>
          <a:bodyPr/>
          <a:lstStyle/>
          <a:p>
            <a:pPr marL="0" indent="0">
              <a:buNone/>
            </a:pPr>
            <a:r>
              <a:rPr lang="tr-TR" dirty="0"/>
              <a:t>Frankfurt Okulu düşünürleri bu kültüre “kitle kültürü” adını vererek kitleleri yönlendirmedeki rolünü ortaya çıkarırlar.</a:t>
            </a:r>
            <a:endParaRPr lang="en-GB" dirty="0"/>
          </a:p>
          <a:p>
            <a:pPr marL="0" indent="0">
              <a:buNone/>
            </a:pPr>
            <a:r>
              <a:rPr lang="tr-TR" dirty="0"/>
              <a:t>Kültürel Çalışmalar yaklaşımı ise bu kültürü “popüler kültür” adı altında araştırır ve kitlelerin yönlendirilmeye karşı çıkma, direnme noktalarını bulmaya çalışırlar.</a:t>
            </a:r>
          </a:p>
          <a:p>
            <a:pPr marL="0" indent="0">
              <a:buNone/>
            </a:pPr>
            <a:endParaRPr lang="tr-TR" dirty="0"/>
          </a:p>
        </p:txBody>
      </p:sp>
    </p:spTree>
    <p:extLst>
      <p:ext uri="{BB962C8B-B14F-4D97-AF65-F5344CB8AC3E}">
        <p14:creationId xmlns:p14="http://schemas.microsoft.com/office/powerpoint/2010/main" val="66025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a:bodyPr>
          <a:lstStyle/>
          <a:p>
            <a:pPr marL="0" indent="0">
              <a:buNone/>
            </a:pPr>
            <a:r>
              <a:rPr lang="tr-TR" b="1" dirty="0"/>
              <a:t>AYDINLANMA FELSEFESİ</a:t>
            </a:r>
          </a:p>
          <a:p>
            <a:pPr marL="0" indent="0">
              <a:buNone/>
            </a:pPr>
            <a:r>
              <a:rPr lang="tr-TR" dirty="0"/>
              <a:t>18. yüzyıl düşüncesi, “Aydınlanma felsefesi” olarak adlandırılır. Bu döneme Aydınlanma Çağı adı verilir. </a:t>
            </a:r>
          </a:p>
          <a:p>
            <a:pPr marL="0" indent="0">
              <a:buNone/>
            </a:pPr>
            <a:r>
              <a:rPr lang="tr-TR" dirty="0"/>
              <a:t>Aydınlanma” ya da onu önceleyen Reform ve Rönesans, bazı akıllı kişilerin kendi kendilerine ortaya çıkardığı değişim süreçleri değildir. Yukarıda anlatıldığı gibi, belirli bir toplumsal/ekonomik/kültürel bağlamın içinden çıkmıştır.</a:t>
            </a:r>
            <a:endParaRPr lang="en-GB" dirty="0"/>
          </a:p>
          <a:p>
            <a:pPr marL="0" indent="0">
              <a:buNone/>
            </a:pPr>
            <a:endParaRPr lang="tr-TR" dirty="0"/>
          </a:p>
        </p:txBody>
      </p:sp>
    </p:spTree>
    <p:extLst>
      <p:ext uri="{BB962C8B-B14F-4D97-AF65-F5344CB8AC3E}">
        <p14:creationId xmlns:p14="http://schemas.microsoft.com/office/powerpoint/2010/main" val="2910346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92500"/>
          </a:bodyPr>
          <a:lstStyle/>
          <a:p>
            <a:r>
              <a:rPr lang="tr-TR" b="1" dirty="0"/>
              <a:t>Sanat akımları</a:t>
            </a:r>
            <a:endParaRPr lang="en-GB" dirty="0"/>
          </a:p>
          <a:p>
            <a:pPr marL="0" indent="0">
              <a:buNone/>
            </a:pPr>
            <a:r>
              <a:rPr lang="tr-TR" b="1" dirty="0"/>
              <a:t>Rönesans öncesinde</a:t>
            </a:r>
            <a:r>
              <a:rPr lang="tr-TR" dirty="0"/>
              <a:t> zanaatçılar (ve sanatçılar) </a:t>
            </a:r>
            <a:r>
              <a:rPr lang="tr-TR" b="1" dirty="0"/>
              <a:t>yöneten kesime</a:t>
            </a:r>
            <a:r>
              <a:rPr lang="tr-TR" dirty="0"/>
              <a:t> (hükümdarlara ve din adamlarına) bağlı çalışırlar, aristokratları ve Hristiyanlıktan önce tanrıları, sonra da Tanrıyı yücelten eserler yaparlardı. </a:t>
            </a:r>
            <a:endParaRPr lang="en-GB" dirty="0"/>
          </a:p>
          <a:p>
            <a:pPr marL="0" indent="0">
              <a:buNone/>
            </a:pPr>
            <a:r>
              <a:rPr lang="tr-TR" b="1" dirty="0"/>
              <a:t>Rönesans döneminde</a:t>
            </a:r>
            <a:r>
              <a:rPr lang="tr-TR" dirty="0"/>
              <a:t> zenginleşen kesimler ya da yöneten kesimlere iş yaparak para kazanmanın yanında, </a:t>
            </a:r>
            <a:r>
              <a:rPr lang="tr-TR" b="1" dirty="0"/>
              <a:t>kendini ifade etmek için</a:t>
            </a:r>
            <a:r>
              <a:rPr lang="tr-TR" dirty="0"/>
              <a:t> de sanat eseri üretebilen bir sanatçı kesimi oluşma olanağı bulmuştur. Bu nedenle de birçok sanat akımı ortaya çıkabilmiştir: </a:t>
            </a:r>
            <a:r>
              <a:rPr lang="tr-TR" dirty="0" err="1"/>
              <a:t>Neoklasizm</a:t>
            </a:r>
            <a:r>
              <a:rPr lang="tr-TR" dirty="0"/>
              <a:t>, romantizm, empresyonizm, ekspresyonizm, realizm, </a:t>
            </a:r>
            <a:r>
              <a:rPr lang="tr-TR" dirty="0" err="1"/>
              <a:t>fovizm</a:t>
            </a:r>
            <a:r>
              <a:rPr lang="tr-TR" dirty="0"/>
              <a:t>, fütürizm, </a:t>
            </a:r>
            <a:r>
              <a:rPr lang="tr-TR" dirty="0" err="1"/>
              <a:t>dadaizm</a:t>
            </a:r>
            <a:r>
              <a:rPr lang="tr-TR" dirty="0"/>
              <a:t>, sürrealizm, kübizm, soyut sanat vb.</a:t>
            </a:r>
            <a:endParaRPr lang="en-GB" dirty="0"/>
          </a:p>
          <a:p>
            <a:pPr marL="0" indent="0">
              <a:buNone/>
            </a:pPr>
            <a:endParaRPr lang="tr-TR" dirty="0"/>
          </a:p>
        </p:txBody>
      </p:sp>
    </p:spTree>
    <p:extLst>
      <p:ext uri="{BB962C8B-B14F-4D97-AF65-F5344CB8AC3E}">
        <p14:creationId xmlns:p14="http://schemas.microsoft.com/office/powerpoint/2010/main" val="3303009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r>
              <a:rPr lang="tr-TR" b="1" dirty="0"/>
              <a:t>Pop-Art: </a:t>
            </a:r>
            <a:endParaRPr lang="en-GB" dirty="0"/>
          </a:p>
          <a:p>
            <a:pPr marL="0" indent="0">
              <a:buNone/>
            </a:pPr>
            <a:r>
              <a:rPr lang="tr-TR" dirty="0"/>
              <a:t>Bu sanat akımlarından biri de Andy </a:t>
            </a:r>
            <a:r>
              <a:rPr lang="tr-TR" dirty="0" err="1"/>
              <a:t>Warhol’un</a:t>
            </a:r>
            <a:r>
              <a:rPr lang="tr-TR" dirty="0"/>
              <a:t> adıyla özdeşleşen Pop-Art’tır. Klasik “yüksek </a:t>
            </a:r>
            <a:r>
              <a:rPr lang="tr-TR" dirty="0" err="1"/>
              <a:t>sanat”ın</a:t>
            </a:r>
            <a:r>
              <a:rPr lang="tr-TR" dirty="0"/>
              <a:t> iddialarını ve biçimlerini reddederek sanatla yaşam arasındaki uzaklığı ortadan kaldırmayı hedefleyen, o güne kadar sanat konusu olmamış sıradan, kentsel gündelik yaşam nesnelerini betimleyen ve böylece kitle kültürünün taşıyıcılığını yapan Pop Art, 1960’larda yükselişe geçer. Tüketim toplumunu ve reklamları besleyen bir sanat akımı olur.</a:t>
            </a:r>
          </a:p>
        </p:txBody>
      </p:sp>
    </p:spTree>
    <p:extLst>
      <p:ext uri="{BB962C8B-B14F-4D97-AF65-F5344CB8AC3E}">
        <p14:creationId xmlns:p14="http://schemas.microsoft.com/office/powerpoint/2010/main" val="2873638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r>
              <a:rPr lang="tr-TR" b="1" dirty="0"/>
              <a:t>Kavramsal sanat:</a:t>
            </a:r>
            <a:r>
              <a:rPr lang="tr-TR" dirty="0"/>
              <a:t> </a:t>
            </a:r>
            <a:endParaRPr lang="en-GB" dirty="0"/>
          </a:p>
          <a:p>
            <a:pPr marL="0" indent="0">
              <a:buNone/>
            </a:pPr>
            <a:r>
              <a:rPr lang="tr-TR" dirty="0"/>
              <a:t>Sanatçının kendi bedeni de dahil olmak üzere gündelik yaşamdan çok çeşitli nesneler kullanarak ürettiği kavramsal sanat eserleri, “eşsizlik” üzerine kurulu </a:t>
            </a:r>
            <a:r>
              <a:rPr lang="tr-TR" b="1" dirty="0"/>
              <a:t>“sanat” kavramının kendisinin sorgulanması</a:t>
            </a:r>
            <a:r>
              <a:rPr lang="tr-TR" dirty="0"/>
              <a:t> üzerine kuruludur. Sanat eserlerinin müzelerde sergilenen “biricik” “yüksek sanat” eserleri ile otoritelerce kabul görmeyen diğer sanat eserleri şeklinde eşitsiz biçimde nasıl ayrıldığını sorgular.</a:t>
            </a:r>
            <a:endParaRPr lang="en-GB" dirty="0"/>
          </a:p>
          <a:p>
            <a:pPr marL="0" indent="0">
              <a:buNone/>
            </a:pPr>
            <a:endParaRPr lang="tr-TR" dirty="0"/>
          </a:p>
        </p:txBody>
      </p:sp>
    </p:spTree>
    <p:extLst>
      <p:ext uri="{BB962C8B-B14F-4D97-AF65-F5344CB8AC3E}">
        <p14:creationId xmlns:p14="http://schemas.microsoft.com/office/powerpoint/2010/main" val="2503432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C20FFC-7C7E-44E5-A86F-89291780D83B}"/>
              </a:ext>
            </a:extLst>
          </p:cNvPr>
          <p:cNvSpPr>
            <a:spLocks noGrp="1"/>
          </p:cNvSpPr>
          <p:nvPr>
            <p:ph idx="1"/>
          </p:nvPr>
        </p:nvSpPr>
        <p:spPr>
          <a:xfrm>
            <a:off x="107504" y="260648"/>
            <a:ext cx="8579296" cy="6480720"/>
          </a:xfrm>
        </p:spPr>
        <p:txBody>
          <a:bodyPr/>
          <a:lstStyle/>
          <a:p>
            <a:pPr marL="0" indent="0">
              <a:buNone/>
            </a:pPr>
            <a:r>
              <a:rPr lang="tr-TR" dirty="0"/>
              <a:t>Aydınlanmanın en temel özelliği </a:t>
            </a:r>
            <a:r>
              <a:rPr lang="tr-TR" b="1" dirty="0"/>
              <a:t>insanın aklına ve doğruların akıl aracılığıyla bulunabileceğine duyulan güven</a:t>
            </a:r>
            <a:r>
              <a:rPr lang="tr-TR" dirty="0"/>
              <a:t>dir. Tüm </a:t>
            </a:r>
            <a:r>
              <a:rPr lang="tr-TR" b="1" dirty="0"/>
              <a:t>toplumsal ve bireysel yaşamın ve düşünüşün dine değil, akla dayandırılmasıdır</a:t>
            </a:r>
            <a:r>
              <a:rPr lang="tr-TR" dirty="0"/>
              <a:t> Aydınlanma felsefesi. Aydınlanma, </a:t>
            </a:r>
            <a:r>
              <a:rPr lang="tr-TR" b="1" dirty="0" err="1"/>
              <a:t>modernite</a:t>
            </a:r>
            <a:r>
              <a:rPr lang="tr-TR" dirty="0" err="1"/>
              <a:t>nin</a:t>
            </a:r>
            <a:r>
              <a:rPr lang="tr-TR" dirty="0"/>
              <a:t> doğmasına yol açacaktır.</a:t>
            </a:r>
            <a:endParaRPr lang="en-GB" dirty="0"/>
          </a:p>
          <a:p>
            <a:pPr marL="0" indent="0">
              <a:buNone/>
            </a:pPr>
            <a:endParaRPr lang="tr-TR" dirty="0"/>
          </a:p>
        </p:txBody>
      </p:sp>
    </p:spTree>
    <p:extLst>
      <p:ext uri="{BB962C8B-B14F-4D97-AF65-F5344CB8AC3E}">
        <p14:creationId xmlns:p14="http://schemas.microsoft.com/office/powerpoint/2010/main" val="111913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a:bodyPr>
          <a:lstStyle/>
          <a:p>
            <a:pPr marL="0" indent="0">
              <a:buNone/>
            </a:pPr>
            <a:r>
              <a:rPr lang="tr-TR" b="1" dirty="0"/>
              <a:t>LİBERALİZM</a:t>
            </a:r>
            <a:endParaRPr lang="en-GB" dirty="0"/>
          </a:p>
          <a:p>
            <a:pPr marL="0" indent="0">
              <a:buNone/>
            </a:pPr>
            <a:r>
              <a:rPr lang="tr-TR" dirty="0"/>
              <a:t>Liberal düşünce ekonomik, siyasal, toplumsal, kısacası her alanda bireysel özgürlüklerin olması gerektiğini savunur. Burjuvazinin ekonomik gücünü korumasını ve arttırmasını, siyasal güce de sahip olmasını destekleyen, Amerikan Devrimi ve Fransız Devrimi’nin dayandığı siyasal görüştür liberalizm. Devletin ekonomiye ve topluma asgari düzeyde karışmasını öngörür. </a:t>
            </a:r>
            <a:endParaRPr lang="en-GB" dirty="0"/>
          </a:p>
          <a:p>
            <a:pPr marL="0" indent="0">
              <a:buNone/>
            </a:pPr>
            <a:endParaRPr lang="tr-TR" dirty="0"/>
          </a:p>
        </p:txBody>
      </p:sp>
    </p:spTree>
    <p:extLst>
      <p:ext uri="{BB962C8B-B14F-4D97-AF65-F5344CB8AC3E}">
        <p14:creationId xmlns:p14="http://schemas.microsoft.com/office/powerpoint/2010/main" val="2717527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2FF5EA3-5D11-41EB-BA23-AE95956B8CE8}"/>
              </a:ext>
            </a:extLst>
          </p:cNvPr>
          <p:cNvSpPr>
            <a:spLocks noGrp="1"/>
          </p:cNvSpPr>
          <p:nvPr>
            <p:ph idx="1"/>
          </p:nvPr>
        </p:nvSpPr>
        <p:spPr>
          <a:xfrm>
            <a:off x="179512" y="260648"/>
            <a:ext cx="8784976" cy="6408712"/>
          </a:xfrm>
        </p:spPr>
        <p:txBody>
          <a:bodyPr/>
          <a:lstStyle/>
          <a:p>
            <a:pPr marL="0" indent="0">
              <a:buNone/>
            </a:pPr>
            <a:r>
              <a:rPr lang="tr-TR" dirty="0"/>
              <a:t>Her insanın yaşam, özgürlük ve mülkiyet haklarına sahip olduğunu söyleyen 17. yüzyıl filozofu </a:t>
            </a:r>
            <a:r>
              <a:rPr lang="tr-TR" b="1" dirty="0"/>
              <a:t>John Locke</a:t>
            </a:r>
            <a:r>
              <a:rPr lang="tr-TR" dirty="0"/>
              <a:t> liberalizmin kurucusu sayılır.</a:t>
            </a:r>
            <a:endParaRPr lang="en-GB" dirty="0"/>
          </a:p>
          <a:p>
            <a:pPr marL="0" indent="0">
              <a:buNone/>
            </a:pPr>
            <a:r>
              <a:rPr lang="tr-TR" dirty="0"/>
              <a:t>Ekonomik alanda liberalizm </a:t>
            </a:r>
            <a:r>
              <a:rPr lang="tr-TR" b="1" dirty="0"/>
              <a:t>kapitalizmin oluşması ve gelişmesine düşünsel destek verir</a:t>
            </a:r>
            <a:r>
              <a:rPr lang="tr-TR" dirty="0"/>
              <a:t>. </a:t>
            </a:r>
            <a:r>
              <a:rPr lang="tr-TR" b="1" dirty="0"/>
              <a:t>Siyasal ve toplumsal alanda ise, insan hakları ve özgürlüklerinin tanınması</a:t>
            </a:r>
            <a:r>
              <a:rPr lang="tr-TR" dirty="0"/>
              <a:t>nı savunur.</a:t>
            </a:r>
            <a:endParaRPr lang="en-GB" dirty="0"/>
          </a:p>
          <a:p>
            <a:pPr marL="0" indent="0">
              <a:buNone/>
            </a:pPr>
            <a:endParaRPr lang="tr-TR" dirty="0"/>
          </a:p>
        </p:txBody>
      </p:sp>
    </p:spTree>
    <p:extLst>
      <p:ext uri="{BB962C8B-B14F-4D97-AF65-F5344CB8AC3E}">
        <p14:creationId xmlns:p14="http://schemas.microsoft.com/office/powerpoint/2010/main" val="26022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lnSpcReduction="10000"/>
          </a:bodyPr>
          <a:lstStyle/>
          <a:p>
            <a:pPr marL="0" indent="0">
              <a:buNone/>
            </a:pPr>
            <a:r>
              <a:rPr lang="tr-TR" b="1" dirty="0"/>
              <a:t>KAPİTALİZM</a:t>
            </a:r>
            <a:endParaRPr lang="en-GB" dirty="0"/>
          </a:p>
          <a:p>
            <a:pPr marL="0" indent="0">
              <a:buNone/>
            </a:pPr>
            <a:r>
              <a:rPr lang="tr-TR" b="1" dirty="0"/>
              <a:t>Üretim araçlarının özel mülk olmasına dayanan bir ekonomi sistemidir. </a:t>
            </a:r>
            <a:r>
              <a:rPr lang="tr-TR" dirty="0"/>
              <a:t>Üretim araçlarının mülkiyetinin krala/devlete ve/veya din adamlarına ait olmasına karşı çıkar. </a:t>
            </a:r>
            <a:endParaRPr lang="en-GB" dirty="0"/>
          </a:p>
          <a:p>
            <a:pPr marL="0" indent="0">
              <a:buNone/>
            </a:pPr>
            <a:r>
              <a:rPr lang="tr-TR" b="1" dirty="0"/>
              <a:t>Özel mülkiyetteki üretim araçları kâr amaçlı işletilir.</a:t>
            </a:r>
            <a:r>
              <a:rPr lang="tr-TR" dirty="0"/>
              <a:t> </a:t>
            </a:r>
          </a:p>
          <a:p>
            <a:pPr marL="0" indent="0">
              <a:buNone/>
            </a:pPr>
            <a:r>
              <a:rPr lang="tr-TR" dirty="0"/>
              <a:t>Kapitalizm önceleri Kilise tarafından kabul görmez. Hristiyanlığın paraya değer vermemesi buna gerekçe olarak gösterilir. Ancak zamanla ruhban sınıfından kişiler de kapitalizme destek vermeye başlarlar. Protestan </a:t>
            </a:r>
            <a:r>
              <a:rPr lang="tr-TR" b="1" dirty="0"/>
              <a:t>John </a:t>
            </a:r>
            <a:r>
              <a:rPr lang="tr-TR" b="1" dirty="0" err="1"/>
              <a:t>Calvin</a:t>
            </a:r>
            <a:r>
              <a:rPr lang="tr-TR" b="1" dirty="0"/>
              <a:t> “</a:t>
            </a:r>
            <a:r>
              <a:rPr lang="tr-TR" b="1" dirty="0" err="1"/>
              <a:t>protestan</a:t>
            </a:r>
            <a:r>
              <a:rPr lang="tr-TR" b="1" dirty="0"/>
              <a:t> </a:t>
            </a:r>
            <a:r>
              <a:rPr lang="tr-TR" b="1" dirty="0" err="1"/>
              <a:t>ahlâkı</a:t>
            </a:r>
            <a:r>
              <a:rPr lang="tr-TR" dirty="0" err="1"/>
              <a:t>”nı</a:t>
            </a:r>
            <a:r>
              <a:rPr lang="tr-TR" dirty="0"/>
              <a:t> oluşturur: sıkı çalışma, özveri, sabır, dürüstlük ve sorumluluklarını yerine getirme... </a:t>
            </a:r>
            <a:endParaRPr lang="en-GB" dirty="0"/>
          </a:p>
          <a:p>
            <a:pPr marL="0" indent="0">
              <a:buNone/>
            </a:pPr>
            <a:endParaRPr lang="tr-TR" dirty="0"/>
          </a:p>
        </p:txBody>
      </p:sp>
    </p:spTree>
    <p:extLst>
      <p:ext uri="{BB962C8B-B14F-4D97-AF65-F5344CB8AC3E}">
        <p14:creationId xmlns:p14="http://schemas.microsoft.com/office/powerpoint/2010/main" val="363818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359024" y="116632"/>
            <a:ext cx="8784976" cy="6624736"/>
          </a:xfrm>
        </p:spPr>
        <p:txBody>
          <a:bodyPr>
            <a:normAutofit/>
          </a:bodyPr>
          <a:lstStyle/>
          <a:p>
            <a:pPr marL="0" indent="0">
              <a:buNone/>
            </a:pPr>
            <a:r>
              <a:rPr lang="tr-TR" dirty="0"/>
              <a:t>Bu dönem aynı zamanda </a:t>
            </a:r>
            <a:r>
              <a:rPr lang="tr-TR" b="1" dirty="0"/>
              <a:t>kapitalizmin “vahşi” olarak adlandırılan dönemi</a:t>
            </a:r>
            <a:r>
              <a:rPr lang="tr-TR" dirty="0"/>
              <a:t>dir. Köylerin fazlalığı olan insanlar işçi olmak için büyük şehirlere gelmiştir. Kadın ve çocuklar dahil herkes 14-16 saat arası çalışmaktadır ve fabrikaların yanındaki mahallelerde açlık sınırında yaşamaktadır. Charles </a:t>
            </a:r>
            <a:r>
              <a:rPr lang="tr-TR" dirty="0" err="1"/>
              <a:t>Dickens’ın</a:t>
            </a:r>
            <a:r>
              <a:rPr lang="tr-TR" dirty="0"/>
              <a:t> “Zor Zamanlar”, Emile </a:t>
            </a:r>
            <a:r>
              <a:rPr lang="tr-TR" dirty="0" err="1"/>
              <a:t>Zola’nın</a:t>
            </a:r>
            <a:r>
              <a:rPr lang="tr-TR" dirty="0"/>
              <a:t> “Meyhane” adlı romanları bu durumu anlatır.</a:t>
            </a:r>
            <a:endParaRPr lang="en-GB" dirty="0"/>
          </a:p>
          <a:p>
            <a:pPr marL="0" indent="0">
              <a:buNone/>
            </a:pPr>
            <a:endParaRPr lang="tr-TR" dirty="0"/>
          </a:p>
        </p:txBody>
      </p:sp>
    </p:spTree>
    <p:extLst>
      <p:ext uri="{BB962C8B-B14F-4D97-AF65-F5344CB8AC3E}">
        <p14:creationId xmlns:p14="http://schemas.microsoft.com/office/powerpoint/2010/main" val="417627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2FF5EA3-5D11-41EB-BA23-AE95956B8CE8}"/>
              </a:ext>
            </a:extLst>
          </p:cNvPr>
          <p:cNvSpPr>
            <a:spLocks noGrp="1"/>
          </p:cNvSpPr>
          <p:nvPr>
            <p:ph idx="1"/>
          </p:nvPr>
        </p:nvSpPr>
        <p:spPr>
          <a:xfrm>
            <a:off x="107504" y="764704"/>
            <a:ext cx="8856984" cy="5904656"/>
          </a:xfrm>
        </p:spPr>
        <p:txBody>
          <a:bodyPr/>
          <a:lstStyle/>
          <a:p>
            <a:pPr marL="0" indent="0">
              <a:buNone/>
            </a:pPr>
            <a:r>
              <a:rPr lang="tr-TR" dirty="0"/>
              <a:t>Kapitalizmin bu vahşi dönemi, işçilerin haklarını elde etmek için gerçekleştirdikleri ayaklanmalar ve kapitalistlerin onların da bir pazar olduğunun fark edilmesiyle sona erer. 8 saatlik çalışma standart kabul edilir; sosyal haklar elde edilir ve tüketim toplumuna </a:t>
            </a:r>
            <a:r>
              <a:rPr lang="tr-TR" dirty="0" err="1"/>
              <a:t>evrilinir</a:t>
            </a:r>
            <a:r>
              <a:rPr lang="tr-TR" dirty="0"/>
              <a:t>.</a:t>
            </a:r>
            <a:endParaRPr lang="en-GB" dirty="0"/>
          </a:p>
          <a:p>
            <a:pPr marL="0" indent="0">
              <a:buNone/>
            </a:pPr>
            <a:endParaRPr lang="tr-TR" dirty="0"/>
          </a:p>
        </p:txBody>
      </p:sp>
    </p:spTree>
    <p:extLst>
      <p:ext uri="{BB962C8B-B14F-4D97-AF65-F5344CB8AC3E}">
        <p14:creationId xmlns:p14="http://schemas.microsoft.com/office/powerpoint/2010/main" val="2059741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a:bodyPr>
          <a:lstStyle/>
          <a:p>
            <a:r>
              <a:rPr lang="tr-TR" b="1" dirty="0"/>
              <a:t>Refah Devleti (Sosyal Devlet)</a:t>
            </a:r>
            <a:endParaRPr lang="en-GB" dirty="0"/>
          </a:p>
          <a:p>
            <a:pPr marL="0" indent="0">
              <a:buNone/>
            </a:pPr>
            <a:r>
              <a:rPr lang="tr-TR" dirty="0"/>
              <a:t>1929 ekonomik krizinin ardından liberal politikaların yerine Keynesçi ekonomik politikalar uygulanmaya başlar. Böylece 1950’lerden sonra Batı Avrupa ve ABD’de devletin işlevleri ekonomiyi (ve kapitalizmi) korumak üzerine yeniden tanımlanır. Yurttaşların ekonomik ve toplumsal esenliklerinin korunması devletin görevi sayılır. </a:t>
            </a:r>
            <a:endParaRPr lang="en-GB" dirty="0"/>
          </a:p>
          <a:p>
            <a:pPr marL="0" indent="0">
              <a:buNone/>
            </a:pPr>
            <a:endParaRPr lang="tr-TR" dirty="0"/>
          </a:p>
        </p:txBody>
      </p:sp>
    </p:spTree>
    <p:extLst>
      <p:ext uri="{BB962C8B-B14F-4D97-AF65-F5344CB8AC3E}">
        <p14:creationId xmlns:p14="http://schemas.microsoft.com/office/powerpoint/2010/main" val="224382847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1285</Words>
  <Application>Microsoft Office PowerPoint</Application>
  <PresentationFormat>Ekran Gösterisi (4:3)</PresentationFormat>
  <Paragraphs>48</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Calibri</vt:lpstr>
      <vt:lpstr>Ofis Teması</vt:lpstr>
      <vt:lpstr>KONU 12 AYDINLANMA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12 AYDINLANMA </dc:title>
  <dc:creator>Nilüfer Pınar KILIÇ</dc:creator>
  <cp:lastModifiedBy>Author</cp:lastModifiedBy>
  <cp:revision>3</cp:revision>
  <dcterms:created xsi:type="dcterms:W3CDTF">2019-09-16T12:58:27Z</dcterms:created>
  <dcterms:modified xsi:type="dcterms:W3CDTF">2019-09-25T18:50:26Z</dcterms:modified>
</cp:coreProperties>
</file>