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8" r:id="rId6"/>
    <p:sldId id="273" r:id="rId7"/>
    <p:sldId id="315" r:id="rId8"/>
    <p:sldId id="320" r:id="rId9"/>
    <p:sldId id="321" r:id="rId10"/>
    <p:sldId id="324" r:id="rId11"/>
    <p:sldId id="325" r:id="rId12"/>
  </p:sldIdLst>
  <p:sldSz cx="9144000" cy="6858000" type="screen4x3"/>
  <p:notesSz cx="6858000" cy="9144000"/>
  <p:defaultTextStyle>
    <a:defPPr>
      <a:defRPr lang="tr-T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FFFF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1506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E036496-5D1B-4787-BF6A-E4919D4C1C9E}" type="datetimeFigureOut">
              <a:rPr lang="tr-TR" smtClean="0"/>
              <a:t>15.11.2019</a:t>
            </a:fld>
            <a:endParaRPr lang="tr-T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r-T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5EA0AFA-B258-451F-85F6-76FC12312D44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4147475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https://www.texasgateway.org/resource/electromagnetic-spectrum-introduction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A0AFA-B258-451F-85F6-76FC12312D44}" type="slidenum">
              <a:rPr lang="tr-TR" smtClean="0"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521244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https://www.e-education.psu.edu/astro801/content/l3_p4.html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A0AFA-B258-451F-85F6-76FC12312D44}" type="slidenum">
              <a:rPr lang="tr-TR" smtClean="0"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198552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sz="1200" b="0" i="0" kern="1200" dirty="0" smtClean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www.eso.org/</a:t>
            </a:r>
            <a:endParaRPr lang="tr-TR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A0AFA-B258-451F-85F6-76FC12312D44}" type="slidenum">
              <a:rPr lang="tr-TR" smtClean="0"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09255186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wikipedia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A0AFA-B258-451F-85F6-76FC12312D44}" type="slidenum">
              <a:rPr lang="tr-TR" smtClean="0"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83777869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Tug.tubitak.gov.tr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A0AFA-B258-451F-85F6-76FC12312D44}" type="slidenum">
              <a:rPr lang="tr-TR" smtClean="0"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6524834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dirty="0" smtClean="0"/>
              <a:t>Rasathane.ankara.edu.tr</a:t>
            </a:r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5EA0AFA-B258-451F-85F6-76FC12312D44}" type="slidenum">
              <a:rPr lang="tr-TR" smtClean="0"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356723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692BB7CF-8628-4E3A-9969-AC83D1E9270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745748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8CC74E6-C814-4EEE-B8A9-7C5FB5F39E0A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63336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4D50A570-3C87-4925-86B1-74AEA4FEEB68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596240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BC2DF273-0314-4A9F-8E29-A029FA9543C4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52757890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31C7FB-B495-4F9A-BDFE-FB38DBBFF9F6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8033798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CDA96A80-F80B-49F8-BA2B-A07DEE912B17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610288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3D0A94D-0082-4C40-9E66-6B85D73C8413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35892254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DA67E73-5CD6-47D9-8F26-69E4A60DBA38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6585724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F56EFC4-DF82-4681-9339-F2B66E6EC3ED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27662266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AC263903-EBBB-481F-A29F-7F6585013FEE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12226059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r-TR" noProof="0" smtClean="0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D4B0B1FC-686F-44CC-A023-EC90EEDFB45A}" type="slidenum">
              <a:rPr lang="tr-TR" altLang="tr-TR"/>
              <a:pPr/>
              <a:t>‹#›</a:t>
            </a:fld>
            <a:endParaRPr lang="tr-TR" altLang="tr-TR"/>
          </a:p>
        </p:txBody>
      </p:sp>
    </p:spTree>
    <p:extLst>
      <p:ext uri="{BB962C8B-B14F-4D97-AF65-F5344CB8AC3E}">
        <p14:creationId xmlns:p14="http://schemas.microsoft.com/office/powerpoint/2010/main" val="9873366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Click to edit Master title style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r-TR" altLang="tr-TR" smtClean="0"/>
              <a:t>Click to edit Master text styles</a:t>
            </a:r>
          </a:p>
          <a:p>
            <a:pPr lvl="1"/>
            <a:r>
              <a:rPr lang="tr-TR" altLang="tr-TR" smtClean="0"/>
              <a:t>Second level</a:t>
            </a:r>
          </a:p>
          <a:p>
            <a:pPr lvl="2"/>
            <a:r>
              <a:rPr lang="tr-TR" altLang="tr-TR" smtClean="0"/>
              <a:t>Third level</a:t>
            </a:r>
          </a:p>
          <a:p>
            <a:pPr lvl="3"/>
            <a:r>
              <a:rPr lang="tr-TR" altLang="tr-TR" smtClean="0"/>
              <a:t>Fourth level</a:t>
            </a:r>
          </a:p>
          <a:p>
            <a:pPr lvl="4"/>
            <a:r>
              <a:rPr lang="tr-TR" altLang="tr-TR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charset="0"/>
              </a:defRPr>
            </a:lvl1pPr>
          </a:lstStyle>
          <a:p>
            <a:pPr>
              <a:defRPr/>
            </a:pPr>
            <a:endParaRPr lang="tr-TR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346F49BC-09ED-4C98-A689-0C19FD51DD7A}" type="slidenum">
              <a:rPr lang="tr-TR" altLang="tr-TR"/>
              <a:pPr/>
              <a:t>‹#›</a:t>
            </a:fld>
            <a:endParaRPr lang="tr-TR" alt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png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7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.jpeg"/><Relationship Id="rId5" Type="http://schemas.openxmlformats.org/officeDocument/2006/relationships/image" Target="../media/image14.jpeg"/><Relationship Id="rId4" Type="http://schemas.openxmlformats.org/officeDocument/2006/relationships/image" Target="../media/image1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5685" name="Rectangle 5"/>
          <p:cNvSpPr>
            <a:spLocks noChangeArrowheads="1"/>
          </p:cNvSpPr>
          <p:nvPr/>
        </p:nvSpPr>
        <p:spPr bwMode="auto">
          <a:xfrm>
            <a:off x="251520" y="2348880"/>
            <a:ext cx="8763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tr-TR" sz="4000" b="1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Light  and Telescope</a:t>
            </a:r>
            <a:endParaRPr lang="tr-TR" sz="4000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000" smtClean="0"/>
              <a:t>TUBİTAK Ulusal Gözlemevi (TUG)</a:t>
            </a: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altLang="tr-TR" smtClean="0"/>
          </a:p>
        </p:txBody>
      </p:sp>
      <p:pic>
        <p:nvPicPr>
          <p:cNvPr id="38916" name="Picture 7" descr="File:Tübitak Ulusal Gözlemev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1650" y="1412875"/>
            <a:ext cx="3206750" cy="4275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7" name="Picture 9" descr="RTT150 teleskop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87775" y="1412875"/>
            <a:ext cx="2152650" cy="28082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918" name="Picture 11" descr="TUG T100 Teleskopu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84888" y="3789363"/>
            <a:ext cx="2884487" cy="1927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8919" name="Text Box 12"/>
          <p:cNvSpPr txBox="1">
            <a:spLocks noChangeArrowheads="1"/>
          </p:cNvSpPr>
          <p:nvPr/>
        </p:nvSpPr>
        <p:spPr bwMode="auto">
          <a:xfrm>
            <a:off x="5219700" y="3854450"/>
            <a:ext cx="1296988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>
                <a:solidFill>
                  <a:schemeClr val="bg1"/>
                </a:solidFill>
              </a:rPr>
              <a:t>T150</a:t>
            </a:r>
          </a:p>
        </p:txBody>
      </p:sp>
      <p:sp>
        <p:nvSpPr>
          <p:cNvPr id="38920" name="Text Box 13"/>
          <p:cNvSpPr txBox="1">
            <a:spLocks noChangeArrowheads="1"/>
          </p:cNvSpPr>
          <p:nvPr/>
        </p:nvSpPr>
        <p:spPr bwMode="auto">
          <a:xfrm>
            <a:off x="8315325" y="5367338"/>
            <a:ext cx="1296988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>
                <a:solidFill>
                  <a:schemeClr val="bg1"/>
                </a:solidFill>
              </a:rPr>
              <a:t>T100</a:t>
            </a:r>
          </a:p>
        </p:txBody>
      </p:sp>
      <p:sp>
        <p:nvSpPr>
          <p:cNvPr id="38921" name="Rectangle 14"/>
          <p:cNvSpPr>
            <a:spLocks noChangeArrowheads="1"/>
          </p:cNvSpPr>
          <p:nvPr/>
        </p:nvSpPr>
        <p:spPr bwMode="auto">
          <a:xfrm>
            <a:off x="2700338" y="5635625"/>
            <a:ext cx="4213225" cy="14652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 b="1" u="sng">
                <a:solidFill>
                  <a:srgbClr val="FF0000"/>
                </a:solidFill>
              </a:rPr>
              <a:t>BAKIRLITEPE</a:t>
            </a:r>
            <a:r>
              <a:rPr lang="tr-TR" altLang="tr-TR">
                <a:solidFill>
                  <a:srgbClr val="FF0000"/>
                </a:solidFill>
              </a:rPr>
              <a:t> </a:t>
            </a:r>
          </a:p>
          <a:p>
            <a:pPr algn="ctr" eaLnBrk="1" hangingPunct="1"/>
            <a:r>
              <a:rPr lang="tr-TR" altLang="tr-TR" b="1">
                <a:solidFill>
                  <a:schemeClr val="bg1"/>
                </a:solidFill>
              </a:rPr>
              <a:t>Enlem:</a:t>
            </a:r>
            <a:r>
              <a:rPr lang="tr-TR" altLang="tr-TR">
                <a:solidFill>
                  <a:schemeClr val="bg1"/>
                </a:solidFill>
              </a:rPr>
              <a:t> 36º 49' 27" Kuzey</a:t>
            </a:r>
          </a:p>
          <a:p>
            <a:pPr algn="ctr" eaLnBrk="1" hangingPunct="1"/>
            <a:r>
              <a:rPr lang="tr-TR" altLang="tr-TR">
                <a:solidFill>
                  <a:schemeClr val="bg1"/>
                </a:solidFill>
              </a:rPr>
              <a:t> </a:t>
            </a:r>
            <a:r>
              <a:rPr lang="tr-TR" altLang="tr-TR" b="1">
                <a:solidFill>
                  <a:schemeClr val="bg1"/>
                </a:solidFill>
              </a:rPr>
              <a:t>Boylam:</a:t>
            </a:r>
            <a:r>
              <a:rPr lang="tr-TR" altLang="tr-TR">
                <a:solidFill>
                  <a:schemeClr val="bg1"/>
                </a:solidFill>
              </a:rPr>
              <a:t> 30º 20' 08" Doğu</a:t>
            </a:r>
          </a:p>
          <a:p>
            <a:pPr algn="ctr" eaLnBrk="1" hangingPunct="1"/>
            <a:r>
              <a:rPr lang="tr-TR" altLang="tr-TR" b="1">
                <a:solidFill>
                  <a:schemeClr val="bg1"/>
                </a:solidFill>
              </a:rPr>
              <a:t>Yükseklik:</a:t>
            </a:r>
            <a:r>
              <a:rPr lang="tr-TR" altLang="tr-TR">
                <a:solidFill>
                  <a:schemeClr val="bg1"/>
                </a:solidFill>
              </a:rPr>
              <a:t> 2500 m</a:t>
            </a:r>
            <a:r>
              <a:rPr lang="tr-TR" altLang="tr-TR">
                <a:solidFill>
                  <a:srgbClr val="FF0000"/>
                </a:solidFill>
              </a:rPr>
              <a:t>  </a:t>
            </a:r>
            <a:br>
              <a:rPr lang="tr-TR" altLang="tr-TR">
                <a:solidFill>
                  <a:srgbClr val="FF0000"/>
                </a:solidFill>
              </a:rPr>
            </a:br>
            <a:endParaRPr lang="tr-TR" altLang="tr-TR">
              <a:solidFill>
                <a:srgbClr val="FF0000"/>
              </a:solidFill>
            </a:endParaRPr>
          </a:p>
        </p:txBody>
      </p:sp>
      <p:graphicFrame>
        <p:nvGraphicFramePr>
          <p:cNvPr id="36906" name="Group 42"/>
          <p:cNvGraphicFramePr>
            <a:graphicFrameLocks noGrp="1"/>
          </p:cNvGraphicFramePr>
          <p:nvPr/>
        </p:nvGraphicFramePr>
        <p:xfrm>
          <a:off x="2286000" y="2513013"/>
          <a:ext cx="4572000" cy="1833560"/>
        </p:xfrm>
        <a:graphic>
          <a:graphicData uri="http://schemas.openxmlformats.org/drawingml/2006/table">
            <a:tbl>
              <a:tblPr/>
              <a:tblGrid>
                <a:gridCol w="2286000"/>
                <a:gridCol w="2286000"/>
              </a:tblGrid>
              <a:tr h="36671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 cap="flat"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66712">
                <a:tc>
                  <a:txBody>
                    <a:bodyPr/>
                    <a:lstStyle/>
                    <a:p>
                      <a:pPr marL="0" marR="0" lvl="0" indent="0" algn="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 cap="flat">
                      <a:noFill/>
                    </a:lnL>
                    <a:lnR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tr-TR" sz="18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  <a:cs typeface="Arial" charset="0"/>
                      </a:endParaRPr>
                    </a:p>
                  </a:txBody>
                  <a:tcPr anchor="ctr" horzOverflow="overflow">
                    <a:lnL>
                      <a:noFill/>
                    </a:lnL>
                    <a:lnR cap="flat">
                      <a:noFill/>
                    </a:lnR>
                    <a:lnT>
                      <a:noFill/>
                    </a:lnT>
                    <a:lnB cap="flat">
                      <a:noFill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38933" name="Rectangle 43"/>
          <p:cNvSpPr>
            <a:spLocks noChangeArrowheads="1"/>
          </p:cNvSpPr>
          <p:nvPr/>
        </p:nvSpPr>
        <p:spPr bwMode="auto">
          <a:xfrm>
            <a:off x="4479925" y="4346575"/>
            <a:ext cx="184150" cy="91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tr-TR" altLang="tr-TR">
                <a:solidFill>
                  <a:srgbClr val="000000"/>
                </a:solidFill>
              </a:rPr>
              <a:t/>
            </a:r>
            <a:br>
              <a:rPr lang="tr-TR" altLang="tr-TR">
                <a:solidFill>
                  <a:srgbClr val="000000"/>
                </a:solidFill>
              </a:rPr>
            </a:br>
            <a:endParaRPr lang="tr-TR" altLang="tr-TR"/>
          </a:p>
          <a:p>
            <a:pPr algn="ctr"/>
            <a:endParaRPr lang="tr-TR" altLang="tr-TR"/>
          </a:p>
        </p:txBody>
      </p:sp>
      <p:pic>
        <p:nvPicPr>
          <p:cNvPr id="38934" name="Picture 15" descr="spacer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1917700"/>
            <a:ext cx="9525" cy="476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tr-TR" altLang="tr-TR" sz="4000" smtClean="0"/>
              <a:t>Ankara Üniversitesi Rasathanesi</a:t>
            </a:r>
          </a:p>
        </p:txBody>
      </p:sp>
      <p:pic>
        <p:nvPicPr>
          <p:cNvPr id="39939" name="Picture 5" descr="kreiken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088" y="3789363"/>
            <a:ext cx="2381250" cy="2819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0" name="Picture 7" descr="coude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25" y="3716338"/>
            <a:ext cx="2190750" cy="29241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1" name="Picture 9" descr="aug_15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1250950"/>
            <a:ext cx="3095625" cy="23225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2" name="Picture 11" descr="DSC04864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40425" y="1484313"/>
            <a:ext cx="2735263" cy="2051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9943" name="Picture 12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76600" y="4095750"/>
            <a:ext cx="3024188" cy="14208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9944" name="Text Box 63"/>
          <p:cNvSpPr txBox="1">
            <a:spLocks noChangeArrowheads="1"/>
          </p:cNvSpPr>
          <p:nvPr/>
        </p:nvSpPr>
        <p:spPr bwMode="auto">
          <a:xfrm>
            <a:off x="3205163" y="5942013"/>
            <a:ext cx="3382962" cy="7191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lnSpc>
                <a:spcPct val="65000"/>
              </a:lnSpc>
              <a:spcBef>
                <a:spcPct val="50000"/>
              </a:spcBef>
            </a:pPr>
            <a:r>
              <a:rPr lang="tr-TR" altLang="tr-TR" sz="1400" b="1">
                <a:solidFill>
                  <a:schemeClr val="bg1"/>
                </a:solidFill>
              </a:rPr>
              <a:t>Coğrafi Enlem </a:t>
            </a:r>
            <a:r>
              <a:rPr lang="tr-TR" altLang="tr-TR" sz="1400">
                <a:solidFill>
                  <a:schemeClr val="bg1"/>
                </a:solidFill>
              </a:rPr>
              <a:t>: 39</a:t>
            </a:r>
            <a:r>
              <a:rPr lang="en-US" altLang="tr-TR" sz="140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°</a:t>
            </a:r>
            <a:r>
              <a:rPr lang="tr-TR" altLang="tr-TR" sz="1400">
                <a:solidFill>
                  <a:schemeClr val="bg1"/>
                </a:solidFill>
              </a:rPr>
              <a:t>50'37'‘ N</a:t>
            </a:r>
          </a:p>
          <a:p>
            <a:pPr eaLnBrk="1" hangingPunct="1">
              <a:lnSpc>
                <a:spcPct val="65000"/>
              </a:lnSpc>
              <a:spcBef>
                <a:spcPct val="50000"/>
              </a:spcBef>
            </a:pPr>
            <a:r>
              <a:rPr lang="tr-TR" altLang="tr-TR" sz="1400" b="1">
                <a:solidFill>
                  <a:schemeClr val="bg1"/>
                </a:solidFill>
              </a:rPr>
              <a:t>Coğrafi Boylam </a:t>
            </a:r>
            <a:r>
              <a:rPr lang="tr-TR" altLang="tr-TR" sz="1400">
                <a:solidFill>
                  <a:schemeClr val="bg1"/>
                </a:solidFill>
              </a:rPr>
              <a:t>: 02 h11m07sn E</a:t>
            </a:r>
          </a:p>
          <a:p>
            <a:pPr eaLnBrk="1" hangingPunct="1">
              <a:lnSpc>
                <a:spcPct val="65000"/>
              </a:lnSpc>
              <a:spcBef>
                <a:spcPct val="50000"/>
              </a:spcBef>
            </a:pPr>
            <a:r>
              <a:rPr lang="tr-TR" altLang="tr-TR" sz="1400" b="1">
                <a:solidFill>
                  <a:schemeClr val="bg1"/>
                </a:solidFill>
              </a:rPr>
              <a:t>Denizden olan yükseklik </a:t>
            </a:r>
            <a:r>
              <a:rPr lang="tr-TR" altLang="tr-TR" sz="1400">
                <a:solidFill>
                  <a:schemeClr val="bg1"/>
                </a:solidFill>
              </a:rPr>
              <a:t>: 1256.69 m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4659" name="Rectangle 3"/>
          <p:cNvSpPr>
            <a:spLocks noChangeArrowheads="1"/>
          </p:cNvSpPr>
          <p:nvPr/>
        </p:nvSpPr>
        <p:spPr bwMode="auto">
          <a:xfrm>
            <a:off x="3059832" y="1700808"/>
            <a:ext cx="4038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/>
            </a:pPr>
            <a:r>
              <a:rPr lang="tr-TR" sz="3200" b="1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What is Light? </a:t>
            </a:r>
            <a:endParaRPr lang="tr-TR" sz="1600" dirty="0">
              <a:latin typeface="Arial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/>
            </a:pPr>
            <a:r>
              <a:rPr lang="tr-TR" sz="3200" b="1" i="1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What can we learn fron Star Light?</a:t>
            </a:r>
            <a:endParaRPr lang="tr-TR" dirty="0">
              <a:latin typeface="Arial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3636" name="Rectangle 4"/>
          <p:cNvSpPr>
            <a:spLocks noChangeArrowheads="1"/>
          </p:cNvSpPr>
          <p:nvPr/>
        </p:nvSpPr>
        <p:spPr bwMode="auto">
          <a:xfrm>
            <a:off x="685800" y="533400"/>
            <a:ext cx="7772400" cy="1219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 anchor="ctr"/>
          <a:lstStyle/>
          <a:p>
            <a:pPr algn="ctr">
              <a:defRPr/>
            </a:pPr>
            <a:r>
              <a:rPr lang="tr-TR" sz="4400" b="1" dirty="0" smtClean="0">
                <a:solidFill>
                  <a:schemeClr val="tx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Times New Roman" pitchFamily="18" charset="0"/>
                <a:cs typeface="Times New Roman" pitchFamily="18" charset="0"/>
              </a:rPr>
              <a:t>Properties.... </a:t>
            </a:r>
            <a:endParaRPr lang="tr-TR" sz="4400" dirty="0">
              <a:solidFill>
                <a:schemeClr val="tx2"/>
              </a:solidFill>
              <a:latin typeface="Arial" charset="0"/>
            </a:endParaRPr>
          </a:p>
        </p:txBody>
      </p:sp>
      <p:sp>
        <p:nvSpPr>
          <p:cNvPr id="453634" name="Rectangle 2"/>
          <p:cNvSpPr>
            <a:spLocks noChangeArrowheads="1"/>
          </p:cNvSpPr>
          <p:nvPr/>
        </p:nvSpPr>
        <p:spPr bwMode="auto">
          <a:xfrm>
            <a:off x="2514600" y="2209800"/>
            <a:ext cx="4800600" cy="4114800"/>
          </a:xfrm>
          <a:prstGeom prst="rect">
            <a:avLst/>
          </a:prstGeom>
          <a:noFill/>
          <a:ln w="12700" cap="sq">
            <a:noFill/>
            <a:miter lim="800000"/>
            <a:headEnd type="none" w="sm" len="sm"/>
            <a:tailEnd type="none" w="sm" len="sm"/>
          </a:ln>
          <a:effectLst/>
        </p:spPr>
        <p:txBody>
          <a:bodyPr/>
          <a:lstStyle/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/>
            </a:pPr>
            <a:r>
              <a:rPr lang="tr-TR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Magnitude</a:t>
            </a:r>
            <a:endParaRPr lang="tr-TR" sz="32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/>
            </a:pPr>
            <a:r>
              <a:rPr lang="tr-TR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Distance</a:t>
            </a:r>
            <a:endParaRPr lang="tr-TR" sz="32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/>
            </a:pPr>
            <a:r>
              <a:rPr lang="tr-TR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Temperature</a:t>
            </a:r>
            <a:endParaRPr lang="tr-TR" sz="32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/>
            </a:pPr>
            <a:r>
              <a:rPr lang="tr-TR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Chemical Composition</a:t>
            </a:r>
            <a:endParaRPr lang="tr-TR" sz="32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/>
            </a:pPr>
            <a:r>
              <a:rPr lang="tr-TR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Mass/ radius </a:t>
            </a:r>
            <a:endParaRPr lang="tr-TR" sz="32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/>
            </a:pPr>
            <a:r>
              <a:rPr lang="tr-TR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Age</a:t>
            </a:r>
            <a:endParaRPr lang="tr-TR" sz="3200" dirty="0">
              <a:effectLst>
                <a:outerShdw blurRad="38100" dist="38100" dir="2700000" algn="tl">
                  <a:srgbClr val="C0C0C0"/>
                </a:outerShdw>
              </a:effectLst>
              <a:latin typeface="Times New Roman" pitchFamily="18" charset="0"/>
              <a:cs typeface="Times New Roman" pitchFamily="18" charset="0"/>
            </a:endParaRPr>
          </a:p>
          <a:p>
            <a:pPr marL="342900" indent="-342900">
              <a:spcBef>
                <a:spcPct val="20000"/>
              </a:spcBef>
              <a:buClr>
                <a:schemeClr val="tx2"/>
              </a:buClr>
              <a:buSzPct val="75000"/>
              <a:buFont typeface="Wingdings" pitchFamily="2" charset="2"/>
              <a:buChar char="n"/>
              <a:defRPr/>
            </a:pPr>
            <a:r>
              <a:rPr lang="tr-TR" sz="2800" dirty="0" smtClean="0">
                <a:solidFill>
                  <a:schemeClr val="bg2"/>
                </a:solidFill>
                <a:effectLst>
                  <a:outerShdw blurRad="38100" dist="38100" dir="2700000" algn="tl">
                    <a:srgbClr val="C0C0C0"/>
                  </a:outerShdw>
                </a:effectLst>
                <a:latin typeface="Comic Sans MS" pitchFamily="66" charset="0"/>
                <a:cs typeface="Times New Roman" pitchFamily="18" charset="0"/>
              </a:rPr>
              <a:t>Ect.. </a:t>
            </a:r>
            <a:endParaRPr lang="tr-TR" sz="3200" dirty="0">
              <a:latin typeface="Arial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5"/>
          <p:cNvSpPr txBox="1">
            <a:spLocks noChangeArrowheads="1"/>
          </p:cNvSpPr>
          <p:nvPr/>
        </p:nvSpPr>
        <p:spPr bwMode="auto">
          <a:xfrm>
            <a:off x="571500" y="703263"/>
            <a:ext cx="2057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3600" b="1">
                <a:solidFill>
                  <a:schemeClr val="bg2"/>
                </a:solidFill>
                <a:latin typeface="Comic Sans MS" panose="030F0702030302020204" pitchFamily="66" charset="0"/>
                <a:cs typeface="Times New Roman" panose="02020603050405020304" pitchFamily="18" charset="0"/>
              </a:rPr>
              <a:t>IŞIK </a:t>
            </a:r>
            <a:endParaRPr lang="tr-TR" altLang="tr-TR"/>
          </a:p>
        </p:txBody>
      </p:sp>
      <p:sp>
        <p:nvSpPr>
          <p:cNvPr id="7171" name="Text Box 4"/>
          <p:cNvSpPr txBox="1">
            <a:spLocks noChangeArrowheads="1"/>
          </p:cNvSpPr>
          <p:nvPr/>
        </p:nvSpPr>
        <p:spPr bwMode="auto">
          <a:xfrm>
            <a:off x="1104900" y="4056063"/>
            <a:ext cx="7391400" cy="21002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240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Işınım Şiddeti (gözde uyandırdığı etki görünen parlaklık) </a:t>
            </a:r>
            <a:endParaRPr lang="tr-TR" altLang="tr-TR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tr-TR" altLang="tr-TR" sz="240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Işınım gücü (yıldız uzaklığının karesi ile azalır) </a:t>
            </a:r>
            <a:endParaRPr lang="tr-TR" altLang="tr-TR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tr-TR" altLang="tr-TR" sz="240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Görünen Parlaklık (kadir), Mutlak parlaklık </a:t>
            </a:r>
            <a:endParaRPr lang="tr-TR" altLang="tr-TR"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eaLnBrk="1" hangingPunct="1">
              <a:spcBef>
                <a:spcPct val="50000"/>
              </a:spcBef>
            </a:pPr>
            <a:r>
              <a:rPr lang="tr-TR" altLang="tr-TR" sz="240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Işıkda gizli olan diğer imzalar </a:t>
            </a:r>
            <a:endParaRPr lang="tr-TR" altLang="tr-TR"/>
          </a:p>
        </p:txBody>
      </p:sp>
      <p:sp>
        <p:nvSpPr>
          <p:cNvPr id="7173" name="Text Box 2"/>
          <p:cNvSpPr txBox="1">
            <a:spLocks noChangeArrowheads="1"/>
          </p:cNvSpPr>
          <p:nvPr/>
        </p:nvSpPr>
        <p:spPr bwMode="auto">
          <a:xfrm>
            <a:off x="571500" y="1604963"/>
            <a:ext cx="4191000" cy="191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tr-TR" altLang="tr-TR" sz="2400">
                <a:solidFill>
                  <a:schemeClr val="bg2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Henüz diğer yıldızlara ve gökdalara gidemedik (astronomi pasif bir bilim dalı). O zaman evrendeki gökcisimlerinin gönderdiği ışığa güvenmeliyiz. </a:t>
            </a:r>
            <a:endParaRPr lang="tr-TR" altLang="tr-T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3" name="Picture 2" descr="Spectrum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676400"/>
            <a:ext cx="6858000" cy="457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9" name="Picture 9" descr="Cartoon showing that Earth's atmosphere is transparent only to certain wavelengths of light that uses the analogy to open, closed, or partially closed windows.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40" y="1196752"/>
            <a:ext cx="6840760" cy="513057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22" name="Picture 5" descr="ANd9GcSxi7-kAB_ObAkejGNqnt_LmFyeh35XKHA4Drb9J7cM2OUan9U0xQ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68538" y="260350"/>
            <a:ext cx="4608512" cy="2149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2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750" y="2613025"/>
            <a:ext cx="7921625" cy="4244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-100013"/>
            <a:ext cx="8229600" cy="1143001"/>
          </a:xfrm>
        </p:spPr>
        <p:txBody>
          <a:bodyPr/>
          <a:lstStyle/>
          <a:p>
            <a:pPr eaLnBrk="1" hangingPunct="1"/>
            <a:r>
              <a:rPr lang="tr-TR" altLang="tr-TR" sz="3400" smtClean="0"/>
              <a:t>European Southern Observatory</a:t>
            </a:r>
            <a:r>
              <a:rPr lang="tr-TR" altLang="tr-TR" smtClean="0"/>
              <a:t> (ESO)</a:t>
            </a:r>
          </a:p>
        </p:txBody>
      </p:sp>
      <p:pic>
        <p:nvPicPr>
          <p:cNvPr id="34819" name="Picture 5" descr="eso-paranal-51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3386138"/>
            <a:ext cx="5229225" cy="3471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20" name="Picture 7" descr="File:La Silla Telescope Ring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6100" y="836613"/>
            <a:ext cx="5113338" cy="3406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4821" name="Rectangle 8"/>
          <p:cNvSpPr>
            <a:spLocks noChangeArrowheads="1"/>
          </p:cNvSpPr>
          <p:nvPr/>
        </p:nvSpPr>
        <p:spPr bwMode="auto">
          <a:xfrm>
            <a:off x="0" y="6491288"/>
            <a:ext cx="5365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>
                <a:solidFill>
                  <a:schemeClr val="bg1"/>
                </a:solidFill>
              </a:rPr>
              <a:t>ESO’s Very Large Telescope (VLT) at Paranal, Şili </a:t>
            </a:r>
          </a:p>
        </p:txBody>
      </p:sp>
      <p:sp>
        <p:nvSpPr>
          <p:cNvPr id="34822" name="Rectangle 9"/>
          <p:cNvSpPr>
            <a:spLocks noChangeArrowheads="1"/>
          </p:cNvSpPr>
          <p:nvPr/>
        </p:nvSpPr>
        <p:spPr bwMode="auto">
          <a:xfrm>
            <a:off x="4438650" y="3783013"/>
            <a:ext cx="1428750" cy="3667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eaLnBrk="1" hangingPunct="1"/>
            <a:r>
              <a:rPr lang="tr-TR" altLang="tr-TR">
                <a:solidFill>
                  <a:schemeClr val="bg1"/>
                </a:solidFill>
              </a:rPr>
              <a:t>La Silla, Şili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tr-TR" altLang="tr-TR" smtClean="0"/>
          </a:p>
        </p:txBody>
      </p:sp>
      <p:sp>
        <p:nvSpPr>
          <p:cNvPr id="358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endParaRPr lang="tr-TR" altLang="tr-TR" smtClean="0"/>
          </a:p>
        </p:txBody>
      </p:sp>
      <p:pic>
        <p:nvPicPr>
          <p:cNvPr id="35844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925" y="1989138"/>
            <a:ext cx="9072563" cy="3108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</TotalTime>
  <Words>152</Words>
  <Application>Microsoft Office PowerPoint</Application>
  <PresentationFormat>On-screen Show (4:3)</PresentationFormat>
  <Paragraphs>44</Paragraphs>
  <Slides>11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Comic Sans MS</vt:lpstr>
      <vt:lpstr>Times New Roman</vt:lpstr>
      <vt:lpstr>Wingdings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European Southern Observatory (ESO)</vt:lpstr>
      <vt:lpstr>PowerPoint Presentation</vt:lpstr>
      <vt:lpstr>TUBİTAK Ulusal Gözlemevi (TUG)</vt:lpstr>
      <vt:lpstr>Ankara Üniversitesi Rasathanesi</vt:lpstr>
    </vt:vector>
  </TitlesOfParts>
  <Company>AU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astro-202</dc:creator>
  <cp:lastModifiedBy>unicorn</cp:lastModifiedBy>
  <cp:revision>143</cp:revision>
  <dcterms:created xsi:type="dcterms:W3CDTF">2006-11-04T13:55:09Z</dcterms:created>
  <dcterms:modified xsi:type="dcterms:W3CDTF">2019-11-15T12:22:36Z</dcterms:modified>
</cp:coreProperties>
</file>