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8" r:id="rId6"/>
    <p:sldId id="273" r:id="rId7"/>
    <p:sldId id="315" r:id="rId8"/>
    <p:sldId id="320" r:id="rId9"/>
    <p:sldId id="321" r:id="rId10"/>
    <p:sldId id="324" r:id="rId11"/>
    <p:sldId id="325" r:id="rId1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36496-5D1B-4787-BF6A-E4919D4C1C9E}" type="datetimeFigureOut">
              <a:rPr lang="tr-TR" smtClean="0"/>
              <a:t>15.11.2019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A0AFA-B258-451F-85F6-76FC12312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74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https://www.texasgateway.org/resource/electromagnetic-spectrum-introduction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124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https://www.e-education.psu.edu/astro801/content/l3_p4.html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8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www.eso.org/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551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wikipedia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778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Tug.tubitak.gov.tr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48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Rasathane.ankara.edu.tr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A0AFA-B258-451F-85F6-76FC12312D44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67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BB7CF-8628-4E3A-9969-AC83D1E9270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457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C74E6-C814-4EEE-B8A9-7C5FB5F39E0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6333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0A570-3C87-4925-86B1-74AEA4FEEB6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5962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DF273-0314-4A9F-8E29-A029FA9543C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757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1C7FB-B495-4F9A-BDFE-FB38DBBFF9F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337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96A80-F80B-49F8-BA2B-A07DEE912B1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6102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0A94D-0082-4C40-9E66-6B85D73C841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922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A67E73-5CD6-47D9-8F26-69E4A60DBA3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5857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6EFC4-DF82-4681-9339-F2B66E6EC3E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622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263903-EBBB-481F-A29F-7F6585013FE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260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0B1FC-686F-44CC-A023-EC90EEDFB45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873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6F49BC-09ED-4C98-A689-0C19FD51DD7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5" name="Rectangle 5"/>
          <p:cNvSpPr>
            <a:spLocks noChangeArrowheads="1"/>
          </p:cNvSpPr>
          <p:nvPr/>
        </p:nvSpPr>
        <p:spPr bwMode="auto">
          <a:xfrm>
            <a:off x="251520" y="234888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tr-TR" sz="40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Light  and Telescope</a:t>
            </a:r>
            <a:endParaRPr lang="tr-TR" sz="4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/>
              <a:t>TUBİTAK Ulusal Gözlemevi (TUG)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38916" name="Picture 7" descr="File:Tübitak Ulusal Gözlemev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" y="1412875"/>
            <a:ext cx="3206750" cy="427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9" descr="RTT150 telesko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775" y="1412875"/>
            <a:ext cx="215265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11" descr="TUG T100 Teleskop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789363"/>
            <a:ext cx="2884487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9" name="Text Box 12"/>
          <p:cNvSpPr txBox="1">
            <a:spLocks noChangeArrowheads="1"/>
          </p:cNvSpPr>
          <p:nvPr/>
        </p:nvSpPr>
        <p:spPr bwMode="auto">
          <a:xfrm>
            <a:off x="5219700" y="3854450"/>
            <a:ext cx="12969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solidFill>
                  <a:schemeClr val="bg1"/>
                </a:solidFill>
              </a:rPr>
              <a:t>T150</a:t>
            </a:r>
          </a:p>
        </p:txBody>
      </p:sp>
      <p:sp>
        <p:nvSpPr>
          <p:cNvPr id="38920" name="Text Box 13"/>
          <p:cNvSpPr txBox="1">
            <a:spLocks noChangeArrowheads="1"/>
          </p:cNvSpPr>
          <p:nvPr/>
        </p:nvSpPr>
        <p:spPr bwMode="auto">
          <a:xfrm>
            <a:off x="8315325" y="5367338"/>
            <a:ext cx="12969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solidFill>
                  <a:schemeClr val="bg1"/>
                </a:solidFill>
              </a:rPr>
              <a:t>T100</a:t>
            </a:r>
          </a:p>
        </p:txBody>
      </p:sp>
      <p:sp>
        <p:nvSpPr>
          <p:cNvPr id="38921" name="Rectangle 14"/>
          <p:cNvSpPr>
            <a:spLocks noChangeArrowheads="1"/>
          </p:cNvSpPr>
          <p:nvPr/>
        </p:nvSpPr>
        <p:spPr bwMode="auto">
          <a:xfrm>
            <a:off x="2700338" y="5635625"/>
            <a:ext cx="421322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b="1" u="sng">
                <a:solidFill>
                  <a:srgbClr val="FF0000"/>
                </a:solidFill>
              </a:rPr>
              <a:t>BAKIRLITEPE</a:t>
            </a:r>
            <a:r>
              <a:rPr lang="tr-TR" altLang="tr-TR">
                <a:solidFill>
                  <a:srgbClr val="FF0000"/>
                </a:solidFill>
              </a:rPr>
              <a:t> </a:t>
            </a:r>
          </a:p>
          <a:p>
            <a:pPr algn="ctr" eaLnBrk="1" hangingPunct="1"/>
            <a:r>
              <a:rPr lang="tr-TR" altLang="tr-TR" b="1">
                <a:solidFill>
                  <a:schemeClr val="bg1"/>
                </a:solidFill>
              </a:rPr>
              <a:t>Enlem:</a:t>
            </a:r>
            <a:r>
              <a:rPr lang="tr-TR" altLang="tr-TR">
                <a:solidFill>
                  <a:schemeClr val="bg1"/>
                </a:solidFill>
              </a:rPr>
              <a:t> 36º 49' 27" Kuzey</a:t>
            </a:r>
          </a:p>
          <a:p>
            <a:pPr algn="ctr" eaLnBrk="1" hangingPunct="1"/>
            <a:r>
              <a:rPr lang="tr-TR" altLang="tr-TR">
                <a:solidFill>
                  <a:schemeClr val="bg1"/>
                </a:solidFill>
              </a:rPr>
              <a:t> </a:t>
            </a:r>
            <a:r>
              <a:rPr lang="tr-TR" altLang="tr-TR" b="1">
                <a:solidFill>
                  <a:schemeClr val="bg1"/>
                </a:solidFill>
              </a:rPr>
              <a:t>Boylam:</a:t>
            </a:r>
            <a:r>
              <a:rPr lang="tr-TR" altLang="tr-TR">
                <a:solidFill>
                  <a:schemeClr val="bg1"/>
                </a:solidFill>
              </a:rPr>
              <a:t> 30º 20' 08" Doğu</a:t>
            </a:r>
          </a:p>
          <a:p>
            <a:pPr algn="ctr" eaLnBrk="1" hangingPunct="1"/>
            <a:r>
              <a:rPr lang="tr-TR" altLang="tr-TR" b="1">
                <a:solidFill>
                  <a:schemeClr val="bg1"/>
                </a:solidFill>
              </a:rPr>
              <a:t>Yükseklik:</a:t>
            </a:r>
            <a:r>
              <a:rPr lang="tr-TR" altLang="tr-TR">
                <a:solidFill>
                  <a:schemeClr val="bg1"/>
                </a:solidFill>
              </a:rPr>
              <a:t> 2500 m</a:t>
            </a:r>
            <a:r>
              <a:rPr lang="tr-TR" altLang="tr-TR">
                <a:solidFill>
                  <a:srgbClr val="FF0000"/>
                </a:solidFill>
              </a:rPr>
              <a:t>  </a:t>
            </a:r>
            <a:br>
              <a:rPr lang="tr-TR" altLang="tr-TR">
                <a:solidFill>
                  <a:srgbClr val="FF0000"/>
                </a:solidFill>
              </a:rPr>
            </a:br>
            <a:endParaRPr lang="tr-TR" altLang="tr-TR">
              <a:solidFill>
                <a:srgbClr val="FF0000"/>
              </a:solidFill>
            </a:endParaRPr>
          </a:p>
        </p:txBody>
      </p:sp>
      <p:graphicFrame>
        <p:nvGraphicFramePr>
          <p:cNvPr id="36906" name="Group 42"/>
          <p:cNvGraphicFramePr>
            <a:graphicFrameLocks noGrp="1"/>
          </p:cNvGraphicFramePr>
          <p:nvPr/>
        </p:nvGraphicFramePr>
        <p:xfrm>
          <a:off x="2286000" y="2513013"/>
          <a:ext cx="4572000" cy="183356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</a:tblGrid>
              <a:tr h="3667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33" name="Rectangle 43"/>
          <p:cNvSpPr>
            <a:spLocks noChangeArrowheads="1"/>
          </p:cNvSpPr>
          <p:nvPr/>
        </p:nvSpPr>
        <p:spPr bwMode="auto">
          <a:xfrm>
            <a:off x="4479925" y="4346575"/>
            <a:ext cx="184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>
                <a:solidFill>
                  <a:srgbClr val="000000"/>
                </a:solidFill>
              </a:rPr>
              <a:t/>
            </a:r>
            <a:br>
              <a:rPr lang="tr-TR" altLang="tr-TR">
                <a:solidFill>
                  <a:srgbClr val="000000"/>
                </a:solidFill>
              </a:rPr>
            </a:br>
            <a:endParaRPr lang="tr-TR" altLang="tr-TR"/>
          </a:p>
          <a:p>
            <a:pPr algn="ctr"/>
            <a:endParaRPr lang="tr-TR" altLang="tr-TR"/>
          </a:p>
        </p:txBody>
      </p:sp>
      <p:pic>
        <p:nvPicPr>
          <p:cNvPr id="38934" name="Picture 15" descr="spac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17700"/>
            <a:ext cx="9525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/>
              <a:t>Ankara Üniversitesi Rasathanesi</a:t>
            </a:r>
          </a:p>
        </p:txBody>
      </p:sp>
      <p:pic>
        <p:nvPicPr>
          <p:cNvPr id="39939" name="Picture 5" descr="kreik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89363"/>
            <a:ext cx="238125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7" descr="cou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716338"/>
            <a:ext cx="21907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9" descr="aug_1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50950"/>
            <a:ext cx="3095625" cy="232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1" descr="DSC0486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484313"/>
            <a:ext cx="2735263" cy="205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095750"/>
            <a:ext cx="3024188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Text Box 63"/>
          <p:cNvSpPr txBox="1">
            <a:spLocks noChangeArrowheads="1"/>
          </p:cNvSpPr>
          <p:nvPr/>
        </p:nvSpPr>
        <p:spPr bwMode="auto">
          <a:xfrm>
            <a:off x="3205163" y="5942013"/>
            <a:ext cx="338296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tr-TR" altLang="tr-TR" sz="1400" b="1">
                <a:solidFill>
                  <a:schemeClr val="bg1"/>
                </a:solidFill>
              </a:rPr>
              <a:t>Coğrafi Enlem </a:t>
            </a:r>
            <a:r>
              <a:rPr lang="tr-TR" altLang="tr-TR" sz="1400">
                <a:solidFill>
                  <a:schemeClr val="bg1"/>
                </a:solidFill>
              </a:rPr>
              <a:t>: 39</a:t>
            </a:r>
            <a:r>
              <a:rPr lang="en-US" altLang="tr-TR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tr-TR" altLang="tr-TR" sz="1400">
                <a:solidFill>
                  <a:schemeClr val="bg1"/>
                </a:solidFill>
              </a:rPr>
              <a:t>50'37'‘ N</a:t>
            </a: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tr-TR" altLang="tr-TR" sz="1400" b="1">
                <a:solidFill>
                  <a:schemeClr val="bg1"/>
                </a:solidFill>
              </a:rPr>
              <a:t>Coğrafi Boylam </a:t>
            </a:r>
            <a:r>
              <a:rPr lang="tr-TR" altLang="tr-TR" sz="1400">
                <a:solidFill>
                  <a:schemeClr val="bg1"/>
                </a:solidFill>
              </a:rPr>
              <a:t>: 02 h11m07sn E</a:t>
            </a: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tr-TR" altLang="tr-TR" sz="1400" b="1">
                <a:solidFill>
                  <a:schemeClr val="bg1"/>
                </a:solidFill>
              </a:rPr>
              <a:t>Denizden olan yükseklik </a:t>
            </a:r>
            <a:r>
              <a:rPr lang="tr-TR" altLang="tr-TR" sz="1400">
                <a:solidFill>
                  <a:schemeClr val="bg1"/>
                </a:solidFill>
              </a:rPr>
              <a:t>: 1256.69 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9" name="Rectangle 3"/>
          <p:cNvSpPr>
            <a:spLocks noChangeArrowheads="1"/>
          </p:cNvSpPr>
          <p:nvPr/>
        </p:nvSpPr>
        <p:spPr bwMode="auto">
          <a:xfrm>
            <a:off x="3059832" y="1700808"/>
            <a:ext cx="4038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32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What is Light? </a:t>
            </a:r>
            <a:endParaRPr lang="tr-TR" sz="1600" dirty="0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32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What can we learn fron Star Light?</a:t>
            </a:r>
            <a:endParaRPr lang="tr-TR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6" name="Rectangle 4"/>
          <p:cNvSpPr>
            <a:spLocks noChangeArrowheads="1"/>
          </p:cNvSpPr>
          <p:nvPr/>
        </p:nvSpPr>
        <p:spPr bwMode="auto">
          <a:xfrm>
            <a:off x="685800" y="5334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tr-T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Properties.... </a:t>
            </a:r>
            <a:endParaRPr lang="tr-TR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53634" name="Rectangle 2"/>
          <p:cNvSpPr>
            <a:spLocks noChangeArrowheads="1"/>
          </p:cNvSpPr>
          <p:nvPr/>
        </p:nvSpPr>
        <p:spPr bwMode="auto">
          <a:xfrm>
            <a:off x="2514600" y="2209800"/>
            <a:ext cx="48006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Magnitude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Distance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Temperature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Chemical Composition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Mass/ radius 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Age</a:t>
            </a:r>
            <a:endParaRPr lang="tr-TR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Ect.. </a:t>
            </a:r>
            <a:endParaRPr lang="tr-TR" sz="3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571500" y="703263"/>
            <a:ext cx="205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3600" b="1">
                <a:solidFill>
                  <a:schemeClr val="bg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IŞIK </a:t>
            </a:r>
            <a:endParaRPr lang="tr-TR" altLang="tr-TR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104900" y="4056063"/>
            <a:ext cx="7391400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Işınım Şiddeti (gözde uyandırdığı etki görünen parlaklık) </a:t>
            </a:r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Işınım gücü (yıldız uzaklığının karesi ile azalır) </a:t>
            </a:r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Görünen Parlaklık (kadir), Mutlak parlaklık </a:t>
            </a:r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Işıkda gizli olan diğer imzalar </a:t>
            </a:r>
            <a:endParaRPr lang="tr-TR" altLang="tr-TR"/>
          </a:p>
        </p:txBody>
      </p:sp>
      <p:sp>
        <p:nvSpPr>
          <p:cNvPr id="7173" name="Text Box 2"/>
          <p:cNvSpPr txBox="1">
            <a:spLocks noChangeArrowheads="1"/>
          </p:cNvSpPr>
          <p:nvPr/>
        </p:nvSpPr>
        <p:spPr bwMode="auto">
          <a:xfrm>
            <a:off x="571500" y="1604963"/>
            <a:ext cx="4191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Henüz diğer yıldızlara ve gökdalara gidemedik (astronomi pasif bir bilim dalı). O zaman evrendeki gökcisimlerinin gönderdiği ışığa güvenmeliyiz. </a:t>
            </a:r>
            <a:endParaRPr lang="tr-TR" alt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2" descr="Spectrum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858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9" name="Picture 9" descr="Cartoon showing that Earth's atmosphere is transparent only to certain wavelengths of light that uses the analogy to open, closed, or partially closed window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840760" cy="513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 descr="ANd9GcSxi7-kAB_ObAkejGNqnt_LmFyeh35XKHA4Drb9J7cM2OUan9U0x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608512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13025"/>
            <a:ext cx="7921625" cy="424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00013"/>
            <a:ext cx="8229600" cy="1143001"/>
          </a:xfrm>
        </p:spPr>
        <p:txBody>
          <a:bodyPr/>
          <a:lstStyle/>
          <a:p>
            <a:pPr eaLnBrk="1" hangingPunct="1"/>
            <a:r>
              <a:rPr lang="tr-TR" altLang="tr-TR" sz="3400" smtClean="0"/>
              <a:t>European Southern Observatory</a:t>
            </a:r>
            <a:r>
              <a:rPr lang="tr-TR" altLang="tr-TR" smtClean="0"/>
              <a:t> (ESO)</a:t>
            </a:r>
          </a:p>
        </p:txBody>
      </p:sp>
      <p:pic>
        <p:nvPicPr>
          <p:cNvPr id="34819" name="Picture 5" descr="eso-paranal-5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86138"/>
            <a:ext cx="5229225" cy="347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7" descr="File:La Silla Telescope Ri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836613"/>
            <a:ext cx="5113338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0" y="6491288"/>
            <a:ext cx="536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chemeClr val="bg1"/>
                </a:solidFill>
              </a:rPr>
              <a:t>ESO’s Very Large Telescope (VLT) at Paranal, Şili </a:t>
            </a:r>
          </a:p>
        </p:txBody>
      </p:sp>
      <p:sp>
        <p:nvSpPr>
          <p:cNvPr id="34822" name="Rectangle 9"/>
          <p:cNvSpPr>
            <a:spLocks noChangeArrowheads="1"/>
          </p:cNvSpPr>
          <p:nvPr/>
        </p:nvSpPr>
        <p:spPr bwMode="auto">
          <a:xfrm>
            <a:off x="4438650" y="3783013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chemeClr val="bg1"/>
                </a:solidFill>
              </a:rPr>
              <a:t>La Silla, Şili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989138"/>
            <a:ext cx="907256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152</Words>
  <Application>Microsoft Office PowerPoint</Application>
  <PresentationFormat>On-screen Show (4:3)</PresentationFormat>
  <Paragraphs>44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European Southern Observatory (ESO)</vt:lpstr>
      <vt:lpstr>PowerPoint Presentation</vt:lpstr>
      <vt:lpstr>TUBİTAK Ulusal Gözlemevi (TUG)</vt:lpstr>
      <vt:lpstr>Ankara Üniversitesi Rasathanesi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astro-202</dc:creator>
  <cp:lastModifiedBy>unicorn</cp:lastModifiedBy>
  <cp:revision>143</cp:revision>
  <dcterms:created xsi:type="dcterms:W3CDTF">2006-11-04T13:55:09Z</dcterms:created>
  <dcterms:modified xsi:type="dcterms:W3CDTF">2019-11-15T12:22:36Z</dcterms:modified>
</cp:coreProperties>
</file>