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61" r:id="rId3"/>
    <p:sldId id="257" r:id="rId4"/>
    <p:sldId id="258" r:id="rId5"/>
    <p:sldId id="259"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dirty="0"/>
              <a:t>            Bankaların Kuruluşu veya Türkiye'de şube ve temsilcilik açma izni</a:t>
            </a:r>
            <a:endParaRPr lang="tr-TR" dirty="0"/>
          </a:p>
          <a:p>
            <a:r>
              <a:rPr lang="tr-TR" b="1" dirty="0"/>
              <a:t>          </a:t>
            </a:r>
            <a:r>
              <a:rPr lang="tr-TR" dirty="0"/>
              <a:t> Türkiye'de bir bankanın kurulmasına veya yurt dışında kurulmuş bir bankanın Türkiye'deki ilk şubesinin açılmasına, bu Kanunda öngörülen şartların yerine getirilmesi kaydıyla Kurulun en az beş üyesinin aynı yöndeki oyuyla alınacak kararla izin verilir.</a:t>
            </a:r>
          </a:p>
          <a:p>
            <a:r>
              <a:rPr lang="tr-TR" dirty="0"/>
              <a:t>             İzin için yapılacak başvurulara ve iznin verilmesine ilişkin </a:t>
            </a:r>
            <a:r>
              <a:rPr lang="tr-TR" dirty="0" err="1"/>
              <a:t>usûl</a:t>
            </a:r>
            <a:r>
              <a:rPr lang="tr-TR" dirty="0"/>
              <a:t> ve esaslar Kurulca çıkarılacak yönetmelikle belirlenir. İzne ilişkin karar, başvurunun yapıldığı ya da başvuruda eksiklik bulunması hâlinde, istenilen bilgi ve belgelerin tamamlandığı tarihten itibaren üç ay içinde ilgiliye bildirilir. Eksikliklerin altı ay içinde giderilmemesi hâlinde başvuru geçersiz hale gelir.</a:t>
            </a:r>
          </a:p>
          <a:p>
            <a:r>
              <a:rPr lang="tr-TR" dirty="0"/>
              <a:t>             Türkiye'de münhasıran kıyı bankacılığı faaliyetinde bulunmak üzere banka kurulması veya yurt dışında kurulu bankalarca bu amaçla şube açılması, bunların faaliyet alanları ile finansal raporlama ve denetim </a:t>
            </a:r>
            <a:r>
              <a:rPr lang="tr-TR" dirty="0" err="1"/>
              <a:t>usûlleri</a:t>
            </a:r>
            <a:r>
              <a:rPr lang="tr-TR" dirty="0"/>
              <a:t> ve faaliyetlerinin geçici veya sürekli olarak durdurulması hususları Kurul kararıyla belirlenir.</a:t>
            </a:r>
          </a:p>
          <a:p>
            <a:endParaRPr lang="tr-TR" dirty="0"/>
          </a:p>
        </p:txBody>
      </p:sp>
    </p:spTree>
    <p:extLst>
      <p:ext uri="{BB962C8B-B14F-4D97-AF65-F5344CB8AC3E}">
        <p14:creationId xmlns:p14="http://schemas.microsoft.com/office/powerpoint/2010/main" val="3914304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Faaliyet izni</a:t>
            </a:r>
            <a:endParaRPr lang="tr-TR" dirty="0"/>
          </a:p>
          <a:p>
            <a:r>
              <a:rPr lang="tr-TR" b="1" dirty="0"/>
              <a:t>             </a:t>
            </a:r>
            <a:r>
              <a:rPr lang="tr-TR" dirty="0"/>
              <a:t>Bu Kanunun 6 </a:t>
            </a:r>
            <a:r>
              <a:rPr lang="tr-TR" dirty="0" err="1"/>
              <a:t>ncı</a:t>
            </a:r>
            <a:r>
              <a:rPr lang="tr-TR" dirty="0"/>
              <a:t> maddesi çerçevesinde kuruluş veya Türkiye'de şube açma izni alan bankaların, Kuruldan ayrıca faaliyet izni alması şarttır. Bir beyanname ile yapılacak başvuru üzerine verilecek izin, Kurul tarafından aksi kararlaştırılmış olmadıkça, 4 üncü maddede belirtilen bütün faaliyetleri aynı maddenin son fıkrasındaki sınırlamalar çerçevesinde kapsar. Verilen faaliyet izinleri Resmî Gazetede yayımlanır. Kararın, ilk izin başvurusunun yapıldığı tarihten itibaren en geç üç ay içinde verilmesi gerekir.</a:t>
            </a:r>
          </a:p>
          <a:p>
            <a:endParaRPr lang="tr-TR" dirty="0"/>
          </a:p>
        </p:txBody>
      </p:sp>
    </p:spTree>
    <p:extLst>
      <p:ext uri="{BB962C8B-B14F-4D97-AF65-F5344CB8AC3E}">
        <p14:creationId xmlns:p14="http://schemas.microsoft.com/office/powerpoint/2010/main" val="3825227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a:t>             </a:t>
            </a:r>
            <a:endParaRPr lang="tr-TR" dirty="0"/>
          </a:p>
          <a:p>
            <a:r>
              <a:rPr lang="tr-TR" dirty="0"/>
              <a:t>             Kurum, bu Kanun ve bu Kanuna dayanılarak yapılan düzenlemelerdeki şartları taşımayanlara gerekli düzeltmeleri yapmaları ve eksiklikleri tamamlamaları için altı ayı geçmemek üzere süre verir. Bu süre içinde yeniden başvuranlar hakkında yapılan inceleme sonucunda durumları uygun bulunmayanlara verilmiş olan kuruluş izni geçersiz olur ve sonuç yazılı olarak bildirilir. Kuruluş izni almış olan bankaların faaliyete geçebilmesi için;</a:t>
            </a:r>
          </a:p>
          <a:p>
            <a:r>
              <a:rPr lang="tr-TR" dirty="0"/>
              <a:t>             a) Sermayesinin nakit olarak ödenmiş ve plânlanan faaliyetleri gerçekleştirebilecek düzeyde olması,</a:t>
            </a:r>
          </a:p>
          <a:p>
            <a:r>
              <a:rPr lang="tr-TR" dirty="0"/>
              <a:t>             b) Kurucuları tarafından 7 </a:t>
            </a:r>
            <a:r>
              <a:rPr lang="tr-TR" dirty="0" err="1"/>
              <a:t>nci</a:t>
            </a:r>
            <a:r>
              <a:rPr lang="tr-TR" dirty="0"/>
              <a:t> maddede belirtilen asgarî sermayenin yüzde onu tutarındaki sisteme giriş payının en az dörtte birinin Fon hesabına yatırıldığına dair belgenin ibraz edilmesi,</a:t>
            </a:r>
          </a:p>
          <a:p>
            <a:endParaRPr lang="tr-TR" dirty="0"/>
          </a:p>
        </p:txBody>
      </p:sp>
    </p:spTree>
    <p:extLst>
      <p:ext uri="{BB962C8B-B14F-4D97-AF65-F5344CB8AC3E}">
        <p14:creationId xmlns:p14="http://schemas.microsoft.com/office/powerpoint/2010/main" val="13699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c) Faaliyetlerinin kurumsal yönetim hükümlerine uygunluğunu sağlaması ve yeterli personel ve teknik donanıma sahip olması,</a:t>
            </a:r>
          </a:p>
          <a:p>
            <a:r>
              <a:rPr lang="tr-TR" dirty="0"/>
              <a:t>             d) Yöneticilerinin, kurumsal yönetim hükümlerinde belirtilen nitelikleri haiz olması,</a:t>
            </a:r>
          </a:p>
          <a:p>
            <a:r>
              <a:rPr lang="tr-TR" dirty="0"/>
              <a:t>             e) Kurulca faaliyet konularını yürütebilecek yeterliliğe sahip olunduğu kanaatine varılması,</a:t>
            </a:r>
          </a:p>
          <a:p>
            <a:r>
              <a:rPr lang="tr-TR" dirty="0"/>
              <a:t>             Gerekir.</a:t>
            </a:r>
          </a:p>
          <a:p>
            <a:r>
              <a:rPr lang="tr-TR" dirty="0"/>
              <a:t>             Sisteme giriş payının ödenmeyen kısmının, faaliyete geçiş tarihinden itibaren Kurulca belirlenecek ödeme plânı çerçevesinde Fon hesabına yatırılacağına ilişkin taahhütnamenin Kuruma ibrazı zorunludur. Sisteme giriş payı bir defaya mahsus olmak üzere alınır. Banka hissedarları sisteme giriş payının ödenmesinden </a:t>
            </a:r>
            <a:r>
              <a:rPr lang="tr-TR" dirty="0" err="1"/>
              <a:t>müteselsilen</a:t>
            </a:r>
            <a:r>
              <a:rPr lang="tr-TR" dirty="0"/>
              <a:t> sorumludurlar.</a:t>
            </a:r>
          </a:p>
          <a:p>
            <a:r>
              <a:rPr lang="tr-TR" dirty="0"/>
              <a:t>             Bu maddenin uygulanmasına ilişkin </a:t>
            </a:r>
            <a:r>
              <a:rPr lang="tr-TR" dirty="0" err="1"/>
              <a:t>usûl</a:t>
            </a:r>
            <a:r>
              <a:rPr lang="tr-TR" dirty="0"/>
              <a:t> ve esasları belirlemeye Kurul yetkilidir.</a:t>
            </a:r>
          </a:p>
          <a:p>
            <a:endParaRPr lang="tr-TR" dirty="0"/>
          </a:p>
        </p:txBody>
      </p:sp>
    </p:spTree>
    <p:extLst>
      <p:ext uri="{BB962C8B-B14F-4D97-AF65-F5344CB8AC3E}">
        <p14:creationId xmlns:p14="http://schemas.microsoft.com/office/powerpoint/2010/main" val="182159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dirty="0"/>
              <a:t>Kuruluş ve Faaliyet İzinleri</a:t>
            </a:r>
            <a:br>
              <a:rPr lang="tr-TR" sz="2000" dirty="0"/>
            </a:br>
            <a:r>
              <a:rPr lang="tr-TR" sz="2000" dirty="0"/>
              <a:t>             Yurt dışında kurulu bankalar, mevduat veya katılım fonu kabul etmemek ve Kurulca belirlenecek esaslara göre faaliyet göstermek kaydıyla, Kurulun izni ile Türkiye'de temsilcilik açabilirler.</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37220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Kuruluş şartları</a:t>
            </a:r>
            <a:endParaRPr lang="tr-TR" dirty="0"/>
          </a:p>
          <a:p>
            <a:r>
              <a:rPr lang="tr-TR" b="1" dirty="0"/>
              <a:t>             </a:t>
            </a:r>
            <a:r>
              <a:rPr lang="tr-TR" dirty="0"/>
              <a:t>Türkiye'de kurulacak bir bankanın;</a:t>
            </a:r>
          </a:p>
          <a:p>
            <a:r>
              <a:rPr lang="tr-TR" dirty="0"/>
              <a:t>             a) Anonim şirket şeklinde kurulması,</a:t>
            </a:r>
          </a:p>
          <a:p>
            <a:r>
              <a:rPr lang="tr-TR" dirty="0"/>
              <a:t>             b) Hisse senetlerinin nakit karşılığı çıkarılması ve tamamının nama yazılı olması,</a:t>
            </a:r>
          </a:p>
          <a:p>
            <a:r>
              <a:rPr lang="tr-TR" dirty="0"/>
              <a:t>             c) Kurucularının bu Kanunda belirtilen şartları haiz olması,</a:t>
            </a:r>
          </a:p>
          <a:p>
            <a:r>
              <a:rPr lang="tr-TR" dirty="0"/>
              <a:t>             d) Yönetim kurulu üyelerinin bu Kanunun kurumsal yönetim hükümlerinde belirtilen nitelikleri ve plânlanan faaliyetleri gerçekleştirebilecek meslekî tecrübeyi haiz olması,</a:t>
            </a:r>
          </a:p>
          <a:p>
            <a:r>
              <a:rPr lang="tr-TR" dirty="0"/>
              <a:t>             e) Öngörülen faaliyet konularının plânlanan malî, yönetim ve organizasyon yapısı ile uyumlu olması,</a:t>
            </a:r>
          </a:p>
          <a:p>
            <a:r>
              <a:rPr lang="tr-TR" dirty="0"/>
              <a:t>             f) Nakden ve her türlü muvazaadan </a:t>
            </a:r>
            <a:r>
              <a:rPr lang="tr-TR" dirty="0" err="1"/>
              <a:t>âri</a:t>
            </a:r>
            <a:r>
              <a:rPr lang="tr-TR" dirty="0"/>
              <a:t> olarak ödenmiş sermayesinin en az </a:t>
            </a:r>
            <a:r>
              <a:rPr lang="tr-TR" dirty="0" err="1"/>
              <a:t>otuzmilyon</a:t>
            </a:r>
            <a:r>
              <a:rPr lang="tr-TR" dirty="0"/>
              <a:t> Yeni Türk Lirası olması,</a:t>
            </a:r>
          </a:p>
          <a:p>
            <a:r>
              <a:rPr lang="tr-TR" dirty="0"/>
              <a:t>             g) Ana sözleşmesinin bu Kanun hükümlerine uygun olması,</a:t>
            </a:r>
          </a:p>
          <a:p>
            <a:r>
              <a:rPr lang="tr-TR" dirty="0"/>
              <a:t>             h) Kurumun etkin denetimini engellemeyecek şeffaf ve açık bir ortaklık yapısı ve organizasyon şemasına sahip olması,</a:t>
            </a:r>
          </a:p>
          <a:p>
            <a:r>
              <a:rPr lang="tr-TR" dirty="0"/>
              <a:t>             i) Konsolide denetimini engelleyici nitelikte herhangi bir hususun bulunmaması,</a:t>
            </a:r>
          </a:p>
          <a:p>
            <a:endParaRPr lang="tr-TR" dirty="0"/>
          </a:p>
        </p:txBody>
      </p:sp>
    </p:spTree>
    <p:extLst>
      <p:ext uri="{BB962C8B-B14F-4D97-AF65-F5344CB8AC3E}">
        <p14:creationId xmlns:p14="http://schemas.microsoft.com/office/powerpoint/2010/main" val="488407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j) Öngörülen faaliyet konularına ait iş plânlarını, kuruluşun malî yapısı ile ilgili projeksiyonlarını sermaye yeterliliğini de içerecek şekilde, ilk üç yıl için bütçe plânını ve yapısal örgütlenmesini gösteren bir faaliyet programını iç kontrol, risk yönetimi ve iç denetim sistemi de dahil olmak üzere ibraz etmesi,</a:t>
            </a:r>
          </a:p>
          <a:p>
            <a:r>
              <a:rPr lang="tr-TR" dirty="0"/>
              <a:t>             Şarttır.</a:t>
            </a:r>
          </a:p>
          <a:p>
            <a:r>
              <a:rPr lang="tr-TR" dirty="0"/>
              <a:t>             Kalkınma ve yatırım bankaları için ödenmiş sermaye, birinci fıkranın (f) bendinde belirtilen tutarın üçte ikisinden az olamaz.</a:t>
            </a:r>
          </a:p>
          <a:p>
            <a:r>
              <a:rPr lang="tr-TR" dirty="0"/>
              <a:t>             Bu maddenin uygulamasına ilişkin </a:t>
            </a:r>
            <a:r>
              <a:rPr lang="tr-TR" dirty="0" err="1"/>
              <a:t>usûl</a:t>
            </a:r>
            <a:r>
              <a:rPr lang="tr-TR" dirty="0"/>
              <a:t> ve esaslar Kurulca belirlenir.</a:t>
            </a:r>
          </a:p>
          <a:p>
            <a:endParaRPr lang="tr-TR" dirty="0"/>
          </a:p>
        </p:txBody>
      </p:sp>
    </p:spTree>
    <p:extLst>
      <p:ext uri="{BB962C8B-B14F-4D97-AF65-F5344CB8AC3E}">
        <p14:creationId xmlns:p14="http://schemas.microsoft.com/office/powerpoint/2010/main" val="343461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 </a:t>
            </a:r>
          </a:p>
          <a:p>
            <a:r>
              <a:rPr lang="tr-TR" b="1" dirty="0"/>
              <a:t>             Kurucularda aranan şartlar</a:t>
            </a:r>
            <a:endParaRPr lang="tr-TR" dirty="0"/>
          </a:p>
          <a:p>
            <a:r>
              <a:rPr lang="tr-TR" b="1" dirty="0"/>
              <a:t>             </a:t>
            </a:r>
            <a:r>
              <a:rPr lang="tr-TR" dirty="0"/>
              <a:t>Bankaların kurucu ortaklarının;</a:t>
            </a:r>
          </a:p>
          <a:p>
            <a:r>
              <a:rPr lang="tr-TR" dirty="0"/>
              <a:t>             a) 2004 sayılı İcra ve İflas Kanunu hükümlerine göre müflis olmaması, konkordato ilân etmiş olmaması, uzlaşma suretiyle yeniden yapılandırma başvurusunun tasdik edilmiş olmaması ya da hakkında iflasın ertelenmesi kararı verilmiş olmaması,</a:t>
            </a:r>
          </a:p>
          <a:p>
            <a:r>
              <a:rPr lang="tr-TR" dirty="0"/>
              <a:t>             b) Bu Kanunun 71 inci maddesi uygulanan bankalarda veya bu Kanunun yürürlüğe girmesinden önce Fona devredilmiş olan bankalarda nitelikli paya sahip olmaması veya kontrolü elinde bulundurmaması,</a:t>
            </a:r>
          </a:p>
          <a:p>
            <a:r>
              <a:rPr lang="tr-TR" dirty="0"/>
              <a:t>             c) Tasfiyeye tâbi tutulan bankerler ile iradî tasfiye haricinde tasfiyeye tâbi tutulan finansal kuruluşlarda, faaliyet izni kaldırılan kalkınma ve yatırım bankalarında, ortaklarının temettü hariç ortaklık hakları ile yönetim ve denetimi Fona intikal eden veya bankacılık yapma ve mevduat ve katılım fonu kabul etme izin ve yetkileri kaldırılan kredi kuruluşlarında, Fona  intikalinden  veya bankacılık yapma ve mevduat ve katılım fonu kabul etme izin ve yetkileri kaldırılmadan önce nitelikli paya sahip olmaması veya kontrolü elinde bulundurmaması,</a:t>
            </a:r>
          </a:p>
          <a:p>
            <a:endParaRPr lang="tr-TR" dirty="0"/>
          </a:p>
        </p:txBody>
      </p:sp>
    </p:spTree>
    <p:extLst>
      <p:ext uri="{BB962C8B-B14F-4D97-AF65-F5344CB8AC3E}">
        <p14:creationId xmlns:p14="http://schemas.microsoft.com/office/powerpoint/2010/main" val="788896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d) Taksirli suçlar hariç olmak üzere affa uğramış olsalar bile mülga 765 sayılı Türk Ceza Kanunu ve diğer kanunlar uyarınca ağır hapis veya beş yıldan fazla hapis, 5237 sayılı Türk Ceza Kanunu ve diğer kanunlar uyarınca üç yıldan fazla hapis cezasıyla cezalandırılmamış olması veya mülga 3182 sayılı Bankalar Kanununun, bu Kanunla yürürlükten kaldırılan 4389 sayılı Bankalar Kanununun, bu Kanunun ve 2499 sayılı Sermaye Piyasası Kanununun ve ödünç para verme işleri hakkında mevzuatın hapis cezası gerektiren hükümlerine muhalefet yahut mülga 765 sayılı Türk Ceza Kanunu, 5237 sayılı Türk Ceza Kanunu veya diğer kanunlar uyarınca basit veya nitelikli zimmet, zimmet, irtikâp, rüşvet, hırsızlık, dolandırıcılık, sahtecilik, inancı kötüye kullanma, dolanlı iflas gibi yüz kızartıcı suçlar ile istimal ve  istihlâk kaçakçılığı dışında kalan kaçakçılık suçları, resmî ihale ve alım satımlara fesat karıştırma, </a:t>
            </a:r>
            <a:r>
              <a:rPr lang="tr-TR" dirty="0" err="1"/>
              <a:t>karapara</a:t>
            </a:r>
            <a:r>
              <a:rPr lang="tr-TR" dirty="0"/>
              <a:t> aklama veya Devletin şahsiyetine karşı işlenen suçlar ile Devlet sırlarını açığa vurma, Devletin egemenlik alametlerine ve organlarının saygınlığına karşı suçlar, Devletin güvenliğine karşı suçlar, Anayasal düzene ve bu düzenin işleyişine karşı suçlar, milli savunmaya karşı suçlar, Devlet sırlarına karşı suçlar ve casusluk, yabancı devletlerle olan ilişkilere karşı suçlar, vergi kaçakçılığı suçlarından veya bu suçlara iştirakten hükümlü bulunmaması,</a:t>
            </a:r>
          </a:p>
          <a:p>
            <a:endParaRPr lang="tr-TR" dirty="0"/>
          </a:p>
        </p:txBody>
      </p:sp>
    </p:spTree>
    <p:extLst>
      <p:ext uri="{BB962C8B-B14F-4D97-AF65-F5344CB8AC3E}">
        <p14:creationId xmlns:p14="http://schemas.microsoft.com/office/powerpoint/2010/main" val="3106993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 </a:t>
            </a:r>
          </a:p>
          <a:p>
            <a:r>
              <a:rPr lang="tr-TR" dirty="0"/>
              <a:t>            e) Gerekli malî güç ve itibara sahip bulunması,</a:t>
            </a:r>
          </a:p>
          <a:p>
            <a:r>
              <a:rPr lang="tr-TR" dirty="0"/>
              <a:t>             f) İşin gerektirdiği dürüstlük ve yeterliliğe sahip olması,</a:t>
            </a:r>
          </a:p>
          <a:p>
            <a:r>
              <a:rPr lang="tr-TR" dirty="0"/>
              <a:t>             g) Tüzel kişi olması hâlinde, risk grubu ile birlikte ortaklık yapısının şeffaf ve açık olması,</a:t>
            </a:r>
          </a:p>
          <a:p>
            <a:r>
              <a:rPr lang="tr-TR" dirty="0"/>
              <a:t>             Şarttır.</a:t>
            </a:r>
          </a:p>
          <a:p>
            <a:r>
              <a:rPr lang="tr-TR" dirty="0"/>
              <a:t>             Bankaların tüzel kişi kurucu ortaklarının doğrudan veya dolaylı olarak nitelikli paya sahip gerçek kişi ortaklarının bu maddenin birinci fıkrasının (a), (b), (c), (d), (e) ve (f) bentlerinde yer alan şartları taşıması gerekir.</a:t>
            </a:r>
          </a:p>
          <a:p>
            <a:r>
              <a:rPr lang="tr-TR" dirty="0"/>
              <a:t>             Türkiye'nin taraf olduğu uluslararası anlaşmalarla kurulmuş çok taraflı kredi kuruluşları ve finansal kuruluşlar hakkında bu maddenin birinci fıkrasının (b) ve (c) bentleri uygulanmaz.</a:t>
            </a:r>
          </a:p>
          <a:p>
            <a:endParaRPr lang="tr-TR" dirty="0"/>
          </a:p>
        </p:txBody>
      </p:sp>
    </p:spTree>
    <p:extLst>
      <p:ext uri="{BB962C8B-B14F-4D97-AF65-F5344CB8AC3E}">
        <p14:creationId xmlns:p14="http://schemas.microsoft.com/office/powerpoint/2010/main" val="314584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Merkezi yurt dışında bulunan bankaların Türkiye'de şube açma şartları</a:t>
            </a:r>
            <a:endParaRPr lang="tr-TR" dirty="0"/>
          </a:p>
          <a:p>
            <a:r>
              <a:rPr lang="tr-TR" b="1" dirty="0"/>
              <a:t>             </a:t>
            </a:r>
            <a:r>
              <a:rPr lang="tr-TR" dirty="0"/>
              <a:t>Kurulca (BDDK) belirlenen </a:t>
            </a:r>
            <a:r>
              <a:rPr lang="tr-TR" dirty="0" err="1"/>
              <a:t>usûl</a:t>
            </a:r>
            <a:r>
              <a:rPr lang="tr-TR" dirty="0"/>
              <a:t> ve esaslar çerçevesinde gerekli izni alarak Türkiye'de şube açmak suretiyle faaliyet gösterecek yurt dışında kurulu bir bankanın;</a:t>
            </a:r>
          </a:p>
          <a:p>
            <a:r>
              <a:rPr lang="tr-TR" dirty="0"/>
              <a:t>             a) Merkezinin bulunduğu ülkede esas faaliyetlerinde yasaklamanın bulunmamış olması,</a:t>
            </a:r>
          </a:p>
          <a:p>
            <a:r>
              <a:rPr lang="tr-TR" dirty="0"/>
              <a:t>             b) Merkezinin bulunduğu ülkenin yetkili denetim merciinin Türkiye'de faaliyet göstermesine ilişkin olumsuz görüşünün bulunmaması,</a:t>
            </a:r>
          </a:p>
          <a:p>
            <a:r>
              <a:rPr lang="tr-TR" dirty="0"/>
              <a:t>             c) Ödenmiş sermayesinin Türkiye'ye tahsis edilen kısmının 7 </a:t>
            </a:r>
            <a:r>
              <a:rPr lang="tr-TR" dirty="0" err="1"/>
              <a:t>nci</a:t>
            </a:r>
            <a:r>
              <a:rPr lang="tr-TR" dirty="0"/>
              <a:t> maddede belirtilen miktardan az olmaması,</a:t>
            </a:r>
          </a:p>
          <a:p>
            <a:r>
              <a:rPr lang="tr-TR" dirty="0"/>
              <a:t>   	 d) Müdürler kurulu üyelerinin, kurumsal yönetim hükümlerinde belirtilen şartları ve plânlanan faaliyetleri gerçekleştirebilecek meslekî tecrübeyi haiz olmaları,</a:t>
            </a:r>
          </a:p>
          <a:p>
            <a:r>
              <a:rPr lang="tr-TR" dirty="0"/>
              <a:t>             e) İzin kapsamındaki faaliyet konularına ait iş plânlarını, ilk üç yıl için bütçe plânını ve yapısal örgütlenmesini gösteren bir faaliyet programını ibraz etmesi,</a:t>
            </a:r>
          </a:p>
          <a:p>
            <a:endParaRPr lang="tr-TR" dirty="0"/>
          </a:p>
        </p:txBody>
      </p:sp>
    </p:spTree>
    <p:extLst>
      <p:ext uri="{BB962C8B-B14F-4D97-AF65-F5344CB8AC3E}">
        <p14:creationId xmlns:p14="http://schemas.microsoft.com/office/powerpoint/2010/main" val="3902761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f) Dahil olduğu grubun ortaklık yapısının şeffaf ve açık olması,</a:t>
            </a:r>
          </a:p>
          <a:p>
            <a:r>
              <a:rPr lang="tr-TR" dirty="0"/>
              <a:t>             Şarttır.</a:t>
            </a:r>
          </a:p>
          <a:p>
            <a:r>
              <a:rPr lang="tr-TR" dirty="0"/>
              <a:t>             Merkezinin bulunduğu ülkedeki yerel düzenlemelere aykırılıkları nedeniyle faaliyeti yasaklanan konularda faaliyet izni verilmez.</a:t>
            </a:r>
          </a:p>
          <a:p>
            <a:endParaRPr lang="tr-TR" dirty="0"/>
          </a:p>
        </p:txBody>
      </p:sp>
    </p:spTree>
    <p:extLst>
      <p:ext uri="{BB962C8B-B14F-4D97-AF65-F5344CB8AC3E}">
        <p14:creationId xmlns:p14="http://schemas.microsoft.com/office/powerpoint/2010/main" val="11409516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TotalTime>
  <Words>212</Words>
  <Application>Microsoft Office PowerPoint</Application>
  <PresentationFormat>Geniş ekran</PresentationFormat>
  <Paragraphs>56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İyon</vt:lpstr>
      <vt:lpstr>PowerPoint Sunusu</vt:lpstr>
      <vt:lpstr>Kuruluş ve Faaliyet İzinleri              Yurt dışında kurulu bankalar, mevduat veya katılım fonu kabul etmemek ve Kurulca belirlenecek esaslara göre faaliyet göstermek kaydıyla, Kurulun izni ile Türkiye'de temsilcilik açabilirler.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2018-01-19T22:20:02Z</dcterms:created>
  <dcterms:modified xsi:type="dcterms:W3CDTF">2018-01-19T22:25:20Z</dcterms:modified>
</cp:coreProperties>
</file>