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96" r:id="rId5"/>
    <p:sldId id="258" r:id="rId6"/>
    <p:sldId id="259" r:id="rId7"/>
    <p:sldId id="260" r:id="rId8"/>
    <p:sldId id="261" r:id="rId9"/>
    <p:sldId id="262" r:id="rId10"/>
    <p:sldId id="263" r:id="rId11"/>
    <p:sldId id="264" r:id="rId12"/>
    <p:sldId id="265" r:id="rId13"/>
    <p:sldId id="294" r:id="rId14"/>
    <p:sldId id="295" r:id="rId15"/>
    <p:sldId id="266" r:id="rId16"/>
    <p:sldId id="267" r:id="rId17"/>
    <p:sldId id="269" r:id="rId18"/>
    <p:sldId id="268" r:id="rId19"/>
    <p:sldId id="270" r:id="rId20"/>
    <p:sldId id="271" r:id="rId21"/>
    <p:sldId id="272" r:id="rId22"/>
    <p:sldId id="297" r:id="rId23"/>
    <p:sldId id="273" r:id="rId24"/>
    <p:sldId id="274" r:id="rId25"/>
    <p:sldId id="275" r:id="rId26"/>
    <p:sldId id="276" r:id="rId27"/>
    <p:sldId id="277" r:id="rId28"/>
    <p:sldId id="278" r:id="rId29"/>
    <p:sldId id="279" r:id="rId30"/>
    <p:sldId id="280" r:id="rId31"/>
    <p:sldId id="282" r:id="rId32"/>
    <p:sldId id="298" r:id="rId33"/>
    <p:sldId id="283" r:id="rId34"/>
    <p:sldId id="284" r:id="rId35"/>
    <p:sldId id="285" r:id="rId36"/>
    <p:sldId id="286" r:id="rId37"/>
    <p:sldId id="287" r:id="rId38"/>
    <p:sldId id="288" r:id="rId39"/>
    <p:sldId id="299" r:id="rId40"/>
    <p:sldId id="289" r:id="rId41"/>
    <p:sldId id="290" r:id="rId42"/>
    <p:sldId id="300" r:id="rId43"/>
    <p:sldId id="2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kokhucrebagisla.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www.haberler.com/cocukluk/" TargetMode="External"/><Relationship Id="rId5" Type="http://schemas.openxmlformats.org/officeDocument/2006/relationships/hyperlink" Target="https://www.haberler.com/turkiye/" TargetMode="External"/><Relationship Id="rId4" Type="http://schemas.openxmlformats.org/officeDocument/2006/relationships/hyperlink" Target="https://www.haberler.com/dunya-saglik-orgutu/" TargetMode="External"/><Relationship Id="rId3" Type="http://schemas.openxmlformats.org/officeDocument/2006/relationships/hyperlink" Target="https://www.haberler.com/mehmet-aslan/" TargetMode="External"/><Relationship Id="rId2" Type="http://schemas.openxmlformats.org/officeDocument/2006/relationships/hyperlink" Target="https://www.haberler.com/fatih/" TargetMode="External"/><Relationship Id="rId1" Type="http://schemas.openxmlformats.org/officeDocument/2006/relationships/hyperlink" Target="https://www.haberler.com/diyarbakir/"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haberler.com/turkiye/" TargetMode="External"/><Relationship Id="rId1" Type="http://schemas.openxmlformats.org/officeDocument/2006/relationships/hyperlink" Target="https://www.haberler.com/cocukluk/" TargetMode="Externa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422650" y="687705"/>
            <a:ext cx="7208520" cy="1106805"/>
          </a:xfrm>
          <a:prstGeom prst="rect">
            <a:avLst/>
          </a:prstGeom>
          <a:noFill/>
        </p:spPr>
        <p:txBody>
          <a:bodyPr wrap="square" rtlCol="0">
            <a:spAutoFit/>
            <a:scene3d>
              <a:camera prst="orthographicFront"/>
              <a:lightRig rig="threePt" dir="t"/>
            </a:scene3d>
          </a:bodyPr>
          <a:p>
            <a:r>
              <a:rPr lang="tr-TR" sz="6600"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LÖSEMİ </a:t>
            </a:r>
            <a:endParaRPr lang="tr-TR" sz="6600"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endParaRPr>
          </a:p>
        </p:txBody>
      </p:sp>
      <p:pic>
        <p:nvPicPr>
          <p:cNvPr id="6" name="Picture 5" descr="shutterstock_725419237[1]"/>
          <p:cNvPicPr>
            <a:picLocks noChangeAspect="1"/>
          </p:cNvPicPr>
          <p:nvPr/>
        </p:nvPicPr>
        <p:blipFill>
          <a:blip r:embed="rId1"/>
          <a:stretch>
            <a:fillRect/>
          </a:stretch>
        </p:blipFill>
        <p:spPr>
          <a:xfrm>
            <a:off x="449580" y="2299335"/>
            <a:ext cx="4352290" cy="2903220"/>
          </a:xfrm>
          <a:prstGeom prst="rect">
            <a:avLst/>
          </a:prstGeom>
        </p:spPr>
      </p:pic>
      <p:pic>
        <p:nvPicPr>
          <p:cNvPr id="7" name="Picture 6" descr="imagesT7V0EA73"/>
          <p:cNvPicPr>
            <a:picLocks noChangeAspect="1"/>
          </p:cNvPicPr>
          <p:nvPr/>
        </p:nvPicPr>
        <p:blipFill>
          <a:blip r:embed="rId2"/>
          <a:stretch>
            <a:fillRect/>
          </a:stretch>
        </p:blipFill>
        <p:spPr>
          <a:xfrm>
            <a:off x="6376670" y="2383155"/>
            <a:ext cx="3763645" cy="2819400"/>
          </a:xfrm>
          <a:prstGeom prst="rect">
            <a:avLst/>
          </a:prstGeom>
        </p:spPr>
      </p:pic>
      <p:sp>
        <p:nvSpPr>
          <p:cNvPr id="8" name="Text Box 7"/>
          <p:cNvSpPr txBox="1"/>
          <p:nvPr/>
        </p:nvSpPr>
        <p:spPr>
          <a:xfrm>
            <a:off x="8486140" y="5594985"/>
            <a:ext cx="2945130" cy="922020"/>
          </a:xfrm>
          <a:prstGeom prst="rect">
            <a:avLst/>
          </a:prstGeom>
          <a:noFill/>
        </p:spPr>
        <p:txBody>
          <a:bodyPr wrap="square" rtlCol="0">
            <a:spAutoFit/>
          </a:bodyPr>
          <a:p>
            <a:r>
              <a:rPr lang="tr-TR" altLang="en-US" b="1" i="1">
                <a:latin typeface="Comic Sans MS" panose="030F0702030302020204" charset="0"/>
                <a:cs typeface="Comic Sans MS" panose="030F0702030302020204" charset="0"/>
              </a:rPr>
              <a:t>HAZIRLAYANLAR:</a:t>
            </a:r>
            <a:endParaRPr lang="tr-TR" altLang="en-US" b="1" i="1">
              <a:latin typeface="Comic Sans MS" panose="030F0702030302020204" charset="0"/>
              <a:cs typeface="Comic Sans MS" panose="030F0702030302020204" charset="0"/>
            </a:endParaRPr>
          </a:p>
          <a:p>
            <a:r>
              <a:rPr lang="tr-TR" altLang="en-US" b="1" i="1">
                <a:latin typeface="Comic Sans MS" panose="030F0702030302020204" charset="0"/>
                <a:cs typeface="Comic Sans MS" panose="030F0702030302020204" charset="0"/>
              </a:rPr>
              <a:t>AYŞENUR YETİM</a:t>
            </a:r>
            <a:endParaRPr lang="tr-TR" altLang="en-US" b="1" i="1">
              <a:latin typeface="Comic Sans MS" panose="030F0702030302020204" charset="0"/>
              <a:cs typeface="Comic Sans MS" panose="030F0702030302020204" charset="0"/>
            </a:endParaRPr>
          </a:p>
          <a:p>
            <a:r>
              <a:rPr lang="tr-TR" altLang="en-US" b="1" i="1">
                <a:latin typeface="Comic Sans MS" panose="030F0702030302020204" charset="0"/>
                <a:cs typeface="Comic Sans MS" panose="030F0702030302020204" charset="0"/>
              </a:rPr>
              <a:t>DİLŞAD KARADENİZ</a:t>
            </a:r>
            <a:endParaRPr lang="tr-TR" altLang="en-US" b="1" i="1">
              <a:latin typeface="Comic Sans MS" panose="030F0702030302020204" charset="0"/>
              <a:cs typeface="Comic Sans MS" panose="030F07020303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79730" y="601980"/>
            <a:ext cx="10826750" cy="5631180"/>
          </a:xfrm>
          <a:prstGeom prst="rect">
            <a:avLst/>
          </a:prstGeom>
          <a:noFill/>
        </p:spPr>
        <p:txBody>
          <a:bodyPr wrap="square" rtlCol="0">
            <a:spAutoFit/>
          </a:bodyPr>
          <a:p>
            <a:pPr>
              <a:buNone/>
            </a:pPr>
            <a:r>
              <a:rPr lang="tr-TR" sz="2400" i="1" dirty="0" smtClean="0">
                <a:latin typeface="Comic Sans MS" panose="030F0702030302020204" charset="0"/>
                <a:cs typeface="Comic Sans MS" panose="030F0702030302020204" charset="0"/>
                <a:sym typeface="+mn-ea"/>
              </a:rPr>
              <a:t>Lösemi nedenleri henüz tam olarak aydınlatılmamıştır. </a:t>
            </a:r>
            <a:r>
              <a:rPr lang="tr-TR" sz="2400" i="1" dirty="0" err="1" smtClean="0">
                <a:latin typeface="Comic Sans MS" panose="030F0702030302020204" charset="0"/>
                <a:cs typeface="Comic Sans MS" panose="030F0702030302020204" charset="0"/>
                <a:sym typeface="+mn-ea"/>
              </a:rPr>
              <a:t>Sitogenetik</a:t>
            </a:r>
            <a:r>
              <a:rPr lang="tr-TR" sz="2400" i="1" dirty="0" smtClean="0">
                <a:latin typeface="Comic Sans MS" panose="030F0702030302020204" charset="0"/>
                <a:cs typeface="Comic Sans MS" panose="030F0702030302020204" charset="0"/>
                <a:sym typeface="+mn-ea"/>
              </a:rPr>
              <a:t> ve</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moleküler tekniklerdeki yeni gelişmelerle; genetik yatkınlıklar,</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radyasyon, benzen ve türevleri (</a:t>
            </a:r>
            <a:r>
              <a:rPr lang="tr-TR" sz="2400" i="1" dirty="0" err="1" smtClean="0">
                <a:latin typeface="Comic Sans MS" panose="030F0702030302020204" charset="0"/>
                <a:cs typeface="Comic Sans MS" panose="030F0702030302020204" charset="0"/>
                <a:sym typeface="+mn-ea"/>
              </a:rPr>
              <a:t>bali</a:t>
            </a:r>
            <a:r>
              <a:rPr lang="tr-TR" sz="2400" i="1" dirty="0" smtClean="0">
                <a:latin typeface="Comic Sans MS" panose="030F0702030302020204" charset="0"/>
                <a:cs typeface="Comic Sans MS" panose="030F0702030302020204" charset="0"/>
                <a:sym typeface="+mn-ea"/>
              </a:rPr>
              <a:t>, vs.), böcek ilaçları gibi kimyasal</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maddeler, bazı kalıtsal hastalıklar ve bazı </a:t>
            </a:r>
            <a:r>
              <a:rPr lang="tr-TR" sz="2400" i="1" dirty="0" err="1" smtClean="0">
                <a:latin typeface="Comic Sans MS" panose="030F0702030302020204" charset="0"/>
                <a:cs typeface="Comic Sans MS" panose="030F0702030302020204" charset="0"/>
                <a:sym typeface="+mn-ea"/>
              </a:rPr>
              <a:t>viral</a:t>
            </a:r>
            <a:r>
              <a:rPr lang="tr-TR" sz="2400" i="1" dirty="0" smtClean="0">
                <a:latin typeface="Comic Sans MS" panose="030F0702030302020204" charset="0"/>
                <a:cs typeface="Comic Sans MS" panose="030F0702030302020204" charset="0"/>
                <a:sym typeface="+mn-ea"/>
              </a:rPr>
              <a:t> hastalıkların hep</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birlikte lösemiye neden oldukları çalışmalarla gösterilmiştir. Lösemi</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her yaşta görülmektedir. En sık çocukluk çağında 2-5 yaşlarında</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artmaktadır. 1 yaşın altında, 10 yaşın üstündeki yeni vakalarda tedaviye cevap azalmaktadır. </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Herhangi bir etkiyle damarlarımızda dolaşan kanın esas yapım yeri olan kemik iliğimizdeki ana hücrelerde oluşan şifre değişikliği ile </a:t>
            </a:r>
            <a:r>
              <a:rPr lang="tr-TR" sz="2400" i="1" dirty="0" err="1" smtClean="0">
                <a:latin typeface="Comic Sans MS" panose="030F0702030302020204" charset="0"/>
                <a:cs typeface="Comic Sans MS" panose="030F0702030302020204" charset="0"/>
                <a:sym typeface="+mn-ea"/>
              </a:rPr>
              <a:t>blast</a:t>
            </a:r>
            <a:r>
              <a:rPr lang="tr-TR" sz="2400" i="1" dirty="0" smtClean="0">
                <a:latin typeface="Comic Sans MS" panose="030F0702030302020204" charset="0"/>
                <a:cs typeface="Comic Sans MS" panose="030F0702030302020204" charset="0"/>
                <a:sym typeface="+mn-ea"/>
              </a:rPr>
              <a:t> adını verdiğimiz olgun olmayan kan hücrelerinde artış meydana gelmektedir.Bu hücreler hızla yayılarak kemik iliğini, lenf bezlerini, dalağı, karaciğeri, beyin ve merkezi sinir sistemini tutmaktadır.</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a:p>
            <a:endParaRPr lang="en-US" sz="2400" i="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BELİRTİLERİ: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p>
            <a:pPr>
              <a:buNone/>
            </a:pPr>
            <a:r>
              <a:rPr lang="tr-TR" sz="2400" i="1" dirty="0" smtClean="0">
                <a:latin typeface="Comic Sans MS" panose="030F0702030302020204" charset="0"/>
                <a:cs typeface="Comic Sans MS" panose="030F0702030302020204" charset="0"/>
                <a:sym typeface="+mn-ea"/>
              </a:rPr>
              <a:t>  Çocuklarda lösemi hastalığının belirtileri:</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 İştahsızlık</a:t>
            </a:r>
            <a:br>
              <a:rPr lang="tr-TR" sz="2400" i="1" dirty="0" smtClean="0">
                <a:latin typeface="Comic Sans MS" panose="030F0702030302020204" charset="0"/>
                <a:cs typeface="Comic Sans MS" panose="030F0702030302020204" charset="0"/>
                <a:sym typeface="+mn-ea"/>
              </a:rPr>
            </a:br>
            <a:r>
              <a:rPr lang="tr-TR" sz="2400" i="1" dirty="0" smtClean="0">
                <a:latin typeface="Comic Sans MS" panose="030F0702030302020204" charset="0"/>
                <a:cs typeface="Comic Sans MS" panose="030F0702030302020204" charset="0"/>
                <a:sym typeface="+mn-ea"/>
              </a:rPr>
              <a:t>* Kansızlık  </a:t>
            </a:r>
            <a:br>
              <a:rPr lang="tr-TR" sz="2400" i="1" dirty="0" smtClean="0">
                <a:latin typeface="Comic Sans MS" panose="030F0702030302020204" charset="0"/>
                <a:cs typeface="Comic Sans MS" panose="030F0702030302020204" charset="0"/>
                <a:sym typeface="+mn-ea"/>
              </a:rPr>
            </a:br>
            <a:r>
              <a:rPr lang="tr-TR" sz="2400" i="1" dirty="0" smtClean="0">
                <a:latin typeface="Comic Sans MS" panose="030F0702030302020204" charset="0"/>
                <a:cs typeface="Comic Sans MS" panose="030F0702030302020204" charset="0"/>
                <a:sym typeface="+mn-ea"/>
              </a:rPr>
              <a:t>* Zayıflama </a:t>
            </a:r>
            <a:br>
              <a:rPr lang="tr-TR" sz="2400" i="1" dirty="0" smtClean="0">
                <a:latin typeface="Comic Sans MS" panose="030F0702030302020204" charset="0"/>
                <a:cs typeface="Comic Sans MS" panose="030F0702030302020204" charset="0"/>
                <a:sym typeface="+mn-ea"/>
              </a:rPr>
            </a:br>
            <a:r>
              <a:rPr lang="tr-TR" sz="2400" i="1" dirty="0" smtClean="0">
                <a:latin typeface="Comic Sans MS" panose="030F0702030302020204" charset="0"/>
                <a:cs typeface="Comic Sans MS" panose="030F0702030302020204" charset="0"/>
                <a:sym typeface="+mn-ea"/>
              </a:rPr>
              <a:t>* Bacaklarda kemik ağrıları</a:t>
            </a:r>
            <a:br>
              <a:rPr lang="tr-TR" sz="2400" i="1" dirty="0" smtClean="0">
                <a:latin typeface="Comic Sans MS" panose="030F0702030302020204" charset="0"/>
                <a:cs typeface="Comic Sans MS" panose="030F0702030302020204" charset="0"/>
                <a:sym typeface="+mn-ea"/>
              </a:rPr>
            </a:br>
            <a:r>
              <a:rPr lang="tr-TR" sz="2400" i="1" dirty="0" smtClean="0">
                <a:latin typeface="Comic Sans MS" panose="030F0702030302020204" charset="0"/>
                <a:cs typeface="Comic Sans MS" panose="030F0702030302020204" charset="0"/>
                <a:sym typeface="+mn-ea"/>
              </a:rPr>
              <a:t>* Cilt altında kanamaları (kırmızı noktalar veya morarmalar)</a:t>
            </a:r>
            <a:br>
              <a:rPr lang="tr-TR" sz="2400" i="1" dirty="0" smtClean="0">
                <a:latin typeface="Comic Sans MS" panose="030F0702030302020204" charset="0"/>
                <a:cs typeface="Comic Sans MS" panose="030F0702030302020204" charset="0"/>
                <a:sym typeface="+mn-ea"/>
              </a:rPr>
            </a:br>
            <a:r>
              <a:rPr lang="tr-TR" sz="2400" i="1" dirty="0" smtClean="0">
                <a:latin typeface="Comic Sans MS" panose="030F0702030302020204" charset="0"/>
                <a:cs typeface="Comic Sans MS" panose="030F0702030302020204" charset="0"/>
                <a:sym typeface="+mn-ea"/>
              </a:rPr>
              <a:t>* Burun ve dişeti kanamaları</a:t>
            </a:r>
            <a:br>
              <a:rPr lang="tr-TR" sz="2400" i="1" dirty="0" smtClean="0">
                <a:latin typeface="Comic Sans MS" panose="030F0702030302020204" charset="0"/>
                <a:cs typeface="Comic Sans MS" panose="030F0702030302020204" charset="0"/>
                <a:sym typeface="+mn-ea"/>
              </a:rPr>
            </a:br>
            <a:r>
              <a:rPr lang="tr-TR" sz="2400" i="1" dirty="0" smtClean="0">
                <a:latin typeface="Comic Sans MS" panose="030F0702030302020204" charset="0"/>
                <a:cs typeface="Comic Sans MS" panose="030F0702030302020204" charset="0"/>
                <a:sym typeface="+mn-ea"/>
              </a:rPr>
              <a:t>* Ateş</a:t>
            </a:r>
            <a:endParaRPr lang="tr-TR" sz="2400" i="1" dirty="0" smtClean="0">
              <a:latin typeface="Comic Sans MS" panose="030F0702030302020204" charset="0"/>
              <a:cs typeface="Comic Sans MS" panose="030F0702030302020204" charset="0"/>
              <a:sym typeface="+mn-ea"/>
            </a:endParaRPr>
          </a:p>
          <a:p>
            <a:pPr>
              <a:buNone/>
            </a:pPr>
            <a:r>
              <a:rPr lang="tr-TR" sz="2400" i="1" dirty="0" smtClean="0">
                <a:latin typeface="Comic Sans MS" panose="030F0702030302020204" charset="0"/>
                <a:cs typeface="Comic Sans MS" panose="030F0702030302020204" charset="0"/>
                <a:sym typeface="+mn-ea"/>
              </a:rPr>
              <a:t>  * Nefes darlığı</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 Bazı nörolojik semptomlar</a:t>
            </a:r>
            <a:endParaRPr lang="tr-TR" sz="2400" i="1" dirty="0" smtClean="0">
              <a:latin typeface="Comic Sans MS" panose="030F0702030302020204" charset="0"/>
              <a:cs typeface="Comic Sans MS" panose="030F0702030302020204" charset="0"/>
            </a:endParaRPr>
          </a:p>
          <a:p>
            <a:pPr>
              <a:buNone/>
            </a:pP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059815" y="1183005"/>
            <a:ext cx="3348355" cy="1875155"/>
          </a:xfrm>
          <a:prstGeom prst="rect">
            <a:avLst/>
          </a:prstGeom>
        </p:spPr>
      </p:pic>
      <p:pic>
        <p:nvPicPr>
          <p:cNvPr id="8" name="Content Placeholder 7"/>
          <p:cNvPicPr>
            <a:picLocks noChangeAspect="1"/>
          </p:cNvPicPr>
          <p:nvPr>
            <p:ph sz="half" idx="2"/>
          </p:nvPr>
        </p:nvPicPr>
        <p:blipFill>
          <a:blip r:embed="rId2"/>
          <a:stretch>
            <a:fillRect/>
          </a:stretch>
        </p:blipFill>
        <p:spPr>
          <a:xfrm>
            <a:off x="6482715" y="1010920"/>
            <a:ext cx="3270250" cy="2539365"/>
          </a:xfrm>
          <a:prstGeom prst="rect">
            <a:avLst/>
          </a:prstGeom>
        </p:spPr>
      </p:pic>
      <p:pic>
        <p:nvPicPr>
          <p:cNvPr id="12" name="Picture 11"/>
          <p:cNvPicPr>
            <a:picLocks noChangeAspect="1"/>
          </p:cNvPicPr>
          <p:nvPr/>
        </p:nvPicPr>
        <p:blipFill>
          <a:blip r:embed="rId3"/>
          <a:stretch>
            <a:fillRect/>
          </a:stretch>
        </p:blipFill>
        <p:spPr>
          <a:xfrm>
            <a:off x="1059815" y="3870325"/>
            <a:ext cx="3474085" cy="2032000"/>
          </a:xfrm>
          <a:prstGeom prst="rect">
            <a:avLst/>
          </a:prstGeom>
        </p:spPr>
      </p:pic>
      <p:pic>
        <p:nvPicPr>
          <p:cNvPr id="14" name="Picture 13" descr="imagesOPU0EOM9"/>
          <p:cNvPicPr>
            <a:picLocks noChangeAspect="1"/>
          </p:cNvPicPr>
          <p:nvPr/>
        </p:nvPicPr>
        <p:blipFill>
          <a:blip r:embed="rId4"/>
          <a:stretch>
            <a:fillRect/>
          </a:stretch>
        </p:blipFill>
        <p:spPr>
          <a:xfrm>
            <a:off x="6482715" y="4027170"/>
            <a:ext cx="3348355" cy="20288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1430" y="-5080"/>
            <a:ext cx="12209145" cy="68376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normAutofit/>
          </a:bodyPr>
          <a:p>
            <a:pPr>
              <a:buNone/>
            </a:pPr>
            <a:r>
              <a:rPr lang="tr-TR" sz="2400" i="1" dirty="0" smtClean="0">
                <a:latin typeface="Comic Sans MS" panose="030F0702030302020204" charset="0"/>
                <a:cs typeface="Comic Sans MS" panose="030F0702030302020204" charset="0"/>
                <a:sym typeface="+mn-ea"/>
              </a:rPr>
              <a:t>      İlk gözlenen bulgulardır.Ayrıca yayıldığı organlara ait belirtiler, örneğin baş ağrısı, kusma, karın ağrısı, görme bozuklukları önem taşıyabilir. Bu yakınmalarla müracaat ettikleri çocuk hematoloji (kan hastalıkları) uzmanlarınca yapılan muayenede çoğunlukla </a:t>
            </a:r>
            <a:r>
              <a:rPr lang="tr-TR" sz="2400" i="1" dirty="0" err="1" smtClean="0">
                <a:latin typeface="Comic Sans MS" panose="030F0702030302020204" charset="0"/>
                <a:cs typeface="Comic Sans MS" panose="030F0702030302020204" charset="0"/>
                <a:sym typeface="+mn-ea"/>
              </a:rPr>
              <a:t>hepatomegali</a:t>
            </a:r>
            <a:r>
              <a:rPr lang="tr-TR" sz="2400" i="1" dirty="0" smtClean="0">
                <a:latin typeface="Comic Sans MS" panose="030F0702030302020204" charset="0"/>
                <a:cs typeface="Comic Sans MS" panose="030F0702030302020204" charset="0"/>
                <a:sym typeface="+mn-ea"/>
              </a:rPr>
              <a:t> ve </a:t>
            </a:r>
            <a:r>
              <a:rPr lang="tr-TR" sz="2400" i="1" dirty="0" err="1" smtClean="0">
                <a:latin typeface="Comic Sans MS" panose="030F0702030302020204" charset="0"/>
                <a:cs typeface="Comic Sans MS" panose="030F0702030302020204" charset="0"/>
                <a:sym typeface="+mn-ea"/>
              </a:rPr>
              <a:t>splenomegali</a:t>
            </a:r>
            <a:r>
              <a:rPr lang="tr-TR" sz="2400" i="1" dirty="0" smtClean="0">
                <a:latin typeface="Comic Sans MS" panose="030F0702030302020204" charset="0"/>
                <a:cs typeface="Comic Sans MS" panose="030F0702030302020204" charset="0"/>
                <a:sym typeface="+mn-ea"/>
              </a:rPr>
              <a:t>, lenf bezlerinde genişleme, kanama bulguları tespit edilebilir.</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Yapılan kan, kemik iliği, hücre tipini belirleme ve genetik tetkikler sonucu kesin tanı konulabilir.</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Tanıdaki ayrıntılı testler genellikle lösemi tiplerini, tedavi prensiplerini belirlemede yardımcı olacaktır.</a:t>
            </a:r>
            <a:br>
              <a:rPr lang="tr-TR" sz="2400" i="1" dirty="0" smtClean="0">
                <a:latin typeface="Comic Sans MS" panose="030F0702030302020204" charset="0"/>
                <a:cs typeface="Comic Sans MS" panose="030F0702030302020204" charset="0"/>
                <a:sym typeface="+mn-ea"/>
              </a:rPr>
            </a:b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22655" y="898525"/>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  LÖSEMİ TANISI NASIL KONUR?</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pic>
        <p:nvPicPr>
          <p:cNvPr id="5" name="Content Placeholder 4"/>
          <p:cNvPicPr>
            <a:picLocks noChangeAspect="1"/>
          </p:cNvPicPr>
          <p:nvPr>
            <p:ph idx="1"/>
          </p:nvPr>
        </p:nvPicPr>
        <p:blipFill>
          <a:blip r:embed="rId1"/>
          <a:stretch>
            <a:fillRect/>
          </a:stretch>
        </p:blipFill>
        <p:spPr>
          <a:xfrm>
            <a:off x="2806065" y="2694940"/>
            <a:ext cx="5913120" cy="31991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a:buNone/>
            </a:pPr>
            <a:r>
              <a:rPr lang="tr-TR" sz="2400" i="1" dirty="0" smtClean="0">
                <a:solidFill>
                  <a:schemeClr val="tx1"/>
                </a:solidFill>
                <a:latin typeface="Comic Sans MS" panose="030F0702030302020204" charset="0"/>
                <a:cs typeface="Comic Sans MS" panose="030F0702030302020204" charset="0"/>
                <a:sym typeface="+mn-ea"/>
              </a:rPr>
              <a:t>     </a:t>
            </a:r>
            <a:endParaRPr lang="tr-TR" sz="2400" i="1" dirty="0" smtClean="0">
              <a:solidFill>
                <a:schemeClr val="tx1"/>
              </a:solidFill>
              <a:latin typeface="Comic Sans MS" panose="030F0702030302020204" charset="0"/>
              <a:cs typeface="Comic Sans MS" panose="030F0702030302020204" charset="0"/>
            </a:endParaRPr>
          </a:p>
          <a:p>
            <a:pPr>
              <a:buNone/>
            </a:pPr>
            <a:endParaRPr lang="tr-TR" sz="2400" i="1" dirty="0" smtClean="0">
              <a:solidFill>
                <a:schemeClr val="tx1"/>
              </a:solidFill>
              <a:latin typeface="Comic Sans MS" panose="030F0702030302020204" charset="0"/>
              <a:cs typeface="Comic Sans MS" panose="030F0702030302020204" charset="0"/>
            </a:endParaRPr>
          </a:p>
          <a:p>
            <a:pPr>
              <a:buNone/>
            </a:pPr>
            <a:r>
              <a:rPr lang="tr-TR" sz="2400" i="1" dirty="0" smtClean="0">
                <a:solidFill>
                  <a:schemeClr val="tx1"/>
                </a:solidFill>
                <a:latin typeface="Comic Sans MS" panose="030F0702030302020204" charset="0"/>
                <a:cs typeface="Comic Sans MS" panose="030F0702030302020204" charset="0"/>
                <a:sym typeface="+mn-ea"/>
              </a:rPr>
              <a:t>     Lösemi tanısını koyabilmek için hastanın öyküsü dinlenmeli. Muayenenin yanı sıra ileri tanı yöntemleri ile incelemelerin yapılması gerekmektedir.</a:t>
            </a:r>
            <a:endParaRPr lang="tr-TR" sz="2400" i="1" dirty="0" smtClean="0">
              <a:solidFill>
                <a:schemeClr val="tx1"/>
              </a:solidFill>
              <a:latin typeface="Comic Sans MS" panose="030F0702030302020204" charset="0"/>
              <a:cs typeface="Comic Sans MS" panose="030F0702030302020204" charset="0"/>
            </a:endParaRPr>
          </a:p>
          <a:p>
            <a:pPr>
              <a:buNone/>
            </a:pPr>
            <a:endParaRPr lang="tr-TR" sz="2400" i="1" dirty="0">
              <a:solidFill>
                <a:schemeClr val="tx1"/>
              </a:solidFill>
              <a:latin typeface="Comic Sans MS" panose="030F0702030302020204" charset="0"/>
              <a:cs typeface="Comic Sans MS" panose="030F0702030302020204" charset="0"/>
            </a:endParaRPr>
          </a:p>
          <a:p>
            <a:endParaRPr lang="tr-TR" sz="2400" i="1" dirty="0">
              <a:solidFill>
                <a:schemeClr val="tx1"/>
              </a:solidFill>
              <a:latin typeface="Comic Sans MS" panose="030F0702030302020204" charset="0"/>
              <a:cs typeface="Comic Sans MS" panose="030F070203030202020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i="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1.MUAYENE</a:t>
            </a:r>
            <a:br>
              <a:rPr lang="tr-TR"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a:xfrm>
            <a:off x="683895" y="812165"/>
            <a:ext cx="5181600" cy="4351338"/>
          </a:xfrm>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pPr marL="0" indent="0">
              <a:buNone/>
            </a:pPr>
            <a:r>
              <a:rPr lang="tr-TR" sz="2400" i="1" dirty="0" smtClean="0">
                <a:latin typeface="Comic Sans MS" panose="030F0702030302020204" charset="0"/>
                <a:cs typeface="Comic Sans MS" panose="030F0702030302020204" charset="0"/>
                <a:sym typeface="+mn-ea"/>
              </a:rPr>
              <a:t>  Lösemi şüphesi olan kişiye öncelikle iyi bir fizik muayene yapılmalıdır (lenf bezlerinde şişlik, </a:t>
            </a:r>
            <a:r>
              <a:rPr lang="tr-TR" sz="2400" i="1" dirty="0" err="1" smtClean="0">
                <a:latin typeface="Comic Sans MS" panose="030F0702030302020204" charset="0"/>
                <a:cs typeface="Comic Sans MS" panose="030F0702030302020204" charset="0"/>
                <a:sym typeface="+mn-ea"/>
              </a:rPr>
              <a:t>hepatomegali</a:t>
            </a: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splenomegali</a:t>
            </a:r>
            <a:r>
              <a:rPr lang="tr-TR" sz="2400" i="1" dirty="0" smtClean="0">
                <a:latin typeface="Comic Sans MS" panose="030F0702030302020204" charset="0"/>
                <a:cs typeface="Comic Sans MS" panose="030F0702030302020204" charset="0"/>
                <a:sym typeface="+mn-ea"/>
              </a:rPr>
              <a:t> yönünden değerlendirilmelidir.)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pic>
        <p:nvPicPr>
          <p:cNvPr id="5" name="Content Placeholder 4" descr="images[6]"/>
          <p:cNvPicPr>
            <a:picLocks noChangeAspect="1"/>
          </p:cNvPicPr>
          <p:nvPr>
            <p:ph sz="half" idx="2"/>
          </p:nvPr>
        </p:nvPicPr>
        <p:blipFill>
          <a:blip r:embed="rId1"/>
          <a:stretch>
            <a:fillRect/>
          </a:stretch>
        </p:blipFill>
        <p:spPr>
          <a:xfrm>
            <a:off x="6815455" y="1290955"/>
            <a:ext cx="4311650" cy="2620010"/>
          </a:xfrm>
          <a:prstGeom prst="rect">
            <a:avLst/>
          </a:prstGeom>
        </p:spPr>
      </p:pic>
      <p:pic>
        <p:nvPicPr>
          <p:cNvPr id="7" name="Picture 6" descr="imagesKRKQDQ8T"/>
          <p:cNvPicPr>
            <a:picLocks noChangeAspect="1"/>
          </p:cNvPicPr>
          <p:nvPr/>
        </p:nvPicPr>
        <p:blipFill>
          <a:blip r:embed="rId2"/>
          <a:stretch>
            <a:fillRect/>
          </a:stretch>
        </p:blipFill>
        <p:spPr>
          <a:xfrm>
            <a:off x="6815455" y="4248150"/>
            <a:ext cx="4312285" cy="24047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    2.UYGUN KAN İNCELEMELERİ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a:xfrm>
            <a:off x="683895" y="1404620"/>
            <a:ext cx="5181600" cy="4351338"/>
          </a:xfrm>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Laboratuvarda</a:t>
            </a:r>
            <a:r>
              <a:rPr lang="tr-TR" sz="2400" i="1" dirty="0" smtClean="0">
                <a:latin typeface="Comic Sans MS" panose="030F0702030302020204" charset="0"/>
                <a:cs typeface="Comic Sans MS" panose="030F0702030302020204" charset="0"/>
                <a:sym typeface="+mn-ea"/>
              </a:rPr>
              <a:t>, beyaz kan hücrelerinin, kırmızı kan hücrelerinin ve </a:t>
            </a:r>
            <a:r>
              <a:rPr lang="tr-TR" sz="2400" i="1" dirty="0" err="1" smtClean="0">
                <a:latin typeface="Comic Sans MS" panose="030F0702030302020204" charset="0"/>
                <a:cs typeface="Comic Sans MS" panose="030F0702030302020204" charset="0"/>
                <a:sym typeface="+mn-ea"/>
              </a:rPr>
              <a:t>trombositlerin</a:t>
            </a:r>
            <a:r>
              <a:rPr lang="tr-TR" sz="2400" i="1" dirty="0" smtClean="0">
                <a:latin typeface="Comic Sans MS" panose="030F0702030302020204" charset="0"/>
                <a:cs typeface="Comic Sans MS" panose="030F0702030302020204" charset="0"/>
                <a:sym typeface="+mn-ea"/>
              </a:rPr>
              <a:t> sayısını kontrol etmek için eksiksiz bir kan sayımı yapılır. Lösemi çok yüksek düzeyde beyaz kan hücrelerine neden olur. Aynı zamanda, kırmızı kan hücrelerinde bulunan </a:t>
            </a:r>
            <a:r>
              <a:rPr lang="tr-TR" sz="2400" i="1" dirty="0" err="1" smtClean="0">
                <a:latin typeface="Comic Sans MS" panose="030F0702030302020204" charset="0"/>
                <a:cs typeface="Comic Sans MS" panose="030F0702030302020204" charset="0"/>
                <a:sym typeface="+mn-ea"/>
              </a:rPr>
              <a:t>trombositlerin</a:t>
            </a:r>
            <a:r>
              <a:rPr lang="tr-TR" sz="2400" i="1" dirty="0" smtClean="0">
                <a:latin typeface="Comic Sans MS" panose="030F0702030302020204" charset="0"/>
                <a:cs typeface="Comic Sans MS" panose="030F0702030302020204" charset="0"/>
                <a:sym typeface="+mn-ea"/>
              </a:rPr>
              <a:t> ve hemoglobin düzeylerinin düşük olmasına da neden olabilir.</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pic>
        <p:nvPicPr>
          <p:cNvPr id="5" name="Content Placeholder 4" descr="imagesQ5E1QFNY"/>
          <p:cNvPicPr>
            <a:picLocks noChangeAspect="1"/>
          </p:cNvPicPr>
          <p:nvPr>
            <p:ph sz="half" idx="2"/>
          </p:nvPr>
        </p:nvPicPr>
        <p:blipFill>
          <a:blip r:embed="rId1"/>
          <a:stretch>
            <a:fillRect/>
          </a:stretch>
        </p:blipFill>
        <p:spPr>
          <a:xfrm>
            <a:off x="7423785" y="2606675"/>
            <a:ext cx="4024630" cy="25228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3.KEMİK İLİĞİ BİYOPSİSİ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4" name="2 İçerik Yer Tutucusu"/>
          <p:cNvSpPr>
            <a:spLocks noGrp="1"/>
          </p:cNvSpPr>
          <p:nvPr/>
        </p:nvSpPr>
        <p:spPr>
          <a:xfrm>
            <a:off x="838200" y="2261235"/>
            <a:ext cx="4379595" cy="2720975"/>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None/>
            </a:pPr>
            <a:r>
              <a:rPr lang="tr-TR" sz="2400" i="1" dirty="0" smtClean="0">
                <a:latin typeface="Comic Sans MS" panose="030F0702030302020204" charset="0"/>
                <a:cs typeface="Comic Sans MS" panose="030F0702030302020204" charset="0"/>
              </a:rPr>
              <a:t>     Kalça kemiğinden alınan kemik iliği incelenmelidir. Kemik iliği biyopsisi ve kemik iliği sıvısının cam üzerine yayılarak patolojik incelenmesidir.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p:txBody>
      </p:sp>
      <p:pic>
        <p:nvPicPr>
          <p:cNvPr id="1026" name="Picture 2" descr="C:\Users\admin\Desktop\ki biyo.jpg"/>
          <p:cNvPicPr>
            <a:picLocks noChangeAspect="1" noChangeArrowheads="1"/>
          </p:cNvPicPr>
          <p:nvPr>
            <p:ph idx="1"/>
          </p:nvPr>
        </p:nvPicPr>
        <p:blipFill>
          <a:blip r:embed="rId1" cstate="print"/>
          <a:srcRect/>
          <a:stretch>
            <a:fillRect/>
          </a:stretch>
        </p:blipFill>
        <p:spPr bwMode="auto">
          <a:xfrm>
            <a:off x="6880225" y="1691005"/>
            <a:ext cx="4026535" cy="35318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671955" y="2141220"/>
            <a:ext cx="9083675" cy="3415030"/>
          </a:xfrm>
          <a:prstGeom prst="rect">
            <a:avLst/>
          </a:prstGeom>
          <a:noFill/>
        </p:spPr>
        <p:txBody>
          <a:bodyPr wrap="square" rtlCol="0">
            <a:spAutoFit/>
          </a:bodyPr>
          <a:p>
            <a:pPr>
              <a:buNone/>
            </a:pPr>
            <a:r>
              <a:rPr lang="tr-TR" sz="2400" i="1" dirty="0" smtClean="0">
                <a:solidFill>
                  <a:srgbClr val="010101"/>
                </a:solidFill>
                <a:latin typeface="Comic Sans MS" panose="030F0702030302020204" charset="0"/>
                <a:cs typeface="Comic Sans MS" panose="030F0702030302020204" charset="0"/>
                <a:sym typeface="+mn-ea"/>
              </a:rPr>
              <a:t>     Lösemi, kan hücrelerinin özellikle de lökositlerin normalin üzerinde çoğalması ile kendini gösteren bir kanser türüdür. Yüksek sayıdaki olgunlaşmamış ve </a:t>
            </a:r>
            <a:r>
              <a:rPr lang="tr-TR" sz="2400" i="1" dirty="0" err="1" smtClean="0">
                <a:solidFill>
                  <a:srgbClr val="010101"/>
                </a:solidFill>
                <a:latin typeface="Comic Sans MS" panose="030F0702030302020204" charset="0"/>
                <a:cs typeface="Comic Sans MS" panose="030F0702030302020204" charset="0"/>
                <a:sym typeface="+mn-ea"/>
              </a:rPr>
              <a:t>malign</a:t>
            </a:r>
            <a:r>
              <a:rPr lang="tr-TR" sz="2400" i="1" dirty="0" smtClean="0">
                <a:solidFill>
                  <a:srgbClr val="010101"/>
                </a:solidFill>
                <a:latin typeface="Comic Sans MS" panose="030F0702030302020204" charset="0"/>
                <a:cs typeface="Comic Sans MS" panose="030F0702030302020204" charset="0"/>
                <a:sym typeface="+mn-ea"/>
              </a:rPr>
              <a:t> hücrelerin normal ilik hücrelerinin yerini alması ile iliklerde hasar meydana gelir. Böylece kan pıhtılaşmasında rol oynayan </a:t>
            </a:r>
            <a:r>
              <a:rPr lang="tr-TR" sz="2400" i="1" dirty="0" err="1" smtClean="0">
                <a:solidFill>
                  <a:srgbClr val="010101"/>
                </a:solidFill>
                <a:latin typeface="Comic Sans MS" panose="030F0702030302020204" charset="0"/>
                <a:cs typeface="Comic Sans MS" panose="030F0702030302020204" charset="0"/>
                <a:sym typeface="+mn-ea"/>
              </a:rPr>
              <a:t>plateletler</a:t>
            </a:r>
            <a:r>
              <a:rPr lang="tr-TR" sz="2400" i="1" dirty="0" smtClean="0">
                <a:solidFill>
                  <a:srgbClr val="010101"/>
                </a:solidFill>
                <a:latin typeface="Comic Sans MS" panose="030F0702030302020204" charset="0"/>
                <a:cs typeface="Comic Sans MS" panose="030F0702030302020204" charset="0"/>
                <a:sym typeface="+mn-ea"/>
              </a:rPr>
              <a:t> ve savunmada rol oynayan lökositlerin sayısı azalmaya başlar. </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58570" y="448945"/>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4.GENETİK İNCELEMELER </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pic>
        <p:nvPicPr>
          <p:cNvPr id="9" name="Content Placeholder 8"/>
          <p:cNvPicPr>
            <a:picLocks noChangeAspect="1"/>
          </p:cNvPicPr>
          <p:nvPr>
            <p:ph idx="1"/>
          </p:nvPr>
        </p:nvPicPr>
        <p:blipFill>
          <a:blip r:embed="rId1"/>
          <a:stretch>
            <a:fillRect/>
          </a:stretch>
        </p:blipFill>
        <p:spPr>
          <a:xfrm>
            <a:off x="1993900" y="2150110"/>
            <a:ext cx="5343525" cy="3002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Content Placeholder 2"/>
          <p:cNvSpPr>
            <a:spLocks noGrp="1"/>
          </p:cNvSpPr>
          <p:nvPr/>
        </p:nvSpPr>
        <p:spPr>
          <a:xfrm>
            <a:off x="838200" y="1825625"/>
            <a:ext cx="10515600" cy="4351338"/>
          </a:xfrm>
          <a:prstGeom prst="rect">
            <a:avLst/>
          </a:prstGeom>
        </p:spPr>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b="1" dirty="0" smtClean="0">
                <a:latin typeface="Comic Sans MS" panose="030F0702030302020204" charset="0"/>
                <a:cs typeface="Comic Sans MS" panose="030F0702030302020204" charset="0"/>
                <a:sym typeface="+mn-ea"/>
              </a:rPr>
              <a:t>  </a:t>
            </a:r>
            <a:r>
              <a:rPr lang="tr-TR" sz="2400" b="1" dirty="0" smtClean="0">
                <a:solidFill>
                  <a:schemeClr val="accent5">
                    <a:lumMod val="75000"/>
                  </a:schemeClr>
                </a:solidFill>
                <a:latin typeface="Comic Sans MS" panose="030F0702030302020204" charset="0"/>
                <a:cs typeface="Comic Sans MS" panose="030F0702030302020204" charset="0"/>
                <a:sym typeface="+mn-ea"/>
              </a:rPr>
              <a:t> </a:t>
            </a:r>
            <a:r>
              <a:rPr lang="tr-TR" sz="2400" b="1" dirty="0" err="1" smtClean="0">
                <a:solidFill>
                  <a:schemeClr val="accent5">
                    <a:lumMod val="75000"/>
                  </a:schemeClr>
                </a:solidFill>
                <a:latin typeface="Comic Sans MS" panose="030F0702030302020204" charset="0"/>
                <a:cs typeface="Comic Sans MS" panose="030F0702030302020204" charset="0"/>
                <a:sym typeface="+mn-ea"/>
              </a:rPr>
              <a:t>Sitogenetik</a:t>
            </a:r>
            <a:r>
              <a:rPr lang="tr-TR" sz="2400" b="1" dirty="0" smtClean="0">
                <a:solidFill>
                  <a:schemeClr val="accent5">
                    <a:lumMod val="75000"/>
                  </a:schemeClr>
                </a:solidFill>
                <a:latin typeface="Comic Sans MS" panose="030F0702030302020204" charset="0"/>
                <a:cs typeface="Comic Sans MS" panose="030F0702030302020204" charset="0"/>
                <a:sym typeface="+mn-ea"/>
              </a:rPr>
              <a:t>:</a:t>
            </a:r>
            <a:r>
              <a:rPr lang="tr-TR" sz="2400" b="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rPr>
              <a:t>Laboratuar kan örnekleri, kemik iliği veya lenf </a:t>
            </a:r>
            <a:r>
              <a:rPr lang="tr-TR" sz="2400" i="1" dirty="0" err="1" smtClean="0">
                <a:latin typeface="Comic Sans MS" panose="030F0702030302020204" charset="0"/>
                <a:cs typeface="Comic Sans MS" panose="030F0702030302020204" charset="0"/>
                <a:sym typeface="+mn-ea"/>
              </a:rPr>
              <a:t>nodlarından</a:t>
            </a:r>
            <a:r>
              <a:rPr lang="tr-TR" sz="2400" i="1" dirty="0" smtClean="0">
                <a:latin typeface="Comic Sans MS" panose="030F0702030302020204" charset="0"/>
                <a:cs typeface="Comic Sans MS" panose="030F0702030302020204" charset="0"/>
                <a:sym typeface="+mn-ea"/>
              </a:rPr>
              <a:t> gelen hücrelerin kromozomlarına bakar. Anormal kromozomlar bulunursa, test, löseminin tipini belirler. Örneğin, </a:t>
            </a:r>
            <a:r>
              <a:rPr lang="tr-TR" sz="2400" i="1" dirty="0" err="1" smtClean="0">
                <a:latin typeface="Comic Sans MS" panose="030F0702030302020204" charset="0"/>
                <a:cs typeface="Comic Sans MS" panose="030F0702030302020204" charset="0"/>
                <a:sym typeface="+mn-ea"/>
              </a:rPr>
              <a:t>KML’li</a:t>
            </a:r>
            <a:r>
              <a:rPr lang="tr-TR" sz="2400" i="1" dirty="0" smtClean="0">
                <a:latin typeface="Comic Sans MS" panose="030F0702030302020204" charset="0"/>
                <a:cs typeface="Comic Sans MS" panose="030F0702030302020204" charset="0"/>
                <a:sym typeface="+mn-ea"/>
              </a:rPr>
              <a:t> insanlarda </a:t>
            </a:r>
            <a:r>
              <a:rPr lang="tr-TR" sz="2400" i="1" dirty="0" err="1" smtClean="0">
                <a:latin typeface="Comic Sans MS" panose="030F0702030302020204" charset="0"/>
                <a:cs typeface="Comic Sans MS" panose="030F0702030302020204" charset="0"/>
                <a:sym typeface="+mn-ea"/>
              </a:rPr>
              <a:t>Philadelphia</a:t>
            </a:r>
            <a:r>
              <a:rPr lang="tr-TR" sz="2400" i="1" dirty="0" smtClean="0">
                <a:latin typeface="Comic Sans MS" panose="030F0702030302020204" charset="0"/>
                <a:cs typeface="Comic Sans MS" panose="030F0702030302020204" charset="0"/>
                <a:sym typeface="+mn-ea"/>
              </a:rPr>
              <a:t> kromozomu adı verilen anormal bir kromozom bulunur.</a:t>
            </a:r>
            <a:endParaRPr lang="tr-TR" sz="2400" i="1" dirty="0" smtClean="0">
              <a:latin typeface="Comic Sans MS" panose="030F0702030302020204" charset="0"/>
              <a:cs typeface="Comic Sans MS" panose="030F0702030302020204" charset="0"/>
            </a:endParaRPr>
          </a:p>
          <a:p>
            <a:r>
              <a:rPr lang="tr-TR" sz="2400" b="1" dirty="0" smtClean="0">
                <a:latin typeface="Comic Sans MS" panose="030F0702030302020204" charset="0"/>
                <a:cs typeface="Comic Sans MS" panose="030F0702030302020204" charset="0"/>
                <a:sym typeface="+mn-ea"/>
              </a:rPr>
              <a:t> </a:t>
            </a:r>
            <a:r>
              <a:rPr lang="tr-TR" sz="2400" b="1" dirty="0" smtClean="0">
                <a:solidFill>
                  <a:schemeClr val="accent5">
                    <a:lumMod val="75000"/>
                  </a:schemeClr>
                </a:solidFill>
                <a:latin typeface="Comic Sans MS" panose="030F0702030302020204" charset="0"/>
                <a:cs typeface="Comic Sans MS" panose="030F0702030302020204" charset="0"/>
                <a:sym typeface="+mn-ea"/>
              </a:rPr>
              <a:t> Moleküler genetik çalışmalar:</a:t>
            </a:r>
            <a:r>
              <a:rPr lang="tr-TR" sz="2400" b="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rPr>
              <a:t>Teşhis anında, doktorunuz lösemide yer alan spesifik genleri, proteinleri ve diğer faktörleri belirlemek için laboratuar testleri yapılmasını önerebilir. Lösemi hücrelerindeki genlerin incelenmesi, uygun bir tanı ve tedavi planının oluşturulması için çok önemlidir. Örneğin Akut </a:t>
            </a:r>
            <a:r>
              <a:rPr lang="tr-TR" sz="2400" i="1" dirty="0" err="1" smtClean="0">
                <a:latin typeface="Comic Sans MS" panose="030F0702030302020204" charset="0"/>
                <a:cs typeface="Comic Sans MS" panose="030F0702030302020204" charset="0"/>
                <a:sym typeface="+mn-ea"/>
              </a:rPr>
              <a:t>Myeloid</a:t>
            </a:r>
            <a:r>
              <a:rPr lang="tr-TR" sz="2400" i="1" dirty="0" smtClean="0">
                <a:latin typeface="Comic Sans MS" panose="030F0702030302020204" charset="0"/>
                <a:cs typeface="Comic Sans MS" panose="030F0702030302020204" charset="0"/>
                <a:sym typeface="+mn-ea"/>
              </a:rPr>
              <a:t> lösemi,  genlerde bir hata (mutasyon olarak da adlandırılır) oluşumundan kaynaklanır. Bu hataları belirlemek </a:t>
            </a:r>
            <a:r>
              <a:rPr lang="tr-TR" sz="2400" i="1" dirty="0" err="1" smtClean="0">
                <a:latin typeface="Comic Sans MS" panose="030F0702030302020204" charset="0"/>
                <a:cs typeface="Comic Sans MS" panose="030F0702030302020204" charset="0"/>
                <a:sym typeface="+mn-ea"/>
              </a:rPr>
              <a:t>AML’nin</a:t>
            </a:r>
            <a:r>
              <a:rPr lang="tr-TR" sz="2400" i="1" dirty="0" smtClean="0">
                <a:latin typeface="Comic Sans MS" panose="030F0702030302020204" charset="0"/>
                <a:cs typeface="Comic Sans MS" panose="030F0702030302020204" charset="0"/>
                <a:sym typeface="+mn-ea"/>
              </a:rPr>
              <a:t> spesifik alt tipini teşhis etmeye yardımcı olur ve az ya da çok kemoterapi ve / veya kök hücre nakli gibi uygun tedavi seçeneklerini seçer. </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64565" y="814070"/>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        LÖSEMİDE TEDAVİ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pic>
        <p:nvPicPr>
          <p:cNvPr id="7" name="Content Placeholder 6" descr="images09196J3C"/>
          <p:cNvPicPr>
            <a:picLocks noChangeAspect="1"/>
          </p:cNvPicPr>
          <p:nvPr>
            <p:ph sz="half" idx="2"/>
          </p:nvPr>
        </p:nvPicPr>
        <p:blipFill>
          <a:blip r:embed="rId1"/>
          <a:stretch>
            <a:fillRect/>
          </a:stretch>
        </p:blipFill>
        <p:spPr>
          <a:xfrm>
            <a:off x="6259195" y="2599055"/>
            <a:ext cx="3931920" cy="2202180"/>
          </a:xfrm>
          <a:prstGeom prst="rect">
            <a:avLst/>
          </a:prstGeom>
        </p:spPr>
      </p:pic>
      <p:pic>
        <p:nvPicPr>
          <p:cNvPr id="9" name="Picture 8" descr="imagesAD6EAJAG"/>
          <p:cNvPicPr>
            <a:picLocks noChangeAspect="1"/>
          </p:cNvPicPr>
          <p:nvPr/>
        </p:nvPicPr>
        <p:blipFill>
          <a:blip r:embed="rId2"/>
          <a:stretch>
            <a:fillRect/>
          </a:stretch>
        </p:blipFill>
        <p:spPr>
          <a:xfrm>
            <a:off x="963930" y="2598420"/>
            <a:ext cx="3721100" cy="22028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LÖSEMİDE TEDAVİ AŞAMALARI;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lnSpcReduction="10000"/>
          </a:bodyPr>
          <a:p>
            <a:r>
              <a:rPr lang="tr-TR" sz="2400" i="1" dirty="0" smtClean="0">
                <a:latin typeface="Comic Sans MS" panose="030F0702030302020204" charset="0"/>
                <a:cs typeface="Comic Sans MS" panose="030F0702030302020204" charset="0"/>
                <a:sym typeface="+mn-ea"/>
              </a:rPr>
              <a:t>Lösemi hastalığının tedavisindeki temel prensip kemik iliğindeki ana kan hücrelerinde oluşan şifre değişikliği ile olgun olmayan </a:t>
            </a:r>
            <a:r>
              <a:rPr lang="tr-TR" sz="2400" i="1" dirty="0" err="1" smtClean="0">
                <a:latin typeface="Comic Sans MS" panose="030F0702030302020204" charset="0"/>
                <a:cs typeface="Comic Sans MS" panose="030F0702030302020204" charset="0"/>
                <a:sym typeface="+mn-ea"/>
              </a:rPr>
              <a:t>blast</a:t>
            </a:r>
            <a:r>
              <a:rPr lang="tr-TR" sz="2400" i="1" dirty="0" smtClean="0">
                <a:latin typeface="Comic Sans MS" panose="030F0702030302020204" charset="0"/>
                <a:cs typeface="Comic Sans MS" panose="030F0702030302020204" charset="0"/>
                <a:sym typeface="+mn-ea"/>
              </a:rPr>
              <a:t> adı verilen hücrelerin çoğalmasını durdurmak ve sonrasında normal kan elemanlarının yapılmasını sağlamaktır.</a:t>
            </a:r>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Kötü huylu </a:t>
            </a:r>
            <a:r>
              <a:rPr lang="tr-TR" sz="2400" i="1" dirty="0" err="1" smtClean="0">
                <a:latin typeface="Comic Sans MS" panose="030F0702030302020204" charset="0"/>
                <a:cs typeface="Comic Sans MS" panose="030F0702030302020204" charset="0"/>
                <a:sym typeface="+mn-ea"/>
              </a:rPr>
              <a:t>blast</a:t>
            </a:r>
            <a:r>
              <a:rPr lang="tr-TR" sz="2400" i="1" dirty="0" smtClean="0">
                <a:latin typeface="Comic Sans MS" panose="030F0702030302020204" charset="0"/>
                <a:cs typeface="Comic Sans MS" panose="030F0702030302020204" charset="0"/>
                <a:sym typeface="+mn-ea"/>
              </a:rPr>
              <a:t> hücreler çok hızlı çoğalırlar. Bunlar olgunluk ve çoğalma zamanlarına göre çeşitli evrelere ayrılırlar: </a:t>
            </a:r>
            <a:endParaRPr lang="tr-TR" sz="2400" i="1" dirty="0" smtClean="0">
              <a:latin typeface="Comic Sans MS" panose="030F0702030302020204" charset="0"/>
              <a:cs typeface="Comic Sans MS" panose="030F0702030302020204" charset="0"/>
              <a:sym typeface="+mn-ea"/>
            </a:endParaRPr>
          </a:p>
          <a:p>
            <a:r>
              <a:rPr lang="tr-TR" sz="2400" i="1" dirty="0" smtClean="0">
                <a:latin typeface="Comic Sans MS" panose="030F0702030302020204" charset="0"/>
                <a:cs typeface="Comic Sans MS" panose="030F0702030302020204" charset="0"/>
                <a:sym typeface="+mn-ea"/>
              </a:rPr>
              <a:t>1) Mitoz, 2) G devresi, 3) S devresidir. Tedavideki amaç; birbirinden farklı etkilerdeki ilaçların bir program çerçevesinde uzun süre kullanılarak tüm safhalardaki </a:t>
            </a:r>
            <a:r>
              <a:rPr lang="tr-TR" sz="2400" i="1" dirty="0" err="1" smtClean="0">
                <a:latin typeface="Comic Sans MS" panose="030F0702030302020204" charset="0"/>
                <a:cs typeface="Comic Sans MS" panose="030F0702030302020204" charset="0"/>
                <a:sym typeface="+mn-ea"/>
              </a:rPr>
              <a:t>blastların</a:t>
            </a:r>
            <a:r>
              <a:rPr lang="tr-TR" sz="2400" i="1" dirty="0" smtClean="0">
                <a:latin typeface="Comic Sans MS" panose="030F0702030302020204" charset="0"/>
                <a:cs typeface="Comic Sans MS" panose="030F0702030302020204" charset="0"/>
                <a:sym typeface="+mn-ea"/>
              </a:rPr>
              <a:t> öldürülmesidir.</a:t>
            </a:r>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Yaklaşık 3 yıl süren tedavide 4 safha yer alır: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1- YÜKLEME TEDAVİSİ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Birbirinden farklı 5-6 çeşit ilaç damardan aynı anda verilir. Amaç kötü huylu hücrelerin 2 ay içerisinde hızla öldürülmesidir.</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pic>
        <p:nvPicPr>
          <p:cNvPr id="5" name="Content Placeholder 4" descr="imagesRGYIERTO"/>
          <p:cNvPicPr>
            <a:picLocks noChangeAspect="1"/>
          </p:cNvPicPr>
          <p:nvPr>
            <p:ph sz="half" idx="2"/>
          </p:nvPr>
        </p:nvPicPr>
        <p:blipFill>
          <a:blip r:embed="rId1"/>
          <a:stretch>
            <a:fillRect/>
          </a:stretch>
        </p:blipFill>
        <p:spPr>
          <a:xfrm>
            <a:off x="6887845" y="2416810"/>
            <a:ext cx="4964430" cy="30562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080135"/>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2- PEKİŞTİRME TEDAVİSİ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a:xfrm>
            <a:off x="487045" y="1292225"/>
            <a:ext cx="10515600" cy="3314700"/>
          </a:xfrm>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3-4 ay süren bu tedavide çok yüksek doz birbirinden farklı tesirli ilaçlar damardan verilmektedir. Fakat bu tedavi safhasında maalesef </a:t>
            </a:r>
            <a:r>
              <a:rPr lang="tr-TR" sz="2400" i="1" dirty="0" err="1" smtClean="0">
                <a:latin typeface="Comic Sans MS" panose="030F0702030302020204" charset="0"/>
                <a:cs typeface="Comic Sans MS" panose="030F0702030302020204" charset="0"/>
                <a:sym typeface="+mn-ea"/>
              </a:rPr>
              <a:t>vücüdumuzdaki</a:t>
            </a:r>
            <a:r>
              <a:rPr lang="tr-TR" sz="2400" i="1" dirty="0" smtClean="0">
                <a:latin typeface="Comic Sans MS" panose="030F0702030302020204" charset="0"/>
                <a:cs typeface="Comic Sans MS" panose="030F0702030302020204" charset="0"/>
                <a:sym typeface="+mn-ea"/>
              </a:rPr>
              <a:t> faydalı hücreler de ölmekte, saçlar dökülmektedir.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64565" y="869950"/>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3- ÖNLEYİCİ TEDAVİ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pPr marL="0" indent="0">
              <a:buNone/>
            </a:pPr>
            <a:r>
              <a:rPr lang="tr-TR" sz="2400" i="1" dirty="0" smtClean="0">
                <a:latin typeface="Comic Sans MS" panose="030F0702030302020204" charset="0"/>
                <a:cs typeface="Comic Sans MS" panose="030F0702030302020204" charset="0"/>
                <a:sym typeface="+mn-ea"/>
              </a:rPr>
              <a:t>Kemik iliğinde yenilmiş, parçalanmış, dağılmış düşman hücrelerinin beyin ve sinir sistemi ve üreme organlarımıza yerleşerek, tekrar aktive olmalarını önleyici tedavidir.</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35990" y="897890"/>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4- DEVAMLILIK TEDAVİSİ: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pPr marL="0" indent="0">
              <a:buNone/>
            </a:pPr>
            <a:r>
              <a:rPr lang="tr-TR" sz="2400" i="1" dirty="0" smtClean="0">
                <a:latin typeface="Comic Sans MS" panose="030F0702030302020204" charset="0"/>
                <a:cs typeface="Comic Sans MS" panose="030F0702030302020204" charset="0"/>
                <a:sym typeface="+mn-ea"/>
              </a:rPr>
              <a:t>Amaç artık tamamen yok edilmiş düşman hücrelerinin vücudumuzda herhangi bir şekilde yeniden çoğalmalarını önlemektir. En son </a:t>
            </a:r>
            <a:r>
              <a:rPr lang="tr-TR" sz="2400" i="1" dirty="0" err="1" smtClean="0">
                <a:latin typeface="Comic Sans MS" panose="030F0702030302020204" charset="0"/>
                <a:cs typeface="Comic Sans MS" panose="030F0702030302020204" charset="0"/>
                <a:sym typeface="+mn-ea"/>
              </a:rPr>
              <a:t>blast</a:t>
            </a:r>
            <a:r>
              <a:rPr lang="tr-TR" sz="2400" i="1" dirty="0" smtClean="0">
                <a:latin typeface="Comic Sans MS" panose="030F0702030302020204" charset="0"/>
                <a:cs typeface="Comic Sans MS" panose="030F0702030302020204" charset="0"/>
                <a:sym typeface="+mn-ea"/>
              </a:rPr>
              <a:t> yok edilinceye kadar tek tek bulunup parçalanması sağlanır. Yaklaşık 2.5-3 yıl kadar devam eder.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KEMİK İLİĞİ TRANSPLANTASYONU</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pPr marL="0" indent="0">
              <a:buNone/>
            </a:pPr>
            <a:r>
              <a:rPr lang="tr-TR" sz="2400" i="1" dirty="0" smtClean="0">
                <a:latin typeface="Comic Sans MS" panose="030F0702030302020204" charset="0"/>
                <a:cs typeface="Comic Sans MS" panose="030F0702030302020204" charset="0"/>
                <a:sym typeface="+mn-ea"/>
              </a:rPr>
              <a:t>Çocukluk çağı lösemilerinde esas olan ilaçla tedavidir. Toplam 3-3.5 yıl süren kemoterapi sonunda % 85'lere varan oranda tamamen iyileşme sağlanır. Tedaviye cevap alınamayan vakalarda ve bazı özel durumlarda kemik iliği nakli uygulanabilir (%5-10 oranında).</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pic>
        <p:nvPicPr>
          <p:cNvPr id="5" name="Content Placeholder 4" descr="imagesUWW1MF00"/>
          <p:cNvPicPr>
            <a:picLocks noChangeAspect="1"/>
          </p:cNvPicPr>
          <p:nvPr>
            <p:ph sz="half" idx="2"/>
          </p:nvPr>
        </p:nvPicPr>
        <p:blipFill>
          <a:blip r:embed="rId1"/>
          <a:stretch>
            <a:fillRect/>
          </a:stretch>
        </p:blipFill>
        <p:spPr>
          <a:xfrm>
            <a:off x="6887210" y="2788285"/>
            <a:ext cx="3572510" cy="25527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499745"/>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KİMLERDEN KEMİK İLİĞİ ANA-KÖK HÜCRELERİ ALINIR?</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p>
            <a:pPr marL="0" indent="0">
              <a:buNone/>
            </a:pPr>
            <a:r>
              <a:rPr lang="tr-TR" sz="2400" b="1" i="1" dirty="0" smtClean="0">
                <a:solidFill>
                  <a:schemeClr val="accent5">
                    <a:lumMod val="75000"/>
                  </a:schemeClr>
                </a:solidFill>
                <a:latin typeface="Comic Sans MS" panose="030F0702030302020204" charset="0"/>
                <a:cs typeface="Comic Sans MS" panose="030F0702030302020204" charset="0"/>
                <a:sym typeface="+mn-ea"/>
              </a:rPr>
              <a:t>1-</a:t>
            </a:r>
            <a:r>
              <a:rPr lang="tr-TR" sz="2400" b="1" i="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rPr>
              <a:t>Doku grupları (HLA) uygun kardeşlerden veya nadiren diğer aile bireylerinden (ALLOJENİK)</a:t>
            </a:r>
            <a:r>
              <a:rPr lang="tr-TR" sz="2400" b="1" i="1" dirty="0" smtClean="0">
                <a:latin typeface="Comic Sans MS" panose="030F0702030302020204" charset="0"/>
                <a:cs typeface="Comic Sans MS" panose="030F0702030302020204" charset="0"/>
                <a:sym typeface="+mn-ea"/>
              </a:rPr>
              <a:t>.</a:t>
            </a:r>
            <a:br>
              <a:rPr lang="tr-TR" sz="2400" b="1" i="1" dirty="0" smtClean="0">
                <a:latin typeface="Comic Sans MS" panose="030F0702030302020204" charset="0"/>
                <a:cs typeface="Comic Sans MS" panose="030F0702030302020204" charset="0"/>
                <a:sym typeface="+mn-ea"/>
              </a:rPr>
            </a:br>
            <a:r>
              <a:rPr lang="tr-TR" sz="2400" b="1" i="1" dirty="0" smtClean="0">
                <a:solidFill>
                  <a:schemeClr val="accent5">
                    <a:lumMod val="75000"/>
                  </a:schemeClr>
                </a:solidFill>
                <a:latin typeface="Comic Sans MS" panose="030F0702030302020204" charset="0"/>
                <a:cs typeface="Comic Sans MS" panose="030F0702030302020204" charset="0"/>
                <a:sym typeface="+mn-ea"/>
              </a:rPr>
              <a:t>2-</a:t>
            </a:r>
            <a:r>
              <a:rPr lang="tr-TR" sz="2400" b="1" i="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rPr>
              <a:t>Doku grupları (HLA) uygun akraba olmayan vericilerden (Kemik İliği Doku Bilgi Bankası aracılığıyla).</a:t>
            </a:r>
            <a:br>
              <a:rPr lang="tr-TR" sz="2400" b="1" i="1" dirty="0" smtClean="0">
                <a:latin typeface="Comic Sans MS" panose="030F0702030302020204" charset="0"/>
                <a:cs typeface="Comic Sans MS" panose="030F0702030302020204" charset="0"/>
                <a:sym typeface="+mn-ea"/>
              </a:rPr>
            </a:br>
            <a:r>
              <a:rPr lang="tr-TR" sz="2400" b="1" i="1" dirty="0" smtClean="0">
                <a:solidFill>
                  <a:schemeClr val="accent5">
                    <a:lumMod val="75000"/>
                  </a:schemeClr>
                </a:solidFill>
                <a:latin typeface="Comic Sans MS" panose="030F0702030302020204" charset="0"/>
                <a:cs typeface="Comic Sans MS" panose="030F0702030302020204" charset="0"/>
                <a:sym typeface="+mn-ea"/>
              </a:rPr>
              <a:t>3-</a:t>
            </a:r>
            <a:r>
              <a:rPr lang="tr-TR" sz="2400" b="1" i="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rPr>
              <a:t>Hastanın kendi kemik iliğinin dondurularak saklanması ve gerektiğinde verilmesi.</a:t>
            </a:r>
            <a:br>
              <a:rPr lang="tr-TR" sz="2400" b="1" i="1" dirty="0" smtClean="0">
                <a:latin typeface="Comic Sans MS" panose="030F0702030302020204" charset="0"/>
                <a:cs typeface="Comic Sans MS" panose="030F0702030302020204" charset="0"/>
                <a:sym typeface="+mn-ea"/>
              </a:rPr>
            </a:br>
            <a:r>
              <a:rPr lang="tr-TR" sz="2400" b="1" i="1" dirty="0" smtClean="0">
                <a:solidFill>
                  <a:schemeClr val="accent5">
                    <a:lumMod val="75000"/>
                  </a:schemeClr>
                </a:solidFill>
                <a:latin typeface="Comic Sans MS" panose="030F0702030302020204" charset="0"/>
                <a:cs typeface="Comic Sans MS" panose="030F0702030302020204" charset="0"/>
                <a:sym typeface="+mn-ea"/>
              </a:rPr>
              <a:t>4-</a:t>
            </a:r>
            <a:r>
              <a:rPr lang="tr-TR" sz="2400" b="1" i="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rPr>
              <a:t>Damarlarımızda dolaşan kanın içindeki ana-kök hücrelerin özel bir yöntemle toplanarak hastaya verilmesi.</a:t>
            </a:r>
            <a:br>
              <a:rPr lang="tr-TR" sz="2400" b="1" i="1" dirty="0" smtClean="0">
                <a:latin typeface="Comic Sans MS" panose="030F0702030302020204" charset="0"/>
                <a:cs typeface="Comic Sans MS" panose="030F0702030302020204" charset="0"/>
                <a:sym typeface="+mn-ea"/>
              </a:rPr>
            </a:br>
            <a:r>
              <a:rPr lang="tr-TR" sz="2400" b="1" i="1" dirty="0" smtClean="0">
                <a:solidFill>
                  <a:schemeClr val="accent5">
                    <a:lumMod val="75000"/>
                  </a:schemeClr>
                </a:solidFill>
                <a:latin typeface="Comic Sans MS" panose="030F0702030302020204" charset="0"/>
                <a:cs typeface="Comic Sans MS" panose="030F0702030302020204" charset="0"/>
                <a:sym typeface="+mn-ea"/>
              </a:rPr>
              <a:t>5-</a:t>
            </a:r>
            <a:r>
              <a:rPr lang="tr-TR" sz="2400" b="1" i="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rPr>
              <a:t>Göbek Kordonu Kanı: Yeni doğan kardeşin ana-kök hücrelerden zengin plasentasından (eş) toplanan kanın kullanılması.</a:t>
            </a:r>
            <a:endParaRPr lang="tr-TR" sz="2400" b="1" i="1" dirty="0">
              <a:latin typeface="Comic Sans MS" panose="030F0702030302020204" charset="0"/>
              <a:cs typeface="Comic Sans MS" panose="030F0702030302020204" charset="0"/>
            </a:endParaRPr>
          </a:p>
          <a:p>
            <a:pPr marL="0" indent="0">
              <a:buNone/>
            </a:pPr>
            <a:endParaRPr lang="en-US" sz="2400" b="1" i="1">
              <a:latin typeface="Comic Sans MS" panose="030F0702030302020204" charset="0"/>
              <a:cs typeface="Comic Sans MS" panose="030F07020303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besponsa-inotuzumab-ozogamisin-akut-lenfoblastik-losemi-ALL-tedavisinde-FDA-onayi-730852-730-480[1]"/>
          <p:cNvPicPr>
            <a:picLocks noChangeAspect="1"/>
          </p:cNvPicPr>
          <p:nvPr>
            <p:ph idx="1"/>
          </p:nvPr>
        </p:nvPicPr>
        <p:blipFill>
          <a:blip r:embed="rId1"/>
          <a:stretch>
            <a:fillRect/>
          </a:stretch>
        </p:blipFill>
        <p:spPr>
          <a:xfrm>
            <a:off x="2421890" y="812165"/>
            <a:ext cx="7959725" cy="52343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NASIL KEMİK İLİĞİ ALINIR?</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p>
            <a:r>
              <a:rPr lang="tr-TR" sz="2400" i="1" dirty="0" smtClean="0">
                <a:latin typeface="Comic Sans MS" panose="030F0702030302020204" charset="0"/>
                <a:cs typeface="Comic Sans MS" panose="030F0702030302020204" charset="0"/>
                <a:sym typeface="+mn-ea"/>
              </a:rPr>
              <a:t>Toplama işlemi ameliyathane koşullarında genel anestezi altında uyutularak yapılır. Özel iğneler kullanılarak kemik içine girilerek ilik enjektörlere çekilir. Belirli miktarda alınan ana-kök hücreler özel torbalarda, filtre edilerek bekletilmeden lösemi hastasına damar yoluyla verilir.</a:t>
            </a:r>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Ana-kök hücrelerin çok çok az bir kısmı alındığından verici-</a:t>
            </a:r>
            <a:r>
              <a:rPr lang="tr-TR" sz="2400" i="1" dirty="0" err="1" smtClean="0">
                <a:latin typeface="Comic Sans MS" panose="030F0702030302020204" charset="0"/>
                <a:cs typeface="Comic Sans MS" panose="030F0702030302020204" charset="0"/>
                <a:sym typeface="+mn-ea"/>
              </a:rPr>
              <a:t>donör</a:t>
            </a:r>
            <a:r>
              <a:rPr lang="tr-TR" sz="2400" i="1" dirty="0" smtClean="0">
                <a:latin typeface="Comic Sans MS" panose="030F0702030302020204" charset="0"/>
                <a:cs typeface="Comic Sans MS" panose="030F0702030302020204" charset="0"/>
                <a:sym typeface="+mn-ea"/>
              </a:rPr>
              <a:t> için yapılan işlemin hiçbir sakıncası yoktur.</a:t>
            </a:r>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Nakil işlemlerinden sonra 3 hafta içinde sağlam ana-kök hücrelerden kan hücrelerinin hızla yapımı başlar. Verilen kemik iliğinin alıcıda reddini önlemek amacıyla 6 ay kadar koruyucu tedaviler uygulanır.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1619885" y="1000125"/>
            <a:ext cx="3167380" cy="2437130"/>
          </a:xfrm>
          <a:prstGeom prst="rect">
            <a:avLst/>
          </a:prstGeom>
        </p:spPr>
      </p:pic>
      <p:pic>
        <p:nvPicPr>
          <p:cNvPr id="7" name="Content Placeholder 6"/>
          <p:cNvPicPr>
            <a:picLocks noChangeAspect="1"/>
          </p:cNvPicPr>
          <p:nvPr>
            <p:ph sz="half" idx="2"/>
          </p:nvPr>
        </p:nvPicPr>
        <p:blipFill>
          <a:blip r:embed="rId2"/>
          <a:stretch>
            <a:fillRect/>
          </a:stretch>
        </p:blipFill>
        <p:spPr>
          <a:xfrm>
            <a:off x="6957695" y="1250315"/>
            <a:ext cx="3330575" cy="1937385"/>
          </a:xfrm>
          <a:prstGeom prst="rect">
            <a:avLst/>
          </a:prstGeom>
        </p:spPr>
      </p:pic>
      <p:pic>
        <p:nvPicPr>
          <p:cNvPr id="10" name="Picture 9" descr="imagesMWTQ9MY8"/>
          <p:cNvPicPr>
            <a:picLocks noChangeAspect="1"/>
          </p:cNvPicPr>
          <p:nvPr/>
        </p:nvPicPr>
        <p:blipFill>
          <a:blip r:embed="rId3"/>
          <a:stretch>
            <a:fillRect/>
          </a:stretch>
        </p:blipFill>
        <p:spPr>
          <a:xfrm>
            <a:off x="4066540" y="3773170"/>
            <a:ext cx="4058920" cy="22733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912495"/>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KEMİK İLİĞİ NAKLİNİN BAŞARI ORANI:</a:t>
            </a:r>
            <a:b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b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a:xfrm>
            <a:off x="838200" y="1587500"/>
            <a:ext cx="5181600" cy="4351338"/>
          </a:xfrm>
        </p:spPr>
        <p:txBody>
          <a:bodyPr/>
          <a:p>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Dünyanın gelişmiş hematoloji merkezlerinde olduğu gibi ülkemizde de kemik iliği nakli başarıyla yapılmaktadır. Löseminin cinsine ve vericinin uygunluğuna göre değişmekle birlikte sonuçlar olumludur. %43 ile %83 oranında başarı elde edilmektedir.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pic>
        <p:nvPicPr>
          <p:cNvPr id="9" name="Content Placeholder 8" descr="imagesIRTJCI6Q"/>
          <p:cNvPicPr>
            <a:picLocks noChangeAspect="1"/>
          </p:cNvPicPr>
          <p:nvPr>
            <p:ph sz="half" idx="2"/>
          </p:nvPr>
        </p:nvPicPr>
        <p:blipFill>
          <a:blip r:embed="rId1"/>
          <a:stretch>
            <a:fillRect/>
          </a:stretch>
        </p:blipFill>
        <p:spPr>
          <a:xfrm>
            <a:off x="7719695" y="2009140"/>
            <a:ext cx="2939415" cy="30873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KOMPLİKASYONLARI</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p>
            <a:r>
              <a:rPr lang="tr-TR" sz="2400" i="1" dirty="0" smtClean="0">
                <a:latin typeface="Comic Sans MS" panose="030F0702030302020204" charset="0"/>
                <a:cs typeface="Comic Sans MS" panose="030F0702030302020204" charset="0"/>
                <a:sym typeface="+mn-ea"/>
              </a:rPr>
              <a:t>Alıcı lösemi hastasının kemik iliği nakline hazırlanma aşamasında ve sonrasında çeşitli ciddi komplikasyonlar çıkmaktadır. Geç dönemde de normal kişilere göre 5 kez daha fazla oranda yeniden lösemi ya da çeşitli kanser tipleri ortaya çıkabilir.</a:t>
            </a:r>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Kemik iliği naklinden 1 yıl sonra, lösemili çocuklar sağlıklarına kavuşmakta ve normal yaşantılarına dönebilmektedirler.</a:t>
            </a:r>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Ülkemizde hasta başına ortalama 25.000 dolara </a:t>
            </a:r>
            <a:r>
              <a:rPr lang="tr-TR" sz="2400" i="1" dirty="0" err="1" smtClean="0">
                <a:latin typeface="Comic Sans MS" panose="030F0702030302020204" charset="0"/>
                <a:cs typeface="Comic Sans MS" panose="030F0702030302020204" charset="0"/>
                <a:sym typeface="+mn-ea"/>
              </a:rPr>
              <a:t>malolan</a:t>
            </a:r>
            <a:r>
              <a:rPr lang="tr-TR" sz="2400" i="1" dirty="0" smtClean="0">
                <a:latin typeface="Comic Sans MS" panose="030F0702030302020204" charset="0"/>
                <a:cs typeface="Comic Sans MS" panose="030F0702030302020204" charset="0"/>
                <a:sym typeface="+mn-ea"/>
              </a:rPr>
              <a:t> kemik iliği nakli, yurt dışında bir sağlık turizmi haline getirilmiş olup 100.000-250.000 dolar harcanmaktadır. Bu nedenle; Türkiye'de daha çok sayıda özelleşmiş kemik iliği nakli merkezinin hizmete açılması yararlı olacaktır.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22020" y="758190"/>
            <a:ext cx="10515600" cy="1325563"/>
          </a:xfrm>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KEMİK İLİĞİ DONÖRÜ OLMAK ;</a:t>
            </a:r>
            <a:br>
              <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pic>
        <p:nvPicPr>
          <p:cNvPr id="5" name="Content Placeholder 4" descr="ilik-nakli-nedir-nasil-yapilir[1]"/>
          <p:cNvPicPr>
            <a:picLocks noChangeAspect="1"/>
          </p:cNvPicPr>
          <p:nvPr>
            <p:ph idx="1"/>
          </p:nvPr>
        </p:nvPicPr>
        <p:blipFill>
          <a:blip r:embed="rId1"/>
          <a:stretch>
            <a:fillRect/>
          </a:stretch>
        </p:blipFill>
        <p:spPr>
          <a:xfrm>
            <a:off x="2520950" y="1998980"/>
            <a:ext cx="5438775" cy="41433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499745"/>
            <a:ext cx="10515600" cy="1325563"/>
          </a:xfrm>
        </p:spPr>
        <p:txBody>
          <a:bodyPr>
            <a:normAutofit fontScale="90000"/>
          </a:bodyPr>
          <a:p>
            <a:r>
              <a:rPr lang="tr-TR" dirty="0" smtClean="0">
                <a:solidFill>
                  <a:schemeClr val="accent5">
                    <a:lumMod val="75000"/>
                  </a:schemeClr>
                </a:solidFill>
                <a:latin typeface="Comic Sans MS" panose="030F0702030302020204" charset="0"/>
                <a:cs typeface="Comic Sans MS" panose="030F0702030302020204" charset="0"/>
                <a:sym typeface="+mn-ea"/>
              </a:rPr>
              <a:t>Donör Adayı Olmak İsteyenler İçin Gerekli Bilgiler</a:t>
            </a:r>
            <a:br>
              <a:rPr lang="tr-TR" dirty="0">
                <a:solidFill>
                  <a:schemeClr val="accent5">
                    <a:lumMod val="75000"/>
                  </a:schemeClr>
                </a:solidFill>
                <a:latin typeface="Comic Sans MS" panose="030F0702030302020204" charset="0"/>
                <a:cs typeface="Comic Sans MS" panose="030F0702030302020204" charset="0"/>
              </a:rPr>
            </a:br>
            <a:endParaRPr lang="tr-TR" dirty="0">
              <a:solidFill>
                <a:schemeClr val="accent5">
                  <a:lumMod val="75000"/>
                </a:schemeClr>
              </a:solidFill>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lnSpcReduction="20000"/>
          </a:bodyPr>
          <a:p>
            <a:r>
              <a:rPr lang="tr-TR" sz="2400" b="1" i="1" dirty="0" smtClean="0">
                <a:solidFill>
                  <a:schemeClr val="accent5">
                    <a:lumMod val="75000"/>
                  </a:schemeClr>
                </a:solidFill>
                <a:latin typeface="Comic Sans MS" panose="030F0702030302020204" charset="0"/>
                <a:cs typeface="Comic Sans MS" panose="030F0702030302020204" charset="0"/>
                <a:sym typeface="+mn-ea"/>
              </a:rPr>
              <a:t>Nasıl akraba dışı kök hücre vericisi olunur?</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18 ile 55 yaş arası, en az 50 kg ağırlığındaki her sağlıklı kişi kök hücre vericisi olabilir. Bu koşulların sağlanması, kişinin belirli sağlık niteliklerini taşıdığı anlamına gelmektedir. Böylece yapılan bağış da nitelikli olacak ve doğal olarak hastaya yapılan kök hücre naklinin başarıyla sonuçlanma şansı yükselecektir. Donör (verici) adaylarının özellikle bulaşıcı hastalık, bağışıklık sistemi hastalıklarına sahip olmaması gerekmektedir. Verici adayı olanlar doku tipi özelliklerine bağlı olarak binde bir veya milyonda bir olasılıkla gereksinimi olan bir hastaya uygun bulunabilirler. Bu nedenle kayıt sisteminde yıllarca kalmaları gerekebilir. Bu nedenle verici olmak isteyenlerin sisteme kayıt aşamasında en fazla 50 yaşında olması istenir.</a:t>
            </a:r>
            <a:br>
              <a:rPr lang="tr-TR" sz="2400" i="1" dirty="0" smtClean="0">
                <a:latin typeface="Comic Sans MS" panose="030F0702030302020204" charset="0"/>
                <a:cs typeface="Comic Sans MS" panose="030F0702030302020204" charset="0"/>
                <a:sym typeface="+mn-ea"/>
              </a:rPr>
            </a:br>
            <a:br>
              <a:rPr lang="tr-TR" sz="2400" i="1" dirty="0" smtClean="0">
                <a:latin typeface="Comic Sans MS" panose="030F0702030302020204" charset="0"/>
                <a:cs typeface="Comic Sans MS" panose="030F0702030302020204" charset="0"/>
                <a:sym typeface="+mn-ea"/>
              </a:rPr>
            </a:b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50595" y="499745"/>
            <a:ext cx="10515600" cy="1325563"/>
          </a:xfrm>
        </p:spPr>
        <p:txBody>
          <a:bodyPr>
            <a:normAutofit fontScale="90000"/>
          </a:bodyPr>
          <a:p>
            <a:r>
              <a:rPr lang="tr-TR" sz="3600" b="1" dirty="0" smtClean="0">
                <a:solidFill>
                  <a:schemeClr val="accent5">
                    <a:lumMod val="75000"/>
                  </a:schemeClr>
                </a:solidFill>
                <a:latin typeface="Comic Sans MS" panose="030F0702030302020204" charset="0"/>
                <a:cs typeface="Comic Sans MS" panose="030F0702030302020204" charset="0"/>
                <a:sym typeface="+mn-ea"/>
              </a:rPr>
              <a:t>Gönüllü vericiden kayıt sırasında neler talep edilir? </a:t>
            </a:r>
            <a:br>
              <a:rPr lang="tr-TR" sz="3600" b="1" dirty="0">
                <a:solidFill>
                  <a:schemeClr val="accent5">
                    <a:lumMod val="75000"/>
                  </a:schemeClr>
                </a:solidFill>
                <a:latin typeface="Comic Sans MS" panose="030F0702030302020204" charset="0"/>
                <a:cs typeface="Comic Sans MS" panose="030F0702030302020204" charset="0"/>
              </a:rPr>
            </a:br>
            <a:endParaRPr lang="tr-TR" sz="3600" b="1" dirty="0">
              <a:solidFill>
                <a:schemeClr val="accent5">
                  <a:lumMod val="75000"/>
                </a:schemeClr>
              </a:solidFill>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p>
            <a:r>
              <a:rPr lang="tr-TR" sz="2400" i="1" dirty="0" smtClean="0">
                <a:latin typeface="Comic Sans MS" panose="030F0702030302020204" charset="0"/>
                <a:cs typeface="Comic Sans MS" panose="030F0702030302020204" charset="0"/>
                <a:sym typeface="+mn-ea"/>
              </a:rPr>
              <a:t>     Gönüllü vericiden 5ml’lik küçük iki tüp kan örneği alınır ve kendisi tarafından Kemik İliği/Kök Hücre bilgilendirilmiş onam formu doldurulur. Vericinin kanı incelendikten (hastalar ile uyumu belirleyecek olan doku tiplendirilmesi testleri) sonra kişi Akraba Dışı Doku bankasına gönüllü verici olarak kaydedilir. Bu son derece pahalı olan testlerin bedeli genel sağlık sigortası kapsamında karşılanmamaktadır. Ankara Üniversitesi destekli bir proje kapsamında gönüllülerin doku tiplendirilmeleri halen yapılabilmektedir. Bu konudaki güncel bilgiler </a:t>
            </a:r>
            <a:r>
              <a:rPr lang="tr-TR" sz="2400" i="1" dirty="0" smtClean="0">
                <a:latin typeface="Comic Sans MS" panose="030F0702030302020204" charset="0"/>
                <a:cs typeface="Comic Sans MS" panose="030F0702030302020204" charset="0"/>
                <a:sym typeface="+mn-ea"/>
                <a:hlinkClick r:id="rId1"/>
              </a:rPr>
              <a:t>www.</a:t>
            </a:r>
            <a:r>
              <a:rPr lang="tr-TR" sz="2400" i="1" dirty="0" err="1" smtClean="0">
                <a:latin typeface="Comic Sans MS" panose="030F0702030302020204" charset="0"/>
                <a:cs typeface="Comic Sans MS" panose="030F0702030302020204" charset="0"/>
                <a:sym typeface="+mn-ea"/>
                <a:hlinkClick r:id="rId1"/>
              </a:rPr>
              <a:t>kokhucrebagisla</a:t>
            </a:r>
            <a:r>
              <a:rPr lang="tr-TR" sz="2400" i="1" dirty="0" smtClean="0">
                <a:latin typeface="Comic Sans MS" panose="030F0702030302020204" charset="0"/>
                <a:cs typeface="Comic Sans MS" panose="030F0702030302020204" charset="0"/>
                <a:sym typeface="+mn-ea"/>
                <a:hlinkClick r:id="rId1"/>
              </a:rPr>
              <a:t>.com</a:t>
            </a:r>
            <a:r>
              <a:rPr lang="tr-TR" sz="2400" i="1" dirty="0" smtClean="0">
                <a:latin typeface="Comic Sans MS" panose="030F0702030302020204" charset="0"/>
                <a:cs typeface="Comic Sans MS" panose="030F0702030302020204" charset="0"/>
                <a:sym typeface="+mn-ea"/>
              </a:rPr>
              <a:t> dan izlenebilir.</a:t>
            </a:r>
            <a:br>
              <a:rPr lang="tr-TR" sz="2400" i="1" dirty="0" smtClean="0">
                <a:latin typeface="Comic Sans MS" panose="030F0702030302020204" charset="0"/>
                <a:cs typeface="Comic Sans MS" panose="030F0702030302020204" charset="0"/>
                <a:sym typeface="+mn-ea"/>
              </a:rPr>
            </a:b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tr-TR" sz="3200" b="1" i="1" dirty="0" smtClean="0">
                <a:solidFill>
                  <a:schemeClr val="accent5">
                    <a:lumMod val="75000"/>
                  </a:schemeClr>
                </a:solidFill>
                <a:latin typeface="Comic Sans MS" panose="030F0702030302020204" charset="0"/>
                <a:cs typeface="Comic Sans MS" panose="030F0702030302020204" charset="0"/>
                <a:sym typeface="+mn-ea"/>
              </a:rPr>
              <a:t>Alıcı –verici arası uyum ne düzeyde olmalıdır?</a:t>
            </a:r>
            <a:br>
              <a:rPr lang="tr-TR" sz="3200" b="1" i="1" dirty="0">
                <a:solidFill>
                  <a:schemeClr val="accent5">
                    <a:lumMod val="75000"/>
                  </a:schemeClr>
                </a:solidFill>
                <a:latin typeface="Comic Sans MS" panose="030F0702030302020204" charset="0"/>
                <a:cs typeface="Comic Sans MS" panose="030F0702030302020204" charset="0"/>
              </a:rPr>
            </a:br>
            <a:endParaRPr lang="tr-TR" sz="3200" b="1" i="1" dirty="0">
              <a:solidFill>
                <a:schemeClr val="accent5">
                  <a:lumMod val="75000"/>
                </a:schemeClr>
              </a:solidFill>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p>
            <a:pPr marL="0" indent="0">
              <a:buNone/>
            </a:pPr>
            <a:br>
              <a:rPr lang="tr-TR" sz="2400" i="1" dirty="0" smtClean="0">
                <a:latin typeface="Comic Sans MS" panose="030F0702030302020204" charset="0"/>
                <a:cs typeface="Comic Sans MS" panose="030F0702030302020204" charset="0"/>
                <a:sym typeface="+mn-ea"/>
              </a:rPr>
            </a:br>
            <a:r>
              <a:rPr lang="tr-TR" sz="2400" i="1" dirty="0" smtClean="0">
                <a:latin typeface="Comic Sans MS" panose="030F0702030302020204" charset="0"/>
                <a:cs typeface="Comic Sans MS" panose="030F0702030302020204" charset="0"/>
                <a:sym typeface="+mn-ea"/>
              </a:rPr>
              <a:t>  Başkasından yapılan nakillerde öncellikle tam uyumlu, tam uyumlu (8/8) verici yok ise tama yakın (7/8 veya 9/10) veya kısmi (yarı yarıya uyum=</a:t>
            </a:r>
            <a:r>
              <a:rPr lang="tr-TR" sz="2400" i="1" dirty="0" err="1" smtClean="0">
                <a:latin typeface="Comic Sans MS" panose="030F0702030302020204" charset="0"/>
                <a:cs typeface="Comic Sans MS" panose="030F0702030302020204" charset="0"/>
                <a:sym typeface="+mn-ea"/>
              </a:rPr>
              <a:t>haploidentik</a:t>
            </a:r>
            <a:r>
              <a:rPr lang="tr-TR" sz="2400" i="1" dirty="0" smtClean="0">
                <a:latin typeface="Comic Sans MS" panose="030F0702030302020204" charset="0"/>
                <a:cs typeface="Comic Sans MS" panose="030F0702030302020204" charset="0"/>
                <a:sym typeface="+mn-ea"/>
              </a:rPr>
              <a:t>) doku uyumlu vericilerden yararlanılır. Bu kişiler öncelikle aile bireyleri veya uygun aile bireyi vericisi yok ise akraba olmayan vericiler olabilir. Göbek bağı kanından yapılan nakillerde ise uyum 6/6, 5/6 veya 4/6 düzeyinde olabilir. Ancak burada seçim de ek olarak bankalardaki kordon kanlarının hücre miktarı, saklanma yılı vb başka özellikler ile HLA (</a:t>
            </a:r>
            <a:r>
              <a:rPr lang="tr-TR" sz="2400" i="1" dirty="0" err="1" smtClean="0">
                <a:latin typeface="Comic Sans MS" panose="030F0702030302020204" charset="0"/>
                <a:cs typeface="Comic Sans MS" panose="030F0702030302020204" charset="0"/>
                <a:sym typeface="+mn-ea"/>
              </a:rPr>
              <a:t>Human</a:t>
            </a:r>
            <a:r>
              <a:rPr lang="tr-TR" sz="2400" i="1" dirty="0" smtClean="0">
                <a:latin typeface="Comic Sans MS" panose="030F0702030302020204" charset="0"/>
                <a:cs typeface="Comic Sans MS" panose="030F0702030302020204" charset="0"/>
                <a:sym typeface="+mn-ea"/>
              </a:rPr>
              <a:t> Leucocyte </a:t>
            </a:r>
            <a:r>
              <a:rPr lang="tr-TR" sz="2400" i="1" dirty="0" err="1" smtClean="0">
                <a:latin typeface="Comic Sans MS" panose="030F0702030302020204" charset="0"/>
                <a:cs typeface="Comic Sans MS" panose="030F0702030302020204" charset="0"/>
                <a:sym typeface="+mn-ea"/>
              </a:rPr>
              <a:t>Antigen</a:t>
            </a:r>
            <a:r>
              <a:rPr lang="tr-TR" sz="2400" i="1" dirty="0" smtClean="0">
                <a:latin typeface="Comic Sans MS" panose="030F0702030302020204" charset="0"/>
                <a:cs typeface="Comic Sans MS" panose="030F0702030302020204" charset="0"/>
                <a:sym typeface="+mn-ea"/>
              </a:rPr>
              <a:t>) uyumu birlikte değerlendirilir.</a:t>
            </a:r>
            <a:br>
              <a:rPr lang="tr-TR" sz="2400" b="1" i="1" dirty="0" smtClean="0">
                <a:latin typeface="Comic Sans MS" panose="030F0702030302020204" charset="0"/>
                <a:cs typeface="Comic Sans MS" panose="030F0702030302020204" charset="0"/>
                <a:sym typeface="+mn-ea"/>
              </a:rPr>
            </a:b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StemCellTransplant[1]"/>
          <p:cNvPicPr>
            <a:picLocks noChangeAspect="1"/>
          </p:cNvPicPr>
          <p:nvPr>
            <p:ph sz="half" idx="2"/>
          </p:nvPr>
        </p:nvPicPr>
        <p:blipFill>
          <a:blip r:embed="rId1"/>
          <a:stretch>
            <a:fillRect/>
          </a:stretch>
        </p:blipFill>
        <p:spPr>
          <a:xfrm>
            <a:off x="1965325" y="1362710"/>
            <a:ext cx="7242810" cy="395668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tr-TR" sz="3200" b="1" i="1" dirty="0" smtClean="0">
                <a:solidFill>
                  <a:schemeClr val="accent5">
                    <a:lumMod val="75000"/>
                  </a:schemeClr>
                </a:solidFill>
                <a:latin typeface="Comic Sans MS" panose="030F0702030302020204" charset="0"/>
                <a:cs typeface="Comic Sans MS" panose="030F0702030302020204" charset="0"/>
                <a:sym typeface="+mn-ea"/>
              </a:rPr>
              <a:t>2016 Araştırması ve Haberi</a:t>
            </a:r>
            <a:br>
              <a:rPr lang="tr-TR" sz="3200" b="1" i="1" dirty="0">
                <a:solidFill>
                  <a:schemeClr val="accent5">
                    <a:lumMod val="75000"/>
                  </a:schemeClr>
                </a:solidFill>
                <a:latin typeface="Comic Sans MS" panose="030F0702030302020204" charset="0"/>
                <a:cs typeface="Comic Sans MS" panose="030F0702030302020204" charset="0"/>
              </a:rPr>
            </a:br>
            <a:endParaRPr lang="tr-TR" sz="3200" b="1" i="1" dirty="0">
              <a:solidFill>
                <a:schemeClr val="accent5">
                  <a:lumMod val="75000"/>
                </a:schemeClr>
              </a:solidFill>
              <a:latin typeface="Comic Sans MS" panose="030F0702030302020204" charset="0"/>
              <a:cs typeface="Comic Sans MS" panose="030F0702030302020204" charset="0"/>
            </a:endParaRPr>
          </a:p>
        </p:txBody>
      </p:sp>
      <p:sp>
        <p:nvSpPr>
          <p:cNvPr id="3" name="Content Placeholder 2"/>
          <p:cNvSpPr>
            <a:spLocks noGrp="1"/>
          </p:cNvSpPr>
          <p:nvPr>
            <p:ph idx="1"/>
          </p:nvPr>
        </p:nvSpPr>
        <p:spPr/>
        <p:txBody>
          <a:bodyPr>
            <a:normAutofit/>
          </a:bodyPr>
          <a:p>
            <a:r>
              <a:rPr lang="tr-TR" sz="2400" i="1" dirty="0" smtClean="0">
                <a:latin typeface="Comic Sans MS" panose="030F0702030302020204" charset="0"/>
                <a:cs typeface="Comic Sans MS" panose="030F0702030302020204" charset="0"/>
                <a:sym typeface="+mn-ea"/>
                <a:hlinkClick r:id="rId1" tooltip="Diyarbakır Haberleri"/>
              </a:rPr>
              <a:t>Diyarbakır</a:t>
            </a:r>
            <a:r>
              <a:rPr lang="tr-TR" sz="2400" i="1" dirty="0" smtClean="0">
                <a:latin typeface="Comic Sans MS" panose="030F0702030302020204" charset="0"/>
                <a:cs typeface="Comic Sans MS" panose="030F0702030302020204" charset="0"/>
                <a:sym typeface="+mn-ea"/>
              </a:rPr>
              <a:t> Halk Sağlığı Müdürü Doktor </a:t>
            </a:r>
            <a:r>
              <a:rPr lang="tr-TR" sz="2400" i="1" dirty="0" smtClean="0">
                <a:latin typeface="Comic Sans MS" panose="030F0702030302020204" charset="0"/>
                <a:cs typeface="Comic Sans MS" panose="030F0702030302020204" charset="0"/>
                <a:sym typeface="+mn-ea"/>
                <a:hlinkClick r:id="rId2" tooltip="Fatih Haberleri"/>
              </a:rPr>
              <a:t>Fatih</a:t>
            </a:r>
            <a:r>
              <a:rPr lang="tr-TR" sz="2400" i="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hlinkClick r:id="rId3" tooltip="Mehmet Aslan Haberleri"/>
              </a:rPr>
              <a:t>Mehmet Aslan</a:t>
            </a:r>
            <a:r>
              <a:rPr lang="tr-TR" sz="2400" i="1" dirty="0" smtClean="0">
                <a:latin typeface="Comic Sans MS" panose="030F0702030302020204" charset="0"/>
                <a:cs typeface="Comic Sans MS" panose="030F0702030302020204" charset="0"/>
                <a:sym typeface="+mn-ea"/>
              </a:rPr>
              <a:t>, </a:t>
            </a:r>
            <a:r>
              <a:rPr lang="tr-TR" sz="2400" i="1" dirty="0" smtClean="0">
                <a:latin typeface="Comic Sans MS" panose="030F0702030302020204" charset="0"/>
                <a:cs typeface="Comic Sans MS" panose="030F0702030302020204" charset="0"/>
                <a:sym typeface="+mn-ea"/>
                <a:hlinkClick r:id="rId4" tooltip="Dünya Sağlık Örgütü Haberleri"/>
              </a:rPr>
              <a:t>Dünya Sağlık Örgütü</a:t>
            </a:r>
            <a:r>
              <a:rPr lang="tr-TR" sz="2400" i="1" dirty="0" smtClean="0">
                <a:latin typeface="Comic Sans MS" panose="030F0702030302020204" charset="0"/>
                <a:cs typeface="Comic Sans MS" panose="030F0702030302020204" charset="0"/>
                <a:sym typeface="+mn-ea"/>
              </a:rPr>
              <a:t> verilerine göre dünyada 350 bin lösemi vakası görüldüğünü, </a:t>
            </a:r>
            <a:r>
              <a:rPr lang="tr-TR" sz="2400" i="1" dirty="0" smtClean="0">
                <a:latin typeface="Comic Sans MS" panose="030F0702030302020204" charset="0"/>
                <a:cs typeface="Comic Sans MS" panose="030F0702030302020204" charset="0"/>
                <a:sym typeface="+mn-ea"/>
                <a:hlinkClick r:id="rId5" tooltip="Türkiye Haberleri"/>
              </a:rPr>
              <a:t>Türkiye</a:t>
            </a:r>
            <a:r>
              <a:rPr lang="tr-TR" sz="2400" i="1" dirty="0" smtClean="0">
                <a:latin typeface="Comic Sans MS" panose="030F0702030302020204" charset="0"/>
                <a:cs typeface="Comic Sans MS" panose="030F0702030302020204" charset="0"/>
                <a:sym typeface="+mn-ea"/>
              </a:rPr>
              <a:t>'de ise her yıl 165 bin kişiye kanser teşhisi konulduğunu bunun 4 bin 500'ünin lösemi (yüzde 1,5) olduğunu dile getirdi.</a:t>
            </a:r>
            <a:endParaRPr lang="tr-TR" sz="2400" i="1" dirty="0" smtClean="0">
              <a:latin typeface="Comic Sans MS" panose="030F0702030302020204" charset="0"/>
              <a:cs typeface="Comic Sans MS" panose="030F0702030302020204" charset="0"/>
            </a:endParaRPr>
          </a:p>
          <a:p>
            <a:r>
              <a:rPr lang="tr-TR" sz="2400" i="1" dirty="0" smtClean="0">
                <a:latin typeface="Comic Sans MS" panose="030F0702030302020204" charset="0"/>
                <a:cs typeface="Comic Sans MS" panose="030F0702030302020204" charset="0"/>
                <a:sym typeface="+mn-ea"/>
              </a:rPr>
              <a:t>Lösemi hastalığının çocuklarda en sık görülen kanser türü olduğunun altını çizen Doktor Aslan, "Türkiye'de her yıl yaklaşık bin çocuk lösemiye yakalanmaktadır. Ülkemizde hem erkek hem de kız çocuklarımızda en sık görülen </a:t>
            </a:r>
            <a:r>
              <a:rPr lang="tr-TR" sz="2400" i="1" dirty="0" smtClean="0">
                <a:latin typeface="Comic Sans MS" panose="030F0702030302020204" charset="0"/>
                <a:cs typeface="Comic Sans MS" panose="030F0702030302020204" charset="0"/>
                <a:sym typeface="+mn-ea"/>
                <a:hlinkClick r:id="rId6" tooltip="çocukluk Haberleri"/>
              </a:rPr>
              <a:t>çocukluk</a:t>
            </a:r>
            <a:r>
              <a:rPr lang="tr-TR" sz="2400" i="1" dirty="0" smtClean="0">
                <a:latin typeface="Comic Sans MS" panose="030F0702030302020204" charset="0"/>
                <a:cs typeface="Comic Sans MS" panose="030F0702030302020204" charset="0"/>
                <a:sym typeface="+mn-ea"/>
              </a:rPr>
              <a:t> çağı kanserleri lösemiler olup, yıllar içerisinde belirgin bir artış da görülmemektedir. Erişkinlerde ise yılda yaklaşık 3500 vatandaşımızı etkilemektedir." dedi.</a:t>
            </a:r>
            <a:endParaRPr lang="tr-TR" sz="2400" i="1" dirty="0" smtClean="0">
              <a:latin typeface="Comic Sans MS" panose="030F0702030302020204" charset="0"/>
              <a:cs typeface="Comic Sans MS" panose="030F0702030302020204" charset="0"/>
            </a:endParaRPr>
          </a:p>
          <a:p>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 ÇOCUKLUK ÇAĞINDA LÖSEMİLER:</a:t>
            </a:r>
            <a:br>
              <a:rPr lang="tr-TR"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
        <p:nvSpPr>
          <p:cNvPr id="3" name="Content Placeholder 2"/>
          <p:cNvSpPr>
            <a:spLocks noGrp="1"/>
          </p:cNvSpPr>
          <p:nvPr>
            <p:ph sz="half" idx="1"/>
          </p:nvPr>
        </p:nvSpPr>
        <p:spPr/>
        <p:txBody>
          <a:bodyPr/>
          <a:p>
            <a:pPr>
              <a:buNone/>
            </a:pPr>
            <a:r>
              <a:rPr lang="tr-TR" sz="2400" i="1" dirty="0" smtClean="0">
                <a:latin typeface="Comic Sans MS" panose="030F0702030302020204" charset="0"/>
                <a:cs typeface="Comic Sans MS" panose="030F0702030302020204" charset="0"/>
                <a:sym typeface="+mn-ea"/>
              </a:rPr>
              <a:t>  </a:t>
            </a:r>
            <a:endParaRPr lang="tr-TR" sz="2400" i="1" dirty="0" smtClean="0">
              <a:latin typeface="Comic Sans MS" panose="030F0702030302020204" charset="0"/>
              <a:cs typeface="Comic Sans MS" panose="030F0702030302020204" charset="0"/>
            </a:endParaRPr>
          </a:p>
          <a:p>
            <a:pPr>
              <a:buNone/>
            </a:pPr>
            <a:r>
              <a:rPr lang="tr-TR" sz="2400" i="1" dirty="0" smtClean="0">
                <a:latin typeface="Comic Sans MS" panose="030F0702030302020204" charset="0"/>
                <a:cs typeface="Comic Sans MS" panose="030F0702030302020204" charset="0"/>
                <a:sym typeface="+mn-ea"/>
              </a:rPr>
              <a:t>      Çocukluk çağındaki kanser vakalarının %35'ini lösemiler oluşturur ve birinci sıradadır. Lösemiler hücre cinsine göre; ALL (Akut Lenfoblastik Lösemi) ve AML (Akut Myeloblastik Lösemi) olmak üzere 2 ana gruba ayrılır. Kendi içlerinde de alt sınıflar tanımlanabilir.Türkiye'de her yıl 16 yaşın altında 1200-1500 yeni lösemili çocuk vakası bildirilmektedir.</a:t>
            </a:r>
            <a:endParaRPr lang="tr-TR" sz="2400" i="1" dirty="0" smtClean="0">
              <a:latin typeface="Comic Sans MS" panose="030F0702030302020204" charset="0"/>
              <a:cs typeface="Comic Sans MS" panose="030F0702030302020204" charset="0"/>
            </a:endParaRPr>
          </a:p>
          <a:p>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pic>
        <p:nvPicPr>
          <p:cNvPr id="5" name="Content Placeholder 4" descr="images[7]"/>
          <p:cNvPicPr>
            <a:picLocks noChangeAspect="1"/>
          </p:cNvPicPr>
          <p:nvPr>
            <p:ph sz="half" idx="2"/>
          </p:nvPr>
        </p:nvPicPr>
        <p:blipFill>
          <a:blip r:embed="rId1"/>
          <a:stretch>
            <a:fillRect/>
          </a:stretch>
        </p:blipFill>
        <p:spPr>
          <a:xfrm>
            <a:off x="6860540" y="1826260"/>
            <a:ext cx="3539490" cy="1884680"/>
          </a:xfrm>
          <a:prstGeom prst="rect">
            <a:avLst/>
          </a:prstGeom>
        </p:spPr>
      </p:pic>
      <p:pic>
        <p:nvPicPr>
          <p:cNvPr id="7" name="Picture 6"/>
          <p:cNvPicPr>
            <a:picLocks noChangeAspect="1"/>
          </p:cNvPicPr>
          <p:nvPr/>
        </p:nvPicPr>
        <p:blipFill>
          <a:blip r:embed="rId2"/>
          <a:stretch>
            <a:fillRect/>
          </a:stretch>
        </p:blipFill>
        <p:spPr>
          <a:xfrm>
            <a:off x="6859905" y="4219575"/>
            <a:ext cx="3540125" cy="195770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tr-TR" sz="2400" i="1" dirty="0" smtClean="0">
                <a:latin typeface="Comic Sans MS" panose="030F0702030302020204" charset="0"/>
                <a:cs typeface="Comic Sans MS" panose="030F0702030302020204" charset="0"/>
                <a:sym typeface="+mn-ea"/>
              </a:rPr>
              <a:t>Aslan açıklamasını daha sonra şöyle sürdürdü: "Erişkinin aksine </a:t>
            </a:r>
            <a:r>
              <a:rPr lang="tr-TR" sz="2400" i="1" dirty="0" smtClean="0">
                <a:latin typeface="Comic Sans MS" panose="030F0702030302020204" charset="0"/>
                <a:cs typeface="Comic Sans MS" panose="030F0702030302020204" charset="0"/>
                <a:sym typeface="+mn-ea"/>
                <a:hlinkClick r:id="rId1" tooltip="çocukluk Haberleri"/>
              </a:rPr>
              <a:t>çocukluk</a:t>
            </a:r>
            <a:r>
              <a:rPr lang="tr-TR" sz="2400" i="1" dirty="0" smtClean="0">
                <a:latin typeface="Comic Sans MS" panose="030F0702030302020204" charset="0"/>
                <a:cs typeface="Comic Sans MS" panose="030F0702030302020204" charset="0"/>
                <a:sym typeface="+mn-ea"/>
              </a:rPr>
              <a:t> çağı kanserleri gelişmiş ülkelerde ve </a:t>
            </a:r>
            <a:r>
              <a:rPr lang="tr-TR" sz="2400" i="1" dirty="0" smtClean="0">
                <a:latin typeface="Comic Sans MS" panose="030F0702030302020204" charset="0"/>
                <a:cs typeface="Comic Sans MS" panose="030F0702030302020204" charset="0"/>
                <a:sym typeface="+mn-ea"/>
                <a:hlinkClick r:id="rId2" tooltip="Türkiye Haberleri"/>
              </a:rPr>
              <a:t>Türkiye</a:t>
            </a:r>
            <a:r>
              <a:rPr lang="tr-TR" sz="2400" i="1" dirty="0" smtClean="0">
                <a:latin typeface="Comic Sans MS" panose="030F0702030302020204" charset="0"/>
                <a:cs typeface="Comic Sans MS" panose="030F0702030302020204" charset="0"/>
                <a:sym typeface="+mn-ea"/>
              </a:rPr>
              <a:t>'de yüzde 70-80'in üzerinde tedavi edilebilir ve sağ kalım oranı yüksektir. Günümüzde gelişmiş ülkelerde her 900 erişkinden biri </a:t>
            </a:r>
            <a:r>
              <a:rPr lang="tr-TR" sz="2400" i="1" dirty="0" smtClean="0">
                <a:latin typeface="Comic Sans MS" panose="030F0702030302020204" charset="0"/>
                <a:cs typeface="Comic Sans MS" panose="030F0702030302020204" charset="0"/>
                <a:sym typeface="+mn-ea"/>
                <a:hlinkClick r:id="rId1" tooltip="çocukluk Haberleri"/>
              </a:rPr>
              <a:t>çocukluk</a:t>
            </a:r>
            <a:r>
              <a:rPr lang="tr-TR" sz="2400" i="1" dirty="0" smtClean="0">
                <a:latin typeface="Comic Sans MS" panose="030F0702030302020204" charset="0"/>
                <a:cs typeface="Comic Sans MS" panose="030F0702030302020204" charset="0"/>
                <a:sym typeface="+mn-ea"/>
              </a:rPr>
              <a:t> çağı kanseri geçirmiş ve yaşamını devam ettirmektedir. Ancak bu iyileşme oranı ne yazık ki kaynakları kısıtlı ülkeler için geçerli değildir. Bu nedenle dünya genelinde her yıl teşhis edilen 160.000 çocuk kanseri olgusunun yaklaşık 90 </a:t>
            </a:r>
            <a:r>
              <a:rPr lang="tr-TR" sz="2400" i="1" dirty="0" err="1" smtClean="0">
                <a:latin typeface="Comic Sans MS" panose="030F0702030302020204" charset="0"/>
                <a:cs typeface="Comic Sans MS" panose="030F0702030302020204" charset="0"/>
                <a:sym typeface="+mn-ea"/>
              </a:rPr>
              <a:t>bini'i</a:t>
            </a:r>
            <a:r>
              <a:rPr lang="tr-TR" sz="2400" i="1" dirty="0" smtClean="0">
                <a:latin typeface="Comic Sans MS" panose="030F0702030302020204" charset="0"/>
                <a:cs typeface="Comic Sans MS" panose="030F0702030302020204" charset="0"/>
                <a:sym typeface="+mn-ea"/>
              </a:rPr>
              <a:t> kanser nedeni ile hayatını kaybetmektedir."</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p:cNvPicPr>
            <a:picLocks noChangeAspect="1"/>
          </p:cNvPicPr>
          <p:nvPr>
            <p:ph sz="half" idx="2"/>
          </p:nvPr>
        </p:nvPicPr>
        <p:blipFill>
          <a:blip r:embed="rId1"/>
          <a:stretch>
            <a:fillRect/>
          </a:stretch>
        </p:blipFill>
        <p:spPr>
          <a:xfrm>
            <a:off x="3316605" y="664210"/>
            <a:ext cx="4788535" cy="552958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825625"/>
            <a:ext cx="10515600" cy="2122170"/>
          </a:xfrm>
        </p:spPr>
        <p:txBody>
          <a:bodyPr/>
          <a:p>
            <a:pPr marL="0" indent="0">
              <a:buNone/>
            </a:pPr>
            <a:r>
              <a:rPr lang="tr-TR" sz="4000" b="1" i="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    BİZİ DİNLEDİĞİNİZ İÇİN </a:t>
            </a:r>
            <a:endParaRPr lang="tr-TR" sz="4000" b="1" i="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endParaRPr>
          </a:p>
          <a:p>
            <a:pPr marL="0" indent="0">
              <a:buNone/>
            </a:pPr>
            <a:r>
              <a:rPr lang="tr-TR" sz="4000" b="1" i="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       TEŞEKKÜR EDERİZ…</a:t>
            </a:r>
            <a:endParaRPr lang="tr-TR" sz="4000"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a:p>
            <a:pPr marL="0" indent="0">
              <a:buNone/>
            </a:pPr>
            <a:endParaRPr lang="tr-TR" sz="4000"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normAutofit/>
          </a:bodyPr>
          <a:p>
            <a:pPr marL="0" indent="0">
              <a:buNone/>
            </a:pPr>
            <a:r>
              <a:rPr lang="tr-TR" sz="2400" i="1" dirty="0" smtClean="0">
                <a:latin typeface="Comic Sans MS" panose="030F0702030302020204" charset="0"/>
                <a:cs typeface="Comic Sans MS" panose="030F0702030302020204" charset="0"/>
                <a:sym typeface="+mn-ea"/>
              </a:rPr>
              <a:t> Lösemiler, vücuttaki kan üretim sistemini (lenfatik sistem ve kemik iliği) etkileyen kanserlerdir. Lösemiler akut veya kronik olarak (mikroskoptaki görünüşlerine göre alt gruplara ayrılırlar) ve tümörün yayılım ve gelişim özelliklerine göre sınıflandırılırlar. Genel olarak, akut lösemiler çocuklarda ortaya çıkarken, kronik lösemiler daha çok yetişkinlerde görülme eğilimindedirler. Kan kanserinin hücre tipine göre (</a:t>
            </a:r>
            <a:r>
              <a:rPr lang="tr-TR" sz="2400" i="1" dirty="0" err="1" smtClean="0">
                <a:latin typeface="Comic Sans MS" panose="030F0702030302020204" charset="0"/>
                <a:cs typeface="Comic Sans MS" panose="030F0702030302020204" charset="0"/>
                <a:sym typeface="+mn-ea"/>
              </a:rPr>
              <a:t>myeloid</a:t>
            </a: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lenfoid</a:t>
            </a:r>
            <a:r>
              <a:rPr lang="tr-TR" sz="2400" i="1" dirty="0" smtClean="0">
                <a:latin typeface="Comic Sans MS" panose="030F0702030302020204" charset="0"/>
                <a:cs typeface="Comic Sans MS" panose="030F0702030302020204" charset="0"/>
                <a:sym typeface="+mn-ea"/>
              </a:rPr>
              <a:t> gibi) ve hastalığın süresine göre (akut, kronik) çeşitleri vardır. Bazı tipler daha hızlı ve kötü bir gidiş gösterir. Çocukluk çağında lösemi tipleri diğer kanser tiplerine göre daha sık görülmektedir.</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tr-TR" b="1" i="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Akut Lenfoblastik Lösemi</a:t>
            </a:r>
            <a:br>
              <a:rPr lang="tr-TR"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pic>
        <p:nvPicPr>
          <p:cNvPr id="2050" name="Picture 2" descr="C:\Users\admin\Desktop\ALL.jpg"/>
          <p:cNvPicPr>
            <a:picLocks noChangeAspect="1" noChangeArrowheads="1"/>
          </p:cNvPicPr>
          <p:nvPr>
            <p:ph sz="half" idx="1"/>
          </p:nvPr>
        </p:nvPicPr>
        <p:blipFill>
          <a:blip r:embed="rId1" cstate="print"/>
          <a:srcRect/>
          <a:stretch>
            <a:fillRect/>
          </a:stretch>
        </p:blipFill>
        <p:spPr bwMode="auto">
          <a:xfrm>
            <a:off x="838200" y="2058035"/>
            <a:ext cx="4845050" cy="3634105"/>
          </a:xfrm>
          <a:prstGeom prst="rect">
            <a:avLst/>
          </a:prstGeom>
          <a:noFill/>
        </p:spPr>
      </p:pic>
      <p:pic>
        <p:nvPicPr>
          <p:cNvPr id="7" name="Content Placeholder 6" descr="images9LY6RFJG"/>
          <p:cNvPicPr>
            <a:picLocks noChangeAspect="1"/>
          </p:cNvPicPr>
          <p:nvPr>
            <p:ph sz="half" idx="2"/>
          </p:nvPr>
        </p:nvPicPr>
        <p:blipFill>
          <a:blip r:embed="rId2"/>
          <a:stretch>
            <a:fillRect/>
          </a:stretch>
        </p:blipFill>
        <p:spPr>
          <a:xfrm>
            <a:off x="6641465" y="2505075"/>
            <a:ext cx="4566285" cy="26142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11835" y="1433195"/>
            <a:ext cx="10515600" cy="4351338"/>
          </a:xfrm>
        </p:spPr>
        <p:txBody>
          <a:bodyPr>
            <a:normAutofit/>
          </a:bodyPr>
          <a:p>
            <a:r>
              <a:rPr lang="tr-TR" sz="2400" b="1" i="1" dirty="0" smtClean="0">
                <a:solidFill>
                  <a:schemeClr val="accent5">
                    <a:lumMod val="75000"/>
                  </a:schemeClr>
                </a:solidFill>
                <a:latin typeface="Comic Sans MS" panose="030F0702030302020204" charset="0"/>
                <a:cs typeface="Comic Sans MS" panose="030F0702030302020204" charset="0"/>
                <a:sym typeface="+mn-ea"/>
              </a:rPr>
              <a:t>Akut </a:t>
            </a:r>
            <a:r>
              <a:rPr lang="tr-TR" sz="2400" b="1" i="1" dirty="0" err="1" smtClean="0">
                <a:solidFill>
                  <a:schemeClr val="accent5">
                    <a:lumMod val="75000"/>
                  </a:schemeClr>
                </a:solidFill>
                <a:latin typeface="Comic Sans MS" panose="030F0702030302020204" charset="0"/>
                <a:cs typeface="Comic Sans MS" panose="030F0702030302020204" charset="0"/>
                <a:sym typeface="+mn-ea"/>
              </a:rPr>
              <a:t>lenfoblastik</a:t>
            </a:r>
            <a:r>
              <a:rPr lang="tr-TR" sz="2400" b="1" i="1" dirty="0" smtClean="0">
                <a:solidFill>
                  <a:schemeClr val="accent5">
                    <a:lumMod val="75000"/>
                  </a:schemeClr>
                </a:solidFill>
                <a:latin typeface="Comic Sans MS" panose="030F0702030302020204" charset="0"/>
                <a:cs typeface="Comic Sans MS" panose="030F0702030302020204" charset="0"/>
                <a:sym typeface="+mn-ea"/>
              </a:rPr>
              <a:t> lösemi </a:t>
            </a:r>
            <a:r>
              <a:rPr lang="tr-TR" sz="2400" b="1" i="1" dirty="0" err="1" smtClean="0">
                <a:solidFill>
                  <a:schemeClr val="accent5">
                    <a:lumMod val="75000"/>
                  </a:schemeClr>
                </a:solidFill>
                <a:latin typeface="Comic Sans MS" panose="030F0702030302020204" charset="0"/>
                <a:cs typeface="Comic Sans MS" panose="030F0702030302020204" charset="0"/>
                <a:sym typeface="+mn-ea"/>
              </a:rPr>
              <a:t>sağkalım</a:t>
            </a:r>
            <a:r>
              <a:rPr lang="tr-TR" sz="2400" b="1" i="1" dirty="0" smtClean="0">
                <a:solidFill>
                  <a:schemeClr val="accent5">
                    <a:lumMod val="75000"/>
                  </a:schemeClr>
                </a:solidFill>
                <a:latin typeface="Comic Sans MS" panose="030F0702030302020204" charset="0"/>
                <a:cs typeface="Comic Sans MS" panose="030F0702030302020204" charset="0"/>
                <a:sym typeface="+mn-ea"/>
              </a:rPr>
              <a:t> oranı:</a:t>
            </a:r>
            <a:r>
              <a:rPr lang="tr-TR" sz="2400" b="1" dirty="0" smtClean="0">
                <a:latin typeface="Comic Sans MS" panose="030F0702030302020204" charset="0"/>
                <a:cs typeface="Comic Sans MS" panose="030F0702030302020204" charset="0"/>
                <a:sym typeface="+mn-ea"/>
              </a:rPr>
              <a:t> </a:t>
            </a:r>
            <a:endParaRPr lang="tr-TR" sz="2400" b="1" dirty="0" smtClean="0">
              <a:latin typeface="Comic Sans MS" panose="030F0702030302020204" charset="0"/>
              <a:cs typeface="Comic Sans MS" panose="030F0702030302020204" charset="0"/>
              <a:sym typeface="+mn-ea"/>
            </a:endParaRPr>
          </a:p>
          <a:p>
            <a:r>
              <a:rPr lang="tr-TR" sz="2400" i="1" dirty="0" smtClean="0">
                <a:latin typeface="Comic Sans MS" panose="030F0702030302020204" charset="0"/>
                <a:cs typeface="Comic Sans MS" panose="030F0702030302020204" charset="0"/>
                <a:sym typeface="+mn-ea"/>
              </a:rPr>
              <a:t>Çocuklar için şu anda% 85 beş yıllık </a:t>
            </a:r>
            <a:r>
              <a:rPr lang="tr-TR" sz="2400" i="1" dirty="0" err="1" smtClean="0">
                <a:latin typeface="Comic Sans MS" panose="030F0702030302020204" charset="0"/>
                <a:cs typeface="Comic Sans MS" panose="030F0702030302020204" charset="0"/>
                <a:sym typeface="+mn-ea"/>
              </a:rPr>
              <a:t>sağkalım</a:t>
            </a:r>
            <a:r>
              <a:rPr lang="tr-TR" sz="2400" i="1" dirty="0" smtClean="0">
                <a:latin typeface="Comic Sans MS" panose="030F0702030302020204" charset="0"/>
                <a:cs typeface="Comic Sans MS" panose="030F0702030302020204" charset="0"/>
                <a:sym typeface="+mn-ea"/>
              </a:rPr>
              <a:t> oranı vardır. </a:t>
            </a:r>
            <a:r>
              <a:rPr lang="tr-TR" sz="2400" i="1" dirty="0" err="1" smtClean="0">
                <a:latin typeface="Comic Sans MS" panose="030F0702030302020204" charset="0"/>
                <a:cs typeface="Comic Sans MS" panose="030F0702030302020204" charset="0"/>
                <a:sym typeface="+mn-ea"/>
              </a:rPr>
              <a:t>American</a:t>
            </a: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Cancer</a:t>
            </a: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Society’nin</a:t>
            </a:r>
            <a:r>
              <a:rPr lang="tr-TR" sz="2400" i="1" dirty="0" smtClean="0">
                <a:latin typeface="Comic Sans MS" panose="030F0702030302020204" charset="0"/>
                <a:cs typeface="Comic Sans MS" panose="030F0702030302020204" charset="0"/>
                <a:sym typeface="+mn-ea"/>
              </a:rPr>
              <a:t> raporuna göre, akut </a:t>
            </a:r>
            <a:r>
              <a:rPr lang="tr-TR" sz="2400" i="1" dirty="0" err="1" smtClean="0">
                <a:latin typeface="Comic Sans MS" panose="030F0702030302020204" charset="0"/>
                <a:cs typeface="Comic Sans MS" panose="030F0702030302020204" charset="0"/>
                <a:sym typeface="+mn-ea"/>
              </a:rPr>
              <a:t>lenfositik</a:t>
            </a:r>
            <a:r>
              <a:rPr lang="tr-TR" sz="2400" i="1" dirty="0" smtClean="0">
                <a:latin typeface="Comic Sans MS" panose="030F0702030302020204" charset="0"/>
                <a:cs typeface="Comic Sans MS" panose="030F0702030302020204" charset="0"/>
                <a:sym typeface="+mn-ea"/>
              </a:rPr>
              <a:t> lösemi bulunan yetişkinlerin yaklaşık% 80 -% 90’ı ALL tedavisinden sonra </a:t>
            </a:r>
            <a:r>
              <a:rPr lang="tr-TR" sz="2400" i="1" dirty="0" err="1" smtClean="0">
                <a:latin typeface="Comic Sans MS" panose="030F0702030302020204" charset="0"/>
                <a:cs typeface="Comic Sans MS" panose="030F0702030302020204" charset="0"/>
                <a:sym typeface="+mn-ea"/>
              </a:rPr>
              <a:t>remisyona</a:t>
            </a:r>
            <a:r>
              <a:rPr lang="tr-TR" sz="2400" i="1" dirty="0" smtClean="0">
                <a:latin typeface="Comic Sans MS" panose="030F0702030302020204" charset="0"/>
                <a:cs typeface="Comic Sans MS" panose="030F0702030302020204" charset="0"/>
                <a:sym typeface="+mn-ea"/>
              </a:rPr>
              <a:t> girer, ancak yaklaşık% 50’si genel tedavi oranını önemli derecede etkileyecek bir bozulma yaşar.</a:t>
            </a:r>
            <a:endParaRPr lang="tr-TR" sz="2400" i="1" dirty="0" smtClean="0">
              <a:latin typeface="Comic Sans MS" panose="030F0702030302020204" charset="0"/>
              <a:cs typeface="Comic Sans MS" panose="030F0702030302020204" charset="0"/>
            </a:endParaRPr>
          </a:p>
          <a:p>
            <a:endParaRPr lang="tr-TR" sz="2400" b="1" dirty="0" smtClean="0">
              <a:latin typeface="Comic Sans MS" panose="030F0702030302020204" charset="0"/>
              <a:cs typeface="Comic Sans MS" panose="030F0702030302020204" charset="0"/>
            </a:endParaRPr>
          </a:p>
          <a:p>
            <a:r>
              <a:rPr lang="tr-TR" sz="2400" b="1" i="1" dirty="0" smtClean="0">
                <a:solidFill>
                  <a:schemeClr val="accent5">
                    <a:lumMod val="75000"/>
                  </a:schemeClr>
                </a:solidFill>
                <a:latin typeface="Comic Sans MS" panose="030F0702030302020204" charset="0"/>
                <a:cs typeface="Comic Sans MS" panose="030F0702030302020204" charset="0"/>
                <a:sym typeface="+mn-ea"/>
              </a:rPr>
              <a:t>Kronik </a:t>
            </a:r>
            <a:r>
              <a:rPr lang="tr-TR" sz="2400" b="1" i="1" dirty="0" err="1" smtClean="0">
                <a:solidFill>
                  <a:schemeClr val="accent5">
                    <a:lumMod val="75000"/>
                  </a:schemeClr>
                </a:solidFill>
                <a:latin typeface="Comic Sans MS" panose="030F0702030302020204" charset="0"/>
                <a:cs typeface="Comic Sans MS" panose="030F0702030302020204" charset="0"/>
                <a:sym typeface="+mn-ea"/>
              </a:rPr>
              <a:t>lenfoblastik</a:t>
            </a:r>
            <a:r>
              <a:rPr lang="tr-TR" sz="2400" b="1" i="1" dirty="0" smtClean="0">
                <a:solidFill>
                  <a:schemeClr val="accent5">
                    <a:lumMod val="75000"/>
                  </a:schemeClr>
                </a:solidFill>
                <a:latin typeface="Comic Sans MS" panose="030F0702030302020204" charset="0"/>
                <a:cs typeface="Comic Sans MS" panose="030F0702030302020204" charset="0"/>
                <a:sym typeface="+mn-ea"/>
              </a:rPr>
              <a:t> lösemi </a:t>
            </a:r>
            <a:r>
              <a:rPr lang="tr-TR" sz="2400" b="1" i="1" dirty="0" err="1" smtClean="0">
                <a:solidFill>
                  <a:schemeClr val="accent5">
                    <a:lumMod val="75000"/>
                  </a:schemeClr>
                </a:solidFill>
                <a:latin typeface="Comic Sans MS" panose="030F0702030302020204" charset="0"/>
                <a:cs typeface="Comic Sans MS" panose="030F0702030302020204" charset="0"/>
                <a:sym typeface="+mn-ea"/>
              </a:rPr>
              <a:t>sağkalımı</a:t>
            </a:r>
            <a:r>
              <a:rPr lang="tr-TR" sz="2400" b="1" i="1" dirty="0" smtClean="0">
                <a:solidFill>
                  <a:schemeClr val="accent5">
                    <a:lumMod val="75000"/>
                  </a:schemeClr>
                </a:solidFill>
                <a:latin typeface="Comic Sans MS" panose="030F0702030302020204" charset="0"/>
                <a:cs typeface="Comic Sans MS" panose="030F0702030302020204" charset="0"/>
                <a:sym typeface="+mn-ea"/>
              </a:rPr>
              <a:t> oranı:</a:t>
            </a:r>
            <a:endParaRPr lang="tr-TR" sz="2400" b="1" i="1" dirty="0" smtClean="0">
              <a:solidFill>
                <a:schemeClr val="accent5">
                  <a:lumMod val="75000"/>
                </a:schemeClr>
              </a:solidFill>
              <a:latin typeface="Comic Sans MS" panose="030F0702030302020204" charset="0"/>
              <a:cs typeface="Comic Sans MS" panose="030F0702030302020204" charset="0"/>
              <a:sym typeface="+mn-ea"/>
            </a:endParaRPr>
          </a:p>
          <a:p>
            <a:r>
              <a:rPr lang="tr-TR" sz="2400" b="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American</a:t>
            </a: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Pathologist</a:t>
            </a: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College’a</a:t>
            </a:r>
            <a:r>
              <a:rPr lang="tr-TR" sz="2400" i="1" dirty="0" smtClean="0">
                <a:latin typeface="Comic Sans MS" panose="030F0702030302020204" charset="0"/>
                <a:cs typeface="Comic Sans MS" panose="030F0702030302020204" charset="0"/>
                <a:sym typeface="+mn-ea"/>
              </a:rPr>
              <a:t> göre, </a:t>
            </a:r>
            <a:r>
              <a:rPr lang="tr-TR" sz="2400" i="1" dirty="0" err="1" smtClean="0">
                <a:latin typeface="Comic Sans MS" panose="030F0702030302020204" charset="0"/>
                <a:cs typeface="Comic Sans MS" panose="030F0702030302020204" charset="0"/>
                <a:sym typeface="+mn-ea"/>
              </a:rPr>
              <a:t>KLL’li</a:t>
            </a:r>
            <a:r>
              <a:rPr lang="tr-TR" sz="2400" i="1" dirty="0" smtClean="0">
                <a:latin typeface="Comic Sans MS" panose="030F0702030302020204" charset="0"/>
                <a:cs typeface="Comic Sans MS" panose="030F0702030302020204" charset="0"/>
                <a:sym typeface="+mn-ea"/>
              </a:rPr>
              <a:t> bir kişinin ortalama </a:t>
            </a:r>
            <a:r>
              <a:rPr lang="tr-TR" sz="2400" i="1" dirty="0" err="1" smtClean="0">
                <a:latin typeface="Comic Sans MS" panose="030F0702030302020204" charset="0"/>
                <a:cs typeface="Comic Sans MS" panose="030F0702030302020204" charset="0"/>
                <a:sym typeface="+mn-ea"/>
              </a:rPr>
              <a:t>sağkalım</a:t>
            </a:r>
            <a:r>
              <a:rPr lang="tr-TR" sz="2400" i="1" dirty="0" smtClean="0">
                <a:latin typeface="Comic Sans MS" panose="030F0702030302020204" charset="0"/>
                <a:cs typeface="Comic Sans MS" panose="030F0702030302020204" charset="0"/>
                <a:sym typeface="+mn-ea"/>
              </a:rPr>
              <a:t> oranı yaklaşık% 50-80’dir. Buna göre, </a:t>
            </a:r>
            <a:r>
              <a:rPr lang="tr-TR" sz="2400" i="1" dirty="0" err="1" smtClean="0">
                <a:latin typeface="Comic Sans MS" panose="030F0702030302020204" charset="0"/>
                <a:cs typeface="Comic Sans MS" panose="030F0702030302020204" charset="0"/>
                <a:sym typeface="+mn-ea"/>
              </a:rPr>
              <a:t>Journal</a:t>
            </a:r>
            <a:r>
              <a:rPr lang="tr-TR" sz="2400" i="1" dirty="0" smtClean="0">
                <a:latin typeface="Comic Sans MS" panose="030F0702030302020204" charset="0"/>
                <a:cs typeface="Comic Sans MS" panose="030F0702030302020204" charset="0"/>
                <a:sym typeface="+mn-ea"/>
              </a:rPr>
              <a:t> </a:t>
            </a:r>
            <a:r>
              <a:rPr lang="tr-TR" sz="2400" i="1" dirty="0" err="1" smtClean="0">
                <a:latin typeface="Comic Sans MS" panose="030F0702030302020204" charset="0"/>
                <a:cs typeface="Comic Sans MS" panose="030F0702030302020204" charset="0"/>
                <a:sym typeface="+mn-ea"/>
              </a:rPr>
              <a:t>Blood’a</a:t>
            </a:r>
            <a:r>
              <a:rPr lang="tr-TR" sz="2400" i="1" dirty="0" smtClean="0">
                <a:latin typeface="Comic Sans MS" panose="030F0702030302020204" charset="0"/>
                <a:cs typeface="Comic Sans MS" panose="030F0702030302020204" charset="0"/>
                <a:sym typeface="+mn-ea"/>
              </a:rPr>
              <a:t> göre, 10 yıllık </a:t>
            </a:r>
            <a:r>
              <a:rPr lang="tr-TR" sz="2400" i="1" dirty="0" err="1" smtClean="0">
                <a:latin typeface="Comic Sans MS" panose="030F0702030302020204" charset="0"/>
                <a:cs typeface="Comic Sans MS" panose="030F0702030302020204" charset="0"/>
                <a:sym typeface="+mn-ea"/>
              </a:rPr>
              <a:t>sağkalım</a:t>
            </a:r>
            <a:r>
              <a:rPr lang="tr-TR" sz="2400" i="1" dirty="0" smtClean="0">
                <a:latin typeface="Comic Sans MS" panose="030F0702030302020204" charset="0"/>
                <a:cs typeface="Comic Sans MS" panose="030F0702030302020204" charset="0"/>
                <a:sym typeface="+mn-ea"/>
              </a:rPr>
              <a:t> oranı için toplam% 34.8, 5 yıllık </a:t>
            </a:r>
            <a:r>
              <a:rPr lang="tr-TR" sz="2400" i="1" dirty="0" err="1" smtClean="0">
                <a:latin typeface="Comic Sans MS" panose="030F0702030302020204" charset="0"/>
                <a:cs typeface="Comic Sans MS" panose="030F0702030302020204" charset="0"/>
                <a:sym typeface="+mn-ea"/>
              </a:rPr>
              <a:t>sağkalım</a:t>
            </a:r>
            <a:r>
              <a:rPr lang="tr-TR" sz="2400" i="1" dirty="0" smtClean="0">
                <a:latin typeface="Comic Sans MS" panose="030F0702030302020204" charset="0"/>
                <a:cs typeface="Comic Sans MS" panose="030F0702030302020204" charset="0"/>
                <a:sym typeface="+mn-ea"/>
              </a:rPr>
              <a:t> oranı% 60.2 idi.</a:t>
            </a:r>
            <a:endParaRPr lang="tr-TR" sz="2400" i="1" dirty="0">
              <a:latin typeface="Comic Sans MS" panose="030F0702030302020204" charset="0"/>
              <a:cs typeface="Comic Sans MS" panose="030F0702030302020204" charset="0"/>
            </a:endParaRPr>
          </a:p>
          <a:p>
            <a:endParaRPr lang="en-US" sz="24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41450" y="617855"/>
            <a:ext cx="10515600" cy="1325563"/>
          </a:xfrm>
        </p:spPr>
        <p:txBody>
          <a:bodyPr>
            <a:normAutofit fontScale="90000"/>
          </a:bodyPr>
          <a:p>
            <a:r>
              <a:rPr lang="tr-TR" b="1" i="1" dirty="0" smtClean="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sym typeface="+mn-ea"/>
              </a:rPr>
              <a:t>Akut Myeloblastik Lösemi</a:t>
            </a:r>
            <a:br>
              <a:rPr lang="tr-TR"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rPr>
            </a:br>
            <a:endParaRPr lang="tr-TR" b="1" i="1" dirty="0">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omic Sans MS" panose="030F0702030302020204" charset="0"/>
              <a:cs typeface="Comic Sans MS" panose="030F0702030302020204" charset="0"/>
            </a:endParaRPr>
          </a:p>
        </p:txBody>
      </p:sp>
      <p:pic>
        <p:nvPicPr>
          <p:cNvPr id="3074" name="Picture 2" descr="C:\Users\admin\Desktop\MYELOBLASTİK LÖS.jpg"/>
          <p:cNvPicPr>
            <a:picLocks noChangeAspect="1" noChangeArrowheads="1"/>
          </p:cNvPicPr>
          <p:nvPr>
            <p:ph sz="half" idx="1"/>
          </p:nvPr>
        </p:nvPicPr>
        <p:blipFill>
          <a:blip r:embed="rId1" cstate="print"/>
          <a:srcRect/>
          <a:stretch>
            <a:fillRect/>
          </a:stretch>
        </p:blipFill>
        <p:spPr bwMode="auto">
          <a:xfrm>
            <a:off x="838200" y="2058035"/>
            <a:ext cx="4340225" cy="3255010"/>
          </a:xfrm>
          <a:prstGeom prst="rect">
            <a:avLst/>
          </a:prstGeom>
          <a:noFill/>
        </p:spPr>
      </p:pic>
      <p:pic>
        <p:nvPicPr>
          <p:cNvPr id="5" name="Content Placeholder 4" descr="imagesEVWIXDWQ"/>
          <p:cNvPicPr>
            <a:picLocks noChangeAspect="1"/>
          </p:cNvPicPr>
          <p:nvPr>
            <p:ph sz="half" idx="2"/>
          </p:nvPr>
        </p:nvPicPr>
        <p:blipFill>
          <a:blip r:embed="rId2"/>
          <a:stretch>
            <a:fillRect/>
          </a:stretch>
        </p:blipFill>
        <p:spPr>
          <a:xfrm>
            <a:off x="6628765" y="2505075"/>
            <a:ext cx="4542790" cy="26003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tr-TR" sz="2400" b="1" i="1" dirty="0" smtClean="0">
                <a:solidFill>
                  <a:schemeClr val="accent5">
                    <a:lumMod val="75000"/>
                  </a:schemeClr>
                </a:solidFill>
                <a:latin typeface="Comic Sans MS" panose="030F0702030302020204" charset="0"/>
                <a:cs typeface="Comic Sans MS" panose="030F0702030302020204" charset="0"/>
                <a:sym typeface="+mn-ea"/>
              </a:rPr>
              <a:t>Kronik </a:t>
            </a:r>
            <a:r>
              <a:rPr lang="tr-TR" sz="2400" b="1" i="1" dirty="0" err="1" smtClean="0">
                <a:solidFill>
                  <a:schemeClr val="accent5">
                    <a:lumMod val="75000"/>
                  </a:schemeClr>
                </a:solidFill>
                <a:latin typeface="Comic Sans MS" panose="030F0702030302020204" charset="0"/>
                <a:cs typeface="Comic Sans MS" panose="030F0702030302020204" charset="0"/>
                <a:sym typeface="+mn-ea"/>
              </a:rPr>
              <a:t>myeloid</a:t>
            </a:r>
            <a:r>
              <a:rPr lang="tr-TR" sz="2400" b="1" i="1" dirty="0" smtClean="0">
                <a:solidFill>
                  <a:schemeClr val="accent5">
                    <a:lumMod val="75000"/>
                  </a:schemeClr>
                </a:solidFill>
                <a:latin typeface="Comic Sans MS" panose="030F0702030302020204" charset="0"/>
                <a:cs typeface="Comic Sans MS" panose="030F0702030302020204" charset="0"/>
                <a:sym typeface="+mn-ea"/>
              </a:rPr>
              <a:t> lösemi </a:t>
            </a:r>
            <a:r>
              <a:rPr lang="tr-TR" sz="2400" b="1" i="1" dirty="0" err="1" smtClean="0">
                <a:solidFill>
                  <a:schemeClr val="accent5">
                    <a:lumMod val="75000"/>
                  </a:schemeClr>
                </a:solidFill>
                <a:latin typeface="Comic Sans MS" panose="030F0702030302020204" charset="0"/>
                <a:cs typeface="Comic Sans MS" panose="030F0702030302020204" charset="0"/>
                <a:sym typeface="+mn-ea"/>
              </a:rPr>
              <a:t>sağkalım</a:t>
            </a:r>
            <a:r>
              <a:rPr lang="tr-TR" sz="2400" b="1" i="1" dirty="0" smtClean="0">
                <a:solidFill>
                  <a:schemeClr val="accent5">
                    <a:lumMod val="75000"/>
                  </a:schemeClr>
                </a:solidFill>
                <a:latin typeface="Comic Sans MS" panose="030F0702030302020204" charset="0"/>
                <a:cs typeface="Comic Sans MS" panose="030F0702030302020204" charset="0"/>
                <a:sym typeface="+mn-ea"/>
              </a:rPr>
              <a:t> oranı:</a:t>
            </a:r>
            <a:r>
              <a:rPr lang="tr-TR" sz="2400" i="1" dirty="0" smtClean="0">
                <a:latin typeface="Comic Sans MS" panose="030F0702030302020204" charset="0"/>
                <a:cs typeface="Comic Sans MS" panose="030F0702030302020204" charset="0"/>
                <a:sym typeface="+mn-ea"/>
              </a:rPr>
              <a:t> </a:t>
            </a:r>
            <a:endParaRPr lang="tr-TR" sz="2400" i="1" dirty="0" smtClean="0">
              <a:latin typeface="Comic Sans MS" panose="030F0702030302020204" charset="0"/>
              <a:cs typeface="Comic Sans MS" panose="030F0702030302020204" charset="0"/>
              <a:sym typeface="+mn-ea"/>
            </a:endParaRPr>
          </a:p>
          <a:p>
            <a:pPr marL="0" indent="0">
              <a:buNone/>
            </a:pPr>
            <a:r>
              <a:rPr lang="tr-TR" sz="2400" i="1" dirty="0" smtClean="0">
                <a:latin typeface="Comic Sans MS" panose="030F0702030302020204" charset="0"/>
                <a:cs typeface="Comic Sans MS" panose="030F0702030302020204" charset="0"/>
                <a:sym typeface="+mn-ea"/>
              </a:rPr>
              <a:t>En yeni istatistiklere göre KML hastalarının beş yıllık </a:t>
            </a:r>
            <a:r>
              <a:rPr lang="tr-TR" sz="2400" i="1" dirty="0" err="1" smtClean="0">
                <a:latin typeface="Comic Sans MS" panose="030F0702030302020204" charset="0"/>
                <a:cs typeface="Comic Sans MS" panose="030F0702030302020204" charset="0"/>
                <a:sym typeface="+mn-ea"/>
              </a:rPr>
              <a:t>sağkalım</a:t>
            </a:r>
            <a:r>
              <a:rPr lang="tr-TR" sz="2400" i="1" dirty="0" smtClean="0">
                <a:latin typeface="Comic Sans MS" panose="030F0702030302020204" charset="0"/>
                <a:cs typeface="Comic Sans MS" panose="030F0702030302020204" charset="0"/>
                <a:sym typeface="+mn-ea"/>
              </a:rPr>
              <a:t> oranı% 59’dur. İyi haber şu ki bu günlerde KML ile mücadele için test edilmiş ve geliştirilmiş ilaçlar var ve bu nedenle hayatta kalma oranının önümüzdeki birkaç yıl içinde daha yüksek olması bekleniyor.</a:t>
            </a:r>
            <a:endParaRPr lang="tr-TR" sz="2400" i="1" dirty="0">
              <a:latin typeface="Comic Sans MS" panose="030F0702030302020204" charset="0"/>
              <a:cs typeface="Comic Sans MS" panose="030F0702030302020204" charset="0"/>
            </a:endParaRPr>
          </a:p>
          <a:p>
            <a:endParaRPr lang="en-US" sz="2400" i="1">
              <a:latin typeface="Comic Sans MS" panose="030F0702030302020204" charset="0"/>
              <a:cs typeface="Comic Sans MS" panose="030F07020303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13136</Words>
  <Application>WPS Presentation</Application>
  <PresentationFormat>Widescreen</PresentationFormat>
  <Paragraphs>207</Paragraphs>
  <Slides>42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42</vt:i4>
      </vt:variant>
    </vt:vector>
  </HeadingPairs>
  <TitlesOfParts>
    <vt:vector size="56" baseType="lpstr">
      <vt:lpstr>Arial</vt:lpstr>
      <vt:lpstr>SimSun</vt:lpstr>
      <vt:lpstr>Wingdings</vt:lpstr>
      <vt:lpstr>Calibri Light</vt:lpstr>
      <vt:lpstr>Calibri</vt:lpstr>
      <vt:lpstr>Microsoft YaHei</vt:lpstr>
      <vt:lpstr/>
      <vt:lpstr>Arial Unicode MS</vt:lpstr>
      <vt:lpstr>Segoe Print</vt:lpstr>
      <vt:lpstr>Comic Sans MS</vt:lpstr>
      <vt:lpstr>Times New Roman</vt:lpstr>
      <vt:lpstr>Wingdings 2</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m-yet</cp:lastModifiedBy>
  <cp:revision>1</cp:revision>
  <dcterms:created xsi:type="dcterms:W3CDTF">2019-11-17T22:27:26Z</dcterms:created>
  <dcterms:modified xsi:type="dcterms:W3CDTF">2019-11-17T22:27:26Z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1033-11.2.0.8335</vt:lpwstr>
  </property>
</Properties>
</file>