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64" r:id="rId2"/>
    <p:sldId id="265" r:id="rId3"/>
    <p:sldId id="266" r:id="rId4"/>
    <p:sldId id="267" r:id="rId5"/>
    <p:sldId id="268" r:id="rId6"/>
    <p:sldId id="269" r:id="rId7"/>
    <p:sldId id="270" r:id="rId8"/>
    <p:sldId id="271" r:id="rId9"/>
    <p:sldId id="27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3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30.05.2020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30.05.2020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TÜRKİYE’NİN TOPLUMSAL YAPISI</a:t>
            </a:r>
            <a:r>
              <a:rPr lang="tr-TR" dirty="0">
                <a:latin typeface="Book Antiqua" pitchFamily="18" charset="0"/>
              </a:rPr>
              <a:t/>
            </a:r>
            <a:br>
              <a:rPr lang="tr-TR" dirty="0">
                <a:latin typeface="Book Antiqua" pitchFamily="18" charset="0"/>
              </a:rPr>
            </a:br>
            <a:r>
              <a:rPr lang="tr-TR" sz="4000" i="1" dirty="0">
                <a:latin typeface="Book Antiqua" pitchFamily="18" charset="0"/>
              </a:rPr>
              <a:t>1960’lar</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smtClean="0">
                <a:latin typeface="Book Antiqua" pitchFamily="18" charset="0"/>
              </a:rPr>
              <a:t>edemir@humanity.ankara.edu.tr</a:t>
            </a:r>
            <a:endParaRPr lang="tr-TR" b="1" dirty="0">
              <a:latin typeface="Book Antiqua" pitchFamily="18" charset="0"/>
            </a:endParaRPr>
          </a:p>
          <a:p>
            <a:endParaRPr lang="tr-TR" sz="2400"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235027" y="900331"/>
            <a:ext cx="9721946" cy="759657"/>
          </a:xfrm>
        </p:spPr>
        <p:txBody>
          <a:bodyPr>
            <a:normAutofit/>
          </a:bodyPr>
          <a:lstStyle/>
          <a:p>
            <a:pPr algn="ctr"/>
            <a:r>
              <a:rPr lang="tr-TR" i="1" dirty="0">
                <a:latin typeface="Book Antiqua" panose="02040602050305030304" pitchFamily="18" charset="0"/>
              </a:rPr>
              <a:t>1960’lar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80271" y="1920242"/>
            <a:ext cx="9031458"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1960 Müdahalesi sonrası bir buçuk yıl içinde yeni bir Anayasa oluşturuldu ve parlamenter sisteme geçildi. </a:t>
            </a:r>
          </a:p>
          <a:p>
            <a:pPr lvl="1">
              <a:buFont typeface="Arial" panose="020B0604020202020204" pitchFamily="34" charset="0"/>
              <a:buChar char="•"/>
            </a:pPr>
            <a:r>
              <a:rPr lang="tr-TR" sz="2800" dirty="0">
                <a:latin typeface="Book Antiqua" panose="02040602050305030304" pitchFamily="18" charset="0"/>
              </a:rPr>
              <a:t>Bu dönemde askeri müdahalenin yorumlanışı popülizm ile bürokratik </a:t>
            </a:r>
            <a:r>
              <a:rPr lang="tr-TR" sz="2800" dirty="0" err="1">
                <a:latin typeface="Book Antiqua" panose="02040602050305030304" pitchFamily="18" charset="0"/>
              </a:rPr>
              <a:t>reformizm</a:t>
            </a:r>
            <a:r>
              <a:rPr lang="tr-TR" sz="2800" dirty="0">
                <a:latin typeface="Book Antiqua" panose="02040602050305030304" pitchFamily="18" charset="0"/>
              </a:rPr>
              <a:t> arasındaki mücadele biçimini almıştır.</a:t>
            </a:r>
          </a:p>
        </p:txBody>
      </p:sp>
    </p:spTree>
    <p:extLst>
      <p:ext uri="{BB962C8B-B14F-4D97-AF65-F5344CB8AC3E}">
        <p14:creationId xmlns:p14="http://schemas.microsoft.com/office/powerpoint/2010/main" val="3314074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24011" y="626012"/>
            <a:ext cx="9721946" cy="759657"/>
          </a:xfrm>
        </p:spPr>
        <p:txBody>
          <a:bodyPr>
            <a:normAutofit/>
          </a:bodyPr>
          <a:lstStyle/>
          <a:p>
            <a:pPr algn="ctr"/>
            <a:r>
              <a:rPr lang="tr-TR" i="1" dirty="0">
                <a:latin typeface="Book Antiqua" panose="02040602050305030304" pitchFamily="18" charset="0"/>
              </a:rPr>
              <a:t>1960’lar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024010" y="1659988"/>
            <a:ext cx="10145737"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Yeni Anayasa’yla yeni devlet kuruluşları oluşturuldu. Yeni bir devletçi sanayileşme hamlesi başlatıldı ve bu kalkınmacı ideolojiyi yeniden canlandırdı.</a:t>
            </a:r>
          </a:p>
          <a:p>
            <a:pPr lvl="1">
              <a:buFont typeface="Arial" panose="020B0604020202020204" pitchFamily="34" charset="0"/>
              <a:buChar char="•"/>
            </a:pPr>
            <a:r>
              <a:rPr lang="tr-TR" sz="2800" dirty="0">
                <a:latin typeface="Book Antiqua" panose="02040602050305030304" pitchFamily="18" charset="0"/>
              </a:rPr>
              <a:t>1960’lı yıllarda “ithal ikameci büyüme” olarak adlandırılan yeni bir birikim modeli uygulandı. Bu model 1980 yılına kadar 20 yıllık dönemde fazla bir değişim yaşamadan başarılı oldu. Bu modelin anlaşılması için hem dışsal (uluslararası) hem de içsel (ülke içi) faktörlerin çakışmasına bakmak gerekir.</a:t>
            </a:r>
          </a:p>
        </p:txBody>
      </p:sp>
    </p:spTree>
    <p:extLst>
      <p:ext uri="{BB962C8B-B14F-4D97-AF65-F5344CB8AC3E}">
        <p14:creationId xmlns:p14="http://schemas.microsoft.com/office/powerpoint/2010/main" val="1401905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24011" y="626012"/>
            <a:ext cx="9721946" cy="759657"/>
          </a:xfrm>
        </p:spPr>
        <p:txBody>
          <a:bodyPr>
            <a:normAutofit/>
          </a:bodyPr>
          <a:lstStyle/>
          <a:p>
            <a:pPr algn="ctr"/>
            <a:r>
              <a:rPr lang="tr-TR" i="1" dirty="0">
                <a:latin typeface="Book Antiqua" panose="02040602050305030304" pitchFamily="18" charset="0"/>
              </a:rPr>
              <a:t>1960’lar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024010" y="1659988"/>
            <a:ext cx="10145737"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İthal ikameci model hem uluslararası güçler tarafından savunuluyor hem de ülke içinde sanayi burjuvazisinin, işçilerin ve aydınların beklentilerine de uygun düşüyordu. Ayrıca bürokrasinin çoğunluğu açısından da uygundu. </a:t>
            </a:r>
          </a:p>
          <a:p>
            <a:pPr lvl="1">
              <a:buFont typeface="Arial" panose="020B0604020202020204" pitchFamily="34" charset="0"/>
              <a:buChar char="•"/>
            </a:pPr>
            <a:r>
              <a:rPr lang="tr-TR" sz="2800" dirty="0">
                <a:latin typeface="Book Antiqua" panose="02040602050305030304" pitchFamily="18" charset="0"/>
              </a:rPr>
              <a:t>-Yeni birikim modelinin ayırt edici ögeleri: </a:t>
            </a:r>
          </a:p>
          <a:p>
            <a:pPr marL="603504" lvl="2" indent="0">
              <a:buNone/>
            </a:pPr>
            <a:r>
              <a:rPr lang="tr-TR" sz="2600" dirty="0">
                <a:latin typeface="Book Antiqua" panose="02040602050305030304" pitchFamily="18" charset="0"/>
              </a:rPr>
              <a:t>a. İktisadi kaynakların politik mekanizmalar aracılığıyla tahsisi. </a:t>
            </a:r>
          </a:p>
          <a:p>
            <a:pPr marL="603504" lvl="2" indent="0">
              <a:buNone/>
            </a:pPr>
            <a:r>
              <a:rPr lang="tr-TR" sz="2600" dirty="0">
                <a:latin typeface="Book Antiqua" panose="02040602050305030304" pitchFamily="18" charset="0"/>
              </a:rPr>
              <a:t>b. Devamlı bir </a:t>
            </a:r>
            <a:r>
              <a:rPr lang="tr-TR" sz="2600">
                <a:latin typeface="Book Antiqua" panose="02040602050305030304" pitchFamily="18" charset="0"/>
              </a:rPr>
              <a:t>iç </a:t>
            </a:r>
            <a:r>
              <a:rPr lang="tr-TR" sz="2600" smtClean="0">
                <a:latin typeface="Book Antiqua" panose="02040602050305030304" pitchFamily="18" charset="0"/>
              </a:rPr>
              <a:t>pazar </a:t>
            </a:r>
            <a:r>
              <a:rPr lang="tr-TR" sz="2600" dirty="0">
                <a:latin typeface="Book Antiqua" panose="02040602050305030304" pitchFamily="18" charset="0"/>
              </a:rPr>
              <a:t>yaratıp geliri yeniden bölüştürme vaadi.</a:t>
            </a:r>
          </a:p>
        </p:txBody>
      </p:sp>
    </p:spTree>
    <p:extLst>
      <p:ext uri="{BB962C8B-B14F-4D97-AF65-F5344CB8AC3E}">
        <p14:creationId xmlns:p14="http://schemas.microsoft.com/office/powerpoint/2010/main" val="1778497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83333" y="949568"/>
            <a:ext cx="9721946" cy="759657"/>
          </a:xfrm>
        </p:spPr>
        <p:txBody>
          <a:bodyPr>
            <a:normAutofit/>
          </a:bodyPr>
          <a:lstStyle/>
          <a:p>
            <a:pPr algn="ctr"/>
            <a:r>
              <a:rPr lang="tr-TR" i="1" dirty="0">
                <a:latin typeface="Book Antiqua" panose="02040602050305030304" pitchFamily="18" charset="0"/>
              </a:rPr>
              <a:t>1960’lar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883333" y="1983545"/>
            <a:ext cx="10145737" cy="3334043"/>
          </a:xfrm>
        </p:spPr>
        <p:txBody>
          <a:bodyPr>
            <a:normAutofit/>
          </a:bodyPr>
          <a:lstStyle/>
          <a:p>
            <a:pPr lvl="1">
              <a:buFont typeface="Arial" panose="020B0604020202020204" pitchFamily="34" charset="0"/>
              <a:buChar char="•"/>
            </a:pPr>
            <a:r>
              <a:rPr lang="tr-TR" sz="2800" dirty="0">
                <a:latin typeface="Book Antiqua" panose="02040602050305030304" pitchFamily="18" charset="0"/>
              </a:rPr>
              <a:t>İthal ikameci birikim modelinin etkisi farklı sınıflar ve tabakalar arasında farklı olmuştur. Ayrıca idari ve siyasi alanlar arasında da gerilimlere yol açmıştır. Bu gerilim 1980’lere kadar devam etti.</a:t>
            </a:r>
          </a:p>
          <a:p>
            <a:pPr lvl="1">
              <a:buFont typeface="Arial" panose="020B0604020202020204" pitchFamily="34" charset="0"/>
              <a:buChar char="•"/>
            </a:pPr>
            <a:r>
              <a:rPr lang="tr-TR" sz="2800" dirty="0">
                <a:latin typeface="Book Antiqua" panose="02040602050305030304" pitchFamily="18" charset="0"/>
              </a:rPr>
              <a:t>İthal ikamesiyle birlikte modern sektörün genişlemesi, geleneksel biçimlerin çözülmesini beraberinde getirdi. </a:t>
            </a:r>
          </a:p>
        </p:txBody>
      </p:sp>
    </p:spTree>
    <p:extLst>
      <p:ext uri="{BB962C8B-B14F-4D97-AF65-F5344CB8AC3E}">
        <p14:creationId xmlns:p14="http://schemas.microsoft.com/office/powerpoint/2010/main" val="2842734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83333" y="949568"/>
            <a:ext cx="9721946" cy="759657"/>
          </a:xfrm>
        </p:spPr>
        <p:txBody>
          <a:bodyPr>
            <a:normAutofit/>
          </a:bodyPr>
          <a:lstStyle/>
          <a:p>
            <a:pPr algn="ctr"/>
            <a:r>
              <a:rPr lang="tr-TR" i="1" dirty="0">
                <a:latin typeface="Book Antiqua" panose="02040602050305030304" pitchFamily="18" charset="0"/>
              </a:rPr>
              <a:t>1960’lar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883333" y="1983545"/>
            <a:ext cx="10145737" cy="3334043"/>
          </a:xfrm>
        </p:spPr>
        <p:txBody>
          <a:bodyPr>
            <a:normAutofit lnSpcReduction="10000"/>
          </a:bodyPr>
          <a:lstStyle/>
          <a:p>
            <a:pPr lvl="1">
              <a:buFont typeface="Arial" panose="020B0604020202020204" pitchFamily="34" charset="0"/>
              <a:buChar char="•"/>
            </a:pPr>
            <a:r>
              <a:rPr lang="tr-TR" sz="2800" dirty="0">
                <a:latin typeface="Book Antiqua" panose="02040602050305030304" pitchFamily="18" charset="0"/>
              </a:rPr>
              <a:t>Kırsal kesimde de küçük üreticiliğe dayalı köylülük çözülmekte ve kente göç devam etmektedir. Kente gelen göçmenlerin gerçekte az bir bölümü büyük sanayide çalışıyordu. Çoğu hizmet, küçük sanayi ve ticaret alanlarında istihdam olanakları bulmuştu.</a:t>
            </a:r>
          </a:p>
          <a:p>
            <a:pPr lvl="1">
              <a:buFont typeface="Arial" panose="020B0604020202020204" pitchFamily="34" charset="0"/>
              <a:buChar char="•"/>
            </a:pPr>
            <a:r>
              <a:rPr lang="tr-TR" sz="2800" dirty="0">
                <a:latin typeface="Book Antiqua" panose="02040602050305030304" pitchFamily="18" charset="0"/>
              </a:rPr>
              <a:t>Teknoloji geliştirme yerine girdilerin ithalatı var ve bu da çoğu kez patent ve marka anlaşmaları yoluyla gerçekleşiyordu.</a:t>
            </a:r>
          </a:p>
        </p:txBody>
      </p:sp>
    </p:spTree>
    <p:extLst>
      <p:ext uri="{BB962C8B-B14F-4D97-AF65-F5344CB8AC3E}">
        <p14:creationId xmlns:p14="http://schemas.microsoft.com/office/powerpoint/2010/main" val="2268997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83333" y="949568"/>
            <a:ext cx="9721946" cy="759657"/>
          </a:xfrm>
        </p:spPr>
        <p:txBody>
          <a:bodyPr>
            <a:normAutofit/>
          </a:bodyPr>
          <a:lstStyle/>
          <a:p>
            <a:pPr algn="ctr"/>
            <a:r>
              <a:rPr lang="tr-TR" i="1" dirty="0">
                <a:latin typeface="Book Antiqua" panose="02040602050305030304" pitchFamily="18" charset="0"/>
              </a:rPr>
              <a:t>1960’lar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883333" y="1983545"/>
            <a:ext cx="10145737" cy="3334043"/>
          </a:xfrm>
        </p:spPr>
        <p:txBody>
          <a:bodyPr>
            <a:normAutofit/>
          </a:bodyPr>
          <a:lstStyle/>
          <a:p>
            <a:pPr lvl="1">
              <a:buFont typeface="Arial" panose="020B0604020202020204" pitchFamily="34" charset="0"/>
              <a:buChar char="•"/>
            </a:pPr>
            <a:r>
              <a:rPr lang="tr-TR" sz="2800" dirty="0">
                <a:latin typeface="Book Antiqua" panose="02040602050305030304" pitchFamily="18" charset="0"/>
              </a:rPr>
              <a:t>Döviz en önemli faktördü ve ayrıca iç pazarın (yeterli gelire sahip tüketiciler) yaratılması gerekiyordu. Bunlar da devletin iktisadi düzenlemesiyle gerçekleşti.</a:t>
            </a:r>
          </a:p>
          <a:p>
            <a:pPr lvl="1">
              <a:buFont typeface="Arial" panose="020B0604020202020204" pitchFamily="34" charset="0"/>
              <a:buChar char="•"/>
            </a:pPr>
            <a:r>
              <a:rPr lang="tr-TR" sz="2800" dirty="0">
                <a:latin typeface="Book Antiqua" panose="02040602050305030304" pitchFamily="18" charset="0"/>
              </a:rPr>
              <a:t>Sanayide çalışan işçiler ile kırsal kesimde küçük ve orta mülkiyete dayalı köylülerin sistemle pazarlık gücü vardı. Seçim sistemi, toplu sözleşmeler ve devletin destekleyici mekanizmaları bu bağlamda düşünülebilir.</a:t>
            </a:r>
          </a:p>
        </p:txBody>
      </p:sp>
    </p:spTree>
    <p:extLst>
      <p:ext uri="{BB962C8B-B14F-4D97-AF65-F5344CB8AC3E}">
        <p14:creationId xmlns:p14="http://schemas.microsoft.com/office/powerpoint/2010/main" val="26209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83333" y="949568"/>
            <a:ext cx="9721946" cy="759657"/>
          </a:xfrm>
        </p:spPr>
        <p:txBody>
          <a:bodyPr>
            <a:normAutofit/>
          </a:bodyPr>
          <a:lstStyle/>
          <a:p>
            <a:pPr algn="ctr"/>
            <a:r>
              <a:rPr lang="tr-TR" i="1" dirty="0">
                <a:latin typeface="Book Antiqua" panose="02040602050305030304" pitchFamily="18" charset="0"/>
              </a:rPr>
              <a:t>1960’lar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883333" y="1983545"/>
            <a:ext cx="10145737" cy="3334043"/>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Kentlerde göçle gelen geniş bir çalışan kesim ve gecekondu alanları oluştu. Göçmenler kırla bağlarını devam ettirdiler, kırdan destek aldılar ve kıra emek desteği verdiler.</a:t>
            </a:r>
          </a:p>
          <a:p>
            <a:pPr lvl="1">
              <a:buFont typeface="Arial" panose="020B0604020202020204" pitchFamily="34" charset="0"/>
              <a:buChar char="•"/>
            </a:pPr>
            <a:r>
              <a:rPr lang="tr-TR" sz="2800" dirty="0">
                <a:latin typeface="Book Antiqua" panose="02040602050305030304" pitchFamily="18" charset="0"/>
              </a:rPr>
              <a:t>İşçi sınıfının ücretleri aynı gelişmişlik düzeyindeki ülkelere göre yüksekti. Ancak sanayinin kendi içinde de büyük ve küçük sanayi olarak fark vardı. Bu sanayide çalışan işçilerin koşulları çok daha iyi idi.</a:t>
            </a:r>
          </a:p>
        </p:txBody>
      </p:sp>
    </p:spTree>
    <p:extLst>
      <p:ext uri="{BB962C8B-B14F-4D97-AF65-F5344CB8AC3E}">
        <p14:creationId xmlns:p14="http://schemas.microsoft.com/office/powerpoint/2010/main" val="1684330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83333" y="949568"/>
            <a:ext cx="9721946" cy="759657"/>
          </a:xfrm>
        </p:spPr>
        <p:txBody>
          <a:bodyPr>
            <a:normAutofit/>
          </a:bodyPr>
          <a:lstStyle/>
          <a:p>
            <a:pPr algn="ctr"/>
            <a:r>
              <a:rPr lang="tr-TR" i="1" dirty="0">
                <a:latin typeface="Book Antiqua" panose="02040602050305030304" pitchFamily="18" charset="0"/>
              </a:rPr>
              <a:t>1960’lar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883333" y="1983545"/>
            <a:ext cx="10145737" cy="3334043"/>
          </a:xfrm>
        </p:spPr>
        <p:txBody>
          <a:bodyPr>
            <a:normAutofit/>
          </a:bodyPr>
          <a:lstStyle/>
          <a:p>
            <a:pPr lvl="1">
              <a:buFont typeface="Arial" panose="020B0604020202020204" pitchFamily="34" charset="0"/>
              <a:buChar char="•"/>
            </a:pPr>
            <a:r>
              <a:rPr lang="tr-TR" sz="2800" dirty="0">
                <a:latin typeface="Book Antiqua" panose="02040602050305030304" pitchFamily="18" charset="0"/>
              </a:rPr>
              <a:t>Çocuk emeği de yaygın olarak kullanılıyordu.</a:t>
            </a:r>
          </a:p>
          <a:p>
            <a:pPr lvl="1">
              <a:buFont typeface="Arial" panose="020B0604020202020204" pitchFamily="34" charset="0"/>
              <a:buChar char="•"/>
            </a:pPr>
            <a:r>
              <a:rPr lang="tr-TR" sz="2800" dirty="0">
                <a:latin typeface="Book Antiqua" panose="02040602050305030304" pitchFamily="18" charset="0"/>
              </a:rPr>
              <a:t>Devlet harcamalarının da diğer benzer ülkelere göre daha yüksek olduğu görülür, özellikle eğitim, sağlık ve sosyal güvenlik alanlarında. Ayrıca gecekondu yapımı da devlet tarafından </a:t>
            </a:r>
            <a:r>
              <a:rPr lang="tr-TR" sz="2800" dirty="0" err="1">
                <a:latin typeface="Book Antiqua" panose="02040602050305030304" pitchFamily="18" charset="0"/>
              </a:rPr>
              <a:t>tolere</a:t>
            </a:r>
            <a:r>
              <a:rPr lang="tr-TR" sz="2800" dirty="0">
                <a:latin typeface="Book Antiqua" panose="02040602050305030304" pitchFamily="18" charset="0"/>
              </a:rPr>
              <a:t> edildi.</a:t>
            </a:r>
          </a:p>
        </p:txBody>
      </p:sp>
    </p:spTree>
    <p:extLst>
      <p:ext uri="{BB962C8B-B14F-4D97-AF65-F5344CB8AC3E}">
        <p14:creationId xmlns:p14="http://schemas.microsoft.com/office/powerpoint/2010/main" val="5155039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201</TotalTime>
  <Words>432</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Book Antiqua</vt:lpstr>
      <vt:lpstr>Calibri</vt:lpstr>
      <vt:lpstr>Verdana</vt:lpstr>
      <vt:lpstr>Wingdings 2</vt:lpstr>
      <vt:lpstr>Görünüş</vt:lpstr>
      <vt:lpstr>TÜRKİYE’NİN TOPLUMSAL YAPISI 1960’lar</vt:lpstr>
      <vt:lpstr>1960’lar</vt:lpstr>
      <vt:lpstr>1960’lar</vt:lpstr>
      <vt:lpstr>1960’lar</vt:lpstr>
      <vt:lpstr>1960’lar</vt:lpstr>
      <vt:lpstr>1960’lar</vt:lpstr>
      <vt:lpstr>1960’lar</vt:lpstr>
      <vt:lpstr>1960’lar</vt:lpstr>
      <vt:lpstr>1960’lar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dtcf</cp:lastModifiedBy>
  <cp:revision>117</cp:revision>
  <dcterms:created xsi:type="dcterms:W3CDTF">2018-03-24T09:54:46Z</dcterms:created>
  <dcterms:modified xsi:type="dcterms:W3CDTF">2020-05-30T11:27:16Z</dcterms:modified>
</cp:coreProperties>
</file>