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6" autoAdjust="0"/>
    <p:restoredTop sz="94660"/>
  </p:normalViewPr>
  <p:slideViewPr>
    <p:cSldViewPr>
      <p:cViewPr varScale="1">
        <p:scale>
          <a:sx n="70" d="100"/>
          <a:sy n="70" d="100"/>
        </p:scale>
        <p:origin x="10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4.12.2019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134817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372433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126912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319774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314726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87849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14439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33182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386795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17992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372588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299926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1701181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359245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24296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1153171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108728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53088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135532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365350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184634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787751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206661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637421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694110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1377625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33338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3611136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2588438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1443606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4031386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211141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291703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2143189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820916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678092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1427041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2457505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3869531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413092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1598323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947193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234644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1032539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3740728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3387648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840522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3534602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662429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1450627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203645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834955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369948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398766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253192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118636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75245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12/4/2019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12/4/2019</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12/4/2019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12/4/2019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7: Stacks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3519487"/>
          </a:xfrm>
        </p:spPr>
        <p:txBody>
          <a:bodyPr>
            <a:normAutofit fontScale="92500" lnSpcReduction="20000"/>
          </a:bodyPr>
          <a:lstStyle/>
          <a:p>
            <a:r>
              <a:rPr lang="en-US" sz="2600" b="1" dirty="0"/>
              <a:t>Pop </a:t>
            </a:r>
            <a:r>
              <a:rPr lang="en-US" sz="2600" b="1" dirty="0" smtClean="0"/>
              <a:t>Operation</a:t>
            </a:r>
            <a:endParaRPr lang="tr-TR" sz="2600" b="1" dirty="0" smtClean="0"/>
          </a:p>
          <a:p>
            <a:r>
              <a:rPr lang="en-US" b="1" dirty="0" smtClean="0"/>
              <a:t>The </a:t>
            </a:r>
            <a:r>
              <a:rPr lang="en-US" b="1" dirty="0"/>
              <a:t>pop operation is used to delete the topmost element from the stack. </a:t>
            </a:r>
            <a:endParaRPr lang="tr-TR" b="1" dirty="0" smtClean="0"/>
          </a:p>
          <a:p>
            <a:r>
              <a:rPr lang="en-US" b="1" dirty="0" smtClean="0"/>
              <a:t>However</a:t>
            </a:r>
            <a:r>
              <a:rPr lang="en-US" b="1" dirty="0"/>
              <a:t>, before deleting the value, we must first check if TOP=NULL because if that is the case, then it means the stack is empty and no more deletions can be done. </a:t>
            </a:r>
            <a:endParaRPr lang="tr-TR" b="1" dirty="0" smtClean="0"/>
          </a:p>
          <a:p>
            <a:r>
              <a:rPr lang="en-US" b="1" dirty="0" smtClean="0"/>
              <a:t>If </a:t>
            </a:r>
            <a:r>
              <a:rPr lang="en-US" b="1" dirty="0"/>
              <a:t>an attempt is made to delete a value from a stack that is already empty, an UNDERFLOW message is </a:t>
            </a:r>
            <a:r>
              <a:rPr lang="en-US" b="1" dirty="0" smtClean="0"/>
              <a:t>printed.</a:t>
            </a:r>
            <a:endParaRPr lang="tr-TR" b="1" dirty="0" smtClean="0"/>
          </a:p>
          <a:p>
            <a:r>
              <a:rPr lang="en-US" b="1" dirty="0" smtClean="0"/>
              <a:t>Consider </a:t>
            </a:r>
            <a:r>
              <a:rPr lang="en-US" b="1" dirty="0"/>
              <a:t>the stack given in Fig. 7.8.</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43000" y="4648200"/>
            <a:ext cx="6705600" cy="1021806"/>
          </a:xfrm>
          <a:prstGeom prst="rect">
            <a:avLst/>
          </a:prstGeom>
        </p:spPr>
      </p:pic>
    </p:spTree>
    <p:extLst>
      <p:ext uri="{BB962C8B-B14F-4D97-AF65-F5344CB8AC3E}">
        <p14:creationId xmlns:p14="http://schemas.microsoft.com/office/powerpoint/2010/main" val="136782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3167996"/>
          </a:xfrm>
        </p:spPr>
        <p:txBody>
          <a:bodyPr>
            <a:normAutofit fontScale="85000" lnSpcReduction="20000"/>
          </a:bodyPr>
          <a:lstStyle/>
          <a:p>
            <a:r>
              <a:rPr lang="en-US" b="1" dirty="0"/>
              <a:t>Pop </a:t>
            </a:r>
            <a:r>
              <a:rPr lang="en-US" b="1" dirty="0" smtClean="0"/>
              <a:t>Operation</a:t>
            </a:r>
            <a:endParaRPr lang="tr-TR" b="1" dirty="0" smtClean="0"/>
          </a:p>
          <a:p>
            <a:r>
              <a:rPr lang="en-US" b="1" dirty="0"/>
              <a:t>To delete the topmost element, we first check if TOP=NULL. If the condition is false, then we decrement the value pointed by TOP. </a:t>
            </a:r>
            <a:endParaRPr lang="tr-TR" b="1" dirty="0" smtClean="0"/>
          </a:p>
          <a:p>
            <a:r>
              <a:rPr lang="en-US" b="1" dirty="0" smtClean="0"/>
              <a:t>Thus</a:t>
            </a:r>
            <a:r>
              <a:rPr lang="en-US" b="1" dirty="0"/>
              <a:t>, the updated stack becomes as shown in Fig. 7.9</a:t>
            </a:r>
            <a:r>
              <a:rPr lang="en-US" b="1" dirty="0" smtClean="0"/>
              <a:t>.</a:t>
            </a:r>
            <a:endParaRPr lang="tr-TR" b="1" dirty="0" smtClean="0"/>
          </a:p>
          <a:p>
            <a:r>
              <a:rPr lang="en-US" b="1" dirty="0"/>
              <a:t>Figure 7.10 shows the algorithm to delete an element from a stack. </a:t>
            </a:r>
            <a:endParaRPr lang="tr-TR" b="1" dirty="0" smtClean="0"/>
          </a:p>
          <a:p>
            <a:r>
              <a:rPr lang="en-US" b="1" dirty="0" smtClean="0"/>
              <a:t>In </a:t>
            </a:r>
            <a:r>
              <a:rPr lang="en-US" b="1" dirty="0"/>
              <a:t>Step 1, we first check for the UNDERFLOW condition. </a:t>
            </a:r>
            <a:endParaRPr lang="tr-TR" b="1" dirty="0" smtClean="0"/>
          </a:p>
          <a:p>
            <a:r>
              <a:rPr lang="en-US" b="1" dirty="0" smtClean="0"/>
              <a:t>In </a:t>
            </a:r>
            <a:r>
              <a:rPr lang="en-US" b="1" dirty="0"/>
              <a:t>Step 2, the value of the location in the stack pointed by TOP is stored in VAL. </a:t>
            </a:r>
            <a:endParaRPr lang="tr-TR" b="1" dirty="0" smtClean="0"/>
          </a:p>
          <a:p>
            <a:r>
              <a:rPr lang="en-US" b="1" dirty="0" smtClean="0"/>
              <a:t>In </a:t>
            </a:r>
            <a:r>
              <a:rPr lang="en-US" b="1" dirty="0"/>
              <a:t>Step 3, TOP is decremented.</a:t>
            </a:r>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4714875"/>
            <a:ext cx="5095875" cy="923925"/>
          </a:xfrm>
          <a:prstGeom prst="rect">
            <a:avLst/>
          </a:prstGeom>
        </p:spPr>
      </p:pic>
      <p:pic>
        <p:nvPicPr>
          <p:cNvPr id="7" name="Picture 6"/>
          <p:cNvPicPr>
            <a:picLocks noChangeAspect="1"/>
          </p:cNvPicPr>
          <p:nvPr/>
        </p:nvPicPr>
        <p:blipFill>
          <a:blip r:embed="rId4"/>
          <a:stretch>
            <a:fillRect/>
          </a:stretch>
        </p:blipFill>
        <p:spPr>
          <a:xfrm>
            <a:off x="5744664" y="4048125"/>
            <a:ext cx="2867025" cy="2200275"/>
          </a:xfrm>
          <a:prstGeom prst="rect">
            <a:avLst/>
          </a:prstGeom>
        </p:spPr>
      </p:pic>
    </p:spTree>
    <p:extLst>
      <p:ext uri="{BB962C8B-B14F-4D97-AF65-F5344CB8AC3E}">
        <p14:creationId xmlns:p14="http://schemas.microsoft.com/office/powerpoint/2010/main" val="72786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2929871"/>
          </a:xfrm>
        </p:spPr>
        <p:txBody>
          <a:bodyPr>
            <a:normAutofit fontScale="85000" lnSpcReduction="20000"/>
          </a:bodyPr>
          <a:lstStyle/>
          <a:p>
            <a:r>
              <a:rPr lang="en-US" b="1" dirty="0" smtClean="0"/>
              <a:t>P</a:t>
            </a:r>
            <a:r>
              <a:rPr lang="tr-TR" b="1" dirty="0" smtClean="0"/>
              <a:t>eek</a:t>
            </a:r>
            <a:r>
              <a:rPr lang="en-US" b="1" dirty="0" smtClean="0"/>
              <a:t> Operation</a:t>
            </a:r>
            <a:endParaRPr lang="tr-TR" b="1" dirty="0" smtClean="0"/>
          </a:p>
          <a:p>
            <a:r>
              <a:rPr lang="en-US" b="1" dirty="0"/>
              <a:t>Peek is an operation that returns the value of the topmost element of the stack without deleting it from the stack. </a:t>
            </a:r>
            <a:endParaRPr lang="tr-TR" b="1" dirty="0" smtClean="0"/>
          </a:p>
          <a:p>
            <a:r>
              <a:rPr lang="en-US" b="1" dirty="0" smtClean="0"/>
              <a:t>The </a:t>
            </a:r>
            <a:r>
              <a:rPr lang="en-US" b="1" dirty="0"/>
              <a:t>algorithm for Peek operation is given in Fig. </a:t>
            </a:r>
            <a:r>
              <a:rPr lang="en-US" b="1" dirty="0" smtClean="0"/>
              <a:t>7.11.</a:t>
            </a:r>
            <a:endParaRPr lang="tr-TR" b="1" dirty="0" smtClean="0"/>
          </a:p>
          <a:p>
            <a:r>
              <a:rPr lang="en-US" b="1" dirty="0" smtClean="0"/>
              <a:t>However</a:t>
            </a:r>
            <a:r>
              <a:rPr lang="en-US" b="1" dirty="0"/>
              <a:t>, the Peek operation first checks if the stack is empty, i.e., if TOP = NULL, then an appropriate message is printed, else the value is returned. </a:t>
            </a:r>
            <a:endParaRPr lang="tr-TR" b="1" dirty="0" smtClean="0"/>
          </a:p>
          <a:p>
            <a:r>
              <a:rPr lang="en-US" b="1" dirty="0" smtClean="0"/>
              <a:t>Consider </a:t>
            </a:r>
            <a:r>
              <a:rPr lang="en-US" b="1" dirty="0"/>
              <a:t>the stack given in Fig. 7.12</a:t>
            </a:r>
            <a:r>
              <a:rPr lang="en-US" b="1" dirty="0" smtClean="0"/>
              <a:t>.</a:t>
            </a:r>
            <a:endParaRPr lang="tr-TR" b="1" dirty="0" smtClean="0"/>
          </a:p>
          <a:p>
            <a:r>
              <a:rPr lang="en-US" b="1" dirty="0"/>
              <a:t>Here, the Peek operation will return 5, as it is the value of the topmost element of the stack. </a:t>
            </a:r>
          </a:p>
          <a:p>
            <a:endParaRPr lang="tr-TR" b="1" dirty="0" smtClean="0"/>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598162" y="3581400"/>
            <a:ext cx="3343275" cy="1685925"/>
          </a:xfrm>
          <a:prstGeom prst="rect">
            <a:avLst/>
          </a:prstGeom>
        </p:spPr>
      </p:pic>
      <p:pic>
        <p:nvPicPr>
          <p:cNvPr id="10" name="Picture 9"/>
          <p:cNvPicPr>
            <a:picLocks noChangeAspect="1"/>
          </p:cNvPicPr>
          <p:nvPr/>
        </p:nvPicPr>
        <p:blipFill>
          <a:blip r:embed="rId4"/>
          <a:stretch>
            <a:fillRect/>
          </a:stretch>
        </p:blipFill>
        <p:spPr>
          <a:xfrm>
            <a:off x="3461889" y="5267325"/>
            <a:ext cx="5038725" cy="904875"/>
          </a:xfrm>
          <a:prstGeom prst="rect">
            <a:avLst/>
          </a:prstGeom>
        </p:spPr>
      </p:pic>
    </p:spTree>
    <p:extLst>
      <p:ext uri="{BB962C8B-B14F-4D97-AF65-F5344CB8AC3E}">
        <p14:creationId xmlns:p14="http://schemas.microsoft.com/office/powerpoint/2010/main" val="178012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286000" y="1138237"/>
            <a:ext cx="4057650" cy="4962525"/>
          </a:xfrm>
          <a:prstGeom prst="rect">
            <a:avLst/>
          </a:prstGeom>
        </p:spPr>
      </p:pic>
    </p:spTree>
    <p:extLst>
      <p:ext uri="{BB962C8B-B14F-4D97-AF65-F5344CB8AC3E}">
        <p14:creationId xmlns:p14="http://schemas.microsoft.com/office/powerpoint/2010/main" val="3422439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600200" y="1282492"/>
            <a:ext cx="5572125" cy="4076700"/>
          </a:xfrm>
          <a:prstGeom prst="rect">
            <a:avLst/>
          </a:prstGeom>
        </p:spPr>
      </p:pic>
    </p:spTree>
    <p:extLst>
      <p:ext uri="{BB962C8B-B14F-4D97-AF65-F5344CB8AC3E}">
        <p14:creationId xmlns:p14="http://schemas.microsoft.com/office/powerpoint/2010/main" val="2605397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Linked Representation of Stacks</a:t>
            </a:r>
            <a:endParaRPr lang="en-US" sz="2400" dirty="0" smtClean="0"/>
          </a:p>
        </p:txBody>
      </p:sp>
      <p:sp>
        <p:nvSpPr>
          <p:cNvPr id="3" name="Content Placeholder 2"/>
          <p:cNvSpPr>
            <a:spLocks noGrp="1"/>
          </p:cNvSpPr>
          <p:nvPr>
            <p:ph idx="1"/>
          </p:nvPr>
        </p:nvSpPr>
        <p:spPr>
          <a:xfrm>
            <a:off x="685800" y="803929"/>
            <a:ext cx="7620000" cy="5368271"/>
          </a:xfrm>
        </p:spPr>
        <p:txBody>
          <a:bodyPr>
            <a:normAutofit fontScale="92500" lnSpcReduction="10000"/>
          </a:bodyPr>
          <a:lstStyle/>
          <a:p>
            <a:r>
              <a:rPr lang="en-US" b="1" dirty="0"/>
              <a:t>We have seen how a stack is created using an array. </a:t>
            </a:r>
            <a:endParaRPr lang="tr-TR" b="1" dirty="0" smtClean="0"/>
          </a:p>
          <a:p>
            <a:r>
              <a:rPr lang="en-US" b="1" dirty="0" smtClean="0"/>
              <a:t>This </a:t>
            </a:r>
            <a:r>
              <a:rPr lang="en-US" b="1" dirty="0"/>
              <a:t>technique of creating a stack is easy, but the drawback is that the array must be declared to have some fixed size. </a:t>
            </a:r>
            <a:endParaRPr lang="tr-TR" b="1" dirty="0" smtClean="0"/>
          </a:p>
          <a:p>
            <a:r>
              <a:rPr lang="en-US" b="1" dirty="0" smtClean="0"/>
              <a:t>In </a:t>
            </a:r>
            <a:r>
              <a:rPr lang="en-US" b="1" dirty="0"/>
              <a:t>case the stack is a very small one or its maximum size is known in advance, then the array implementation of the stack gives an efficient implementation. </a:t>
            </a:r>
            <a:endParaRPr lang="tr-TR" b="1" dirty="0" smtClean="0"/>
          </a:p>
          <a:p>
            <a:r>
              <a:rPr lang="en-US" b="1" dirty="0" smtClean="0"/>
              <a:t>But </a:t>
            </a:r>
            <a:r>
              <a:rPr lang="en-US" b="1" dirty="0"/>
              <a:t>if the array size cannot be determined in advance, then the other alternative, i.e., linked representation, is used. </a:t>
            </a:r>
            <a:endParaRPr lang="tr-TR" b="1" dirty="0" smtClean="0"/>
          </a:p>
          <a:p>
            <a:r>
              <a:rPr lang="en-US" b="1" dirty="0" smtClean="0"/>
              <a:t>The </a:t>
            </a:r>
            <a:r>
              <a:rPr lang="en-US" b="1" dirty="0"/>
              <a:t>storage requirement of linked representation of the stack with n elements is O(n), and the typical time requirement for the operations is O(1). </a:t>
            </a:r>
            <a:endParaRPr lang="tr-TR" b="1" dirty="0" smtClean="0"/>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1863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Linked Representation of Stacks</a:t>
            </a:r>
            <a:endParaRPr lang="en-US" sz="2400" dirty="0" smtClean="0"/>
          </a:p>
        </p:txBody>
      </p:sp>
      <p:sp>
        <p:nvSpPr>
          <p:cNvPr id="3" name="Content Placeholder 2"/>
          <p:cNvSpPr>
            <a:spLocks noGrp="1"/>
          </p:cNvSpPr>
          <p:nvPr>
            <p:ph idx="1"/>
          </p:nvPr>
        </p:nvSpPr>
        <p:spPr>
          <a:xfrm>
            <a:off x="685800" y="803929"/>
            <a:ext cx="7620000" cy="3615671"/>
          </a:xfrm>
        </p:spPr>
        <p:txBody>
          <a:bodyPr>
            <a:normAutofit lnSpcReduction="10000"/>
          </a:bodyPr>
          <a:lstStyle/>
          <a:p>
            <a:r>
              <a:rPr lang="en-US" b="1" dirty="0"/>
              <a:t>In a linked stack, every node has two parts—one that stores data and another that stores the address of the next node. </a:t>
            </a:r>
            <a:endParaRPr lang="tr-TR" b="1" dirty="0" smtClean="0"/>
          </a:p>
          <a:p>
            <a:r>
              <a:rPr lang="en-US" b="1" dirty="0" smtClean="0"/>
              <a:t>The </a:t>
            </a:r>
            <a:r>
              <a:rPr lang="en-US" b="1" dirty="0"/>
              <a:t>START pointer of the linked list is used as TOP. </a:t>
            </a:r>
            <a:endParaRPr lang="tr-TR" b="1" dirty="0" smtClean="0"/>
          </a:p>
          <a:p>
            <a:r>
              <a:rPr lang="en-US" b="1" dirty="0" smtClean="0"/>
              <a:t>All </a:t>
            </a:r>
            <a:r>
              <a:rPr lang="en-US" b="1" dirty="0"/>
              <a:t>insertions and deletions are done at the node pointed by TOP. If TOP = NULL, then it indicates that the stack is empty. </a:t>
            </a:r>
            <a:endParaRPr lang="tr-TR" b="1" dirty="0" smtClean="0"/>
          </a:p>
          <a:p>
            <a:r>
              <a:rPr lang="en-US" b="1" dirty="0" smtClean="0"/>
              <a:t>The </a:t>
            </a:r>
            <a:r>
              <a:rPr lang="en-US" b="1" dirty="0"/>
              <a:t>linked representation of a stack is shown in Fig. 7.13.</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4648200"/>
            <a:ext cx="6931675" cy="1081087"/>
          </a:xfrm>
          <a:prstGeom prst="rect">
            <a:avLst/>
          </a:prstGeom>
        </p:spPr>
      </p:pic>
    </p:spTree>
    <p:extLst>
      <p:ext uri="{BB962C8B-B14F-4D97-AF65-F5344CB8AC3E}">
        <p14:creationId xmlns:p14="http://schemas.microsoft.com/office/powerpoint/2010/main" val="3005240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4730096"/>
          </a:xfrm>
        </p:spPr>
        <p:txBody>
          <a:bodyPr>
            <a:normAutofit fontScale="77500" lnSpcReduction="20000"/>
          </a:bodyPr>
          <a:lstStyle/>
          <a:p>
            <a:r>
              <a:rPr lang="en-US" b="1" dirty="0"/>
              <a:t>Push Operation </a:t>
            </a:r>
            <a:endParaRPr lang="tr-TR" b="1" dirty="0" smtClean="0"/>
          </a:p>
          <a:p>
            <a:r>
              <a:rPr lang="en-US" b="1" dirty="0" smtClean="0"/>
              <a:t>The </a:t>
            </a:r>
            <a:r>
              <a:rPr lang="en-US" b="1" dirty="0"/>
              <a:t>push operation is used to insert an element into the stack. </a:t>
            </a:r>
            <a:endParaRPr lang="tr-TR" b="1" dirty="0" smtClean="0"/>
          </a:p>
          <a:p>
            <a:r>
              <a:rPr lang="en-US" b="1" dirty="0" smtClean="0"/>
              <a:t>The </a:t>
            </a:r>
            <a:r>
              <a:rPr lang="en-US" b="1" dirty="0"/>
              <a:t>new element is added at the topmost position of the stack. Consider the linked stack shown in Fig. 7.14</a:t>
            </a:r>
            <a:r>
              <a:rPr lang="en-US" b="1" dirty="0" smtClean="0"/>
              <a:t>.</a:t>
            </a:r>
            <a:endParaRPr lang="tr-TR" b="1" dirty="0" smtClean="0"/>
          </a:p>
          <a:p>
            <a:endParaRPr lang="tr-TR" b="1" dirty="0"/>
          </a:p>
          <a:p>
            <a:endParaRPr lang="tr-TR" b="1" dirty="0" smtClean="0"/>
          </a:p>
          <a:p>
            <a:endParaRPr lang="tr-TR" b="1" dirty="0"/>
          </a:p>
          <a:p>
            <a:endParaRPr lang="en-US" b="1" dirty="0"/>
          </a:p>
          <a:p>
            <a:r>
              <a:rPr lang="en-US" b="1" dirty="0"/>
              <a:t>To insert an element with value 9, we first check if </a:t>
            </a:r>
            <a:r>
              <a:rPr lang="en-US" b="1" dirty="0" smtClean="0"/>
              <a:t>TOP=NULL.</a:t>
            </a:r>
            <a:endParaRPr lang="tr-TR" b="1" dirty="0" smtClean="0"/>
          </a:p>
          <a:p>
            <a:r>
              <a:rPr lang="en-US" b="1" dirty="0" smtClean="0"/>
              <a:t>If  </a:t>
            </a:r>
            <a:r>
              <a:rPr lang="en-US" b="1" dirty="0"/>
              <a:t>this is the case, then we allocate memory for a new node, store the value in its DATA part and NULL in its NEXT part. </a:t>
            </a:r>
            <a:endParaRPr lang="tr-TR" b="1" dirty="0" smtClean="0"/>
          </a:p>
          <a:p>
            <a:r>
              <a:rPr lang="en-US" b="1" dirty="0" smtClean="0"/>
              <a:t>The </a:t>
            </a:r>
            <a:r>
              <a:rPr lang="en-US" b="1" dirty="0"/>
              <a:t>new node will then be called  TOP. </a:t>
            </a:r>
            <a:endParaRPr lang="tr-TR" b="1" dirty="0" smtClean="0"/>
          </a:p>
          <a:p>
            <a:r>
              <a:rPr lang="en-US" b="1" dirty="0" smtClean="0"/>
              <a:t>However</a:t>
            </a:r>
            <a:r>
              <a:rPr lang="en-US" b="1" dirty="0"/>
              <a:t>, if TOP!=NULL, then we insert the new node at the beginning of the linked stack and name this new node as TOP. </a:t>
            </a:r>
            <a:endParaRPr lang="tr-TR" b="1" dirty="0" smtClean="0"/>
          </a:p>
          <a:p>
            <a:r>
              <a:rPr lang="en-US" b="1" dirty="0" smtClean="0"/>
              <a:t>Thus</a:t>
            </a:r>
            <a:r>
              <a:rPr lang="en-US" b="1" dirty="0"/>
              <a:t>, the updated stack becomes as shown in Fig. 7.15.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05000" y="2286000"/>
            <a:ext cx="4514850" cy="838200"/>
          </a:xfrm>
          <a:prstGeom prst="rect">
            <a:avLst/>
          </a:prstGeom>
        </p:spPr>
      </p:pic>
      <p:pic>
        <p:nvPicPr>
          <p:cNvPr id="7" name="Picture 6"/>
          <p:cNvPicPr>
            <a:picLocks noChangeAspect="1"/>
          </p:cNvPicPr>
          <p:nvPr/>
        </p:nvPicPr>
        <p:blipFill>
          <a:blip r:embed="rId4"/>
          <a:stretch>
            <a:fillRect/>
          </a:stretch>
        </p:blipFill>
        <p:spPr>
          <a:xfrm>
            <a:off x="1576387" y="5534025"/>
            <a:ext cx="5172075" cy="790575"/>
          </a:xfrm>
          <a:prstGeom prst="rect">
            <a:avLst/>
          </a:prstGeom>
        </p:spPr>
      </p:pic>
    </p:spTree>
    <p:extLst>
      <p:ext uri="{BB962C8B-B14F-4D97-AF65-F5344CB8AC3E}">
        <p14:creationId xmlns:p14="http://schemas.microsoft.com/office/powerpoint/2010/main" val="370566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006071"/>
          </a:xfrm>
        </p:spPr>
        <p:txBody>
          <a:bodyPr>
            <a:normAutofit fontScale="70000" lnSpcReduction="20000"/>
          </a:bodyPr>
          <a:lstStyle/>
          <a:p>
            <a:r>
              <a:rPr lang="en-US" b="1" dirty="0"/>
              <a:t>Figure 7.16 shows the algorithm to push an element into a linked stack. </a:t>
            </a:r>
            <a:endParaRPr lang="tr-TR" b="1" dirty="0" smtClean="0"/>
          </a:p>
          <a:p>
            <a:r>
              <a:rPr lang="en-US" b="1" dirty="0" smtClean="0"/>
              <a:t>In </a:t>
            </a:r>
            <a:r>
              <a:rPr lang="en-US" b="1" dirty="0"/>
              <a:t>Step 1, memory is allocated for the new node. In Step 2, the DATA part of the new node is initialized with the value to be stored in the node. </a:t>
            </a:r>
            <a:endParaRPr lang="tr-TR" b="1" dirty="0" smtClean="0"/>
          </a:p>
          <a:p>
            <a:r>
              <a:rPr lang="en-US" b="1" dirty="0" smtClean="0"/>
              <a:t>In </a:t>
            </a:r>
            <a:r>
              <a:rPr lang="en-US" b="1" dirty="0"/>
              <a:t>Step 3, we check if the new node is the first node of the linked list. </a:t>
            </a:r>
            <a:endParaRPr lang="tr-TR" b="1" dirty="0" smtClean="0"/>
          </a:p>
          <a:p>
            <a:r>
              <a:rPr lang="en-US" b="1" dirty="0" smtClean="0"/>
              <a:t>This</a:t>
            </a:r>
            <a:r>
              <a:rPr lang="tr-TR" b="1" dirty="0" smtClean="0"/>
              <a:t> </a:t>
            </a:r>
            <a:r>
              <a:rPr lang="en-US" b="1" dirty="0"/>
              <a:t>is done by checking if TOP = NULL. </a:t>
            </a:r>
            <a:endParaRPr lang="tr-TR" b="1" dirty="0" smtClean="0"/>
          </a:p>
          <a:p>
            <a:r>
              <a:rPr lang="en-US" b="1" dirty="0" smtClean="0"/>
              <a:t>In </a:t>
            </a:r>
            <a:r>
              <a:rPr lang="en-US" b="1" dirty="0"/>
              <a:t>case the IF statement evaluates to true, then NULL is stored in the NEXT part of the node and the new node is called TOP. </a:t>
            </a:r>
            <a:endParaRPr lang="tr-TR" b="1" dirty="0" smtClean="0"/>
          </a:p>
          <a:p>
            <a:r>
              <a:rPr lang="en-US" b="1" dirty="0" smtClean="0"/>
              <a:t>However</a:t>
            </a:r>
            <a:r>
              <a:rPr lang="en-US" b="1" dirty="0"/>
              <a:t>, if the new node is not the first node in the list, then it is added before the first node of the list (that is, the TOP node) and termed as TOP.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844108" y="3429000"/>
            <a:ext cx="3609975" cy="2819400"/>
          </a:xfrm>
          <a:prstGeom prst="rect">
            <a:avLst/>
          </a:prstGeom>
        </p:spPr>
      </p:pic>
    </p:spTree>
    <p:extLst>
      <p:ext uri="{BB962C8B-B14F-4D97-AF65-F5344CB8AC3E}">
        <p14:creationId xmlns:p14="http://schemas.microsoft.com/office/powerpoint/2010/main" val="775633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006071"/>
          </a:xfrm>
        </p:spPr>
        <p:txBody>
          <a:bodyPr>
            <a:normAutofit fontScale="85000" lnSpcReduction="10000"/>
          </a:bodyPr>
          <a:lstStyle/>
          <a:p>
            <a:r>
              <a:rPr lang="en-US" b="1" dirty="0"/>
              <a:t>Pop Operation </a:t>
            </a:r>
            <a:endParaRPr lang="tr-TR" b="1" dirty="0" smtClean="0"/>
          </a:p>
          <a:p>
            <a:r>
              <a:rPr lang="en-US" b="1" dirty="0" smtClean="0"/>
              <a:t>The </a:t>
            </a:r>
            <a:r>
              <a:rPr lang="en-US" b="1" dirty="0"/>
              <a:t>pop operation is used to delete the topmost element from a stack. </a:t>
            </a:r>
            <a:endParaRPr lang="tr-TR" b="1" dirty="0" smtClean="0"/>
          </a:p>
          <a:p>
            <a:r>
              <a:rPr lang="en-US" b="1" dirty="0" smtClean="0"/>
              <a:t>However</a:t>
            </a:r>
            <a:r>
              <a:rPr lang="en-US" b="1" dirty="0"/>
              <a:t>, before deleting the value, we must first check if TOP=NULL, because if this is the case, then it means that the stack is empty and no more deletions can be done. </a:t>
            </a:r>
            <a:endParaRPr lang="tr-TR" b="1" dirty="0" smtClean="0"/>
          </a:p>
          <a:p>
            <a:r>
              <a:rPr lang="en-US" b="1" dirty="0" smtClean="0"/>
              <a:t>If </a:t>
            </a:r>
            <a:r>
              <a:rPr lang="en-US" b="1" dirty="0"/>
              <a:t>an attempt is made to delete a value from a stack that is already empty, an UNDERFLOW message is printed. </a:t>
            </a:r>
            <a:endParaRPr lang="tr-TR" b="1" dirty="0" smtClean="0"/>
          </a:p>
          <a:p>
            <a:r>
              <a:rPr lang="en-US" b="1" dirty="0" smtClean="0"/>
              <a:t>Consider </a:t>
            </a:r>
            <a:r>
              <a:rPr lang="en-US" b="1" dirty="0"/>
              <a:t>the stack shown in Fig. 7.17.</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66800" y="3951941"/>
            <a:ext cx="6844702" cy="1153459"/>
          </a:xfrm>
          <a:prstGeom prst="rect">
            <a:avLst/>
          </a:prstGeom>
        </p:spPr>
      </p:pic>
    </p:spTree>
    <p:extLst>
      <p:ext uri="{BB962C8B-B14F-4D97-AF65-F5344CB8AC3E}">
        <p14:creationId xmlns:p14="http://schemas.microsoft.com/office/powerpoint/2010/main" val="107536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a:bodyPr>
          <a:lstStyle/>
          <a:p>
            <a:r>
              <a:rPr lang="tr-TR" b="1" dirty="0" smtClean="0">
                <a:solidFill>
                  <a:srgbClr val="3E3D2D"/>
                </a:solidFill>
              </a:rPr>
              <a:t>Introduction to Stacks</a:t>
            </a:r>
          </a:p>
          <a:p>
            <a:r>
              <a:rPr lang="tr-TR" b="1" dirty="0" smtClean="0"/>
              <a:t>Array Representation of Stacks</a:t>
            </a:r>
          </a:p>
          <a:p>
            <a:r>
              <a:rPr lang="tr-TR" b="1" dirty="0" smtClean="0">
                <a:solidFill>
                  <a:srgbClr val="3E3D2D"/>
                </a:solidFill>
              </a:rPr>
              <a:t>Operations on a Stack</a:t>
            </a:r>
          </a:p>
          <a:p>
            <a:r>
              <a:rPr lang="tr-TR" b="1" dirty="0" smtClean="0"/>
              <a:t>Linked </a:t>
            </a:r>
            <a:r>
              <a:rPr lang="tr-TR" b="1" dirty="0"/>
              <a:t>Representation of </a:t>
            </a:r>
            <a:r>
              <a:rPr lang="tr-TR" b="1" dirty="0" smtClean="0"/>
              <a:t>Stacks</a:t>
            </a:r>
          </a:p>
          <a:p>
            <a:r>
              <a:rPr lang="tr-TR" b="1" dirty="0">
                <a:solidFill>
                  <a:srgbClr val="3E3D2D"/>
                </a:solidFill>
              </a:rPr>
              <a:t>Operations on </a:t>
            </a:r>
            <a:r>
              <a:rPr lang="tr-TR" b="1" dirty="0" smtClean="0">
                <a:solidFill>
                  <a:srgbClr val="3E3D2D"/>
                </a:solidFill>
              </a:rPr>
              <a:t>a Linked Stack</a:t>
            </a:r>
            <a:endParaRPr lang="tr-TR" b="1" dirty="0"/>
          </a:p>
          <a:p>
            <a:r>
              <a:rPr lang="tr-TR" b="1" dirty="0" smtClean="0">
                <a:solidFill>
                  <a:srgbClr val="3E3D2D"/>
                </a:solidFill>
              </a:rPr>
              <a:t>Multiple Stacks</a:t>
            </a:r>
          </a:p>
          <a:p>
            <a:r>
              <a:rPr lang="tr-TR" b="1" dirty="0" smtClean="0">
                <a:solidFill>
                  <a:srgbClr val="3E3D2D"/>
                </a:solidFill>
              </a:rPr>
              <a:t>Application of Stacks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234671"/>
          </a:xfrm>
        </p:spPr>
        <p:txBody>
          <a:bodyPr>
            <a:normAutofit fontScale="77500" lnSpcReduction="20000"/>
          </a:bodyPr>
          <a:lstStyle/>
          <a:p>
            <a:r>
              <a:rPr lang="en-US" b="1" dirty="0"/>
              <a:t>Pop Operation </a:t>
            </a:r>
            <a:endParaRPr lang="tr-TR" b="1" dirty="0" smtClean="0"/>
          </a:p>
          <a:p>
            <a:r>
              <a:rPr lang="en-US" b="1" dirty="0"/>
              <a:t>In case TOP!=NULL, then we will delete the node pointed by TOP, and make TOP point to the second element of the linked stack. </a:t>
            </a:r>
            <a:endParaRPr lang="tr-TR" b="1" dirty="0" smtClean="0"/>
          </a:p>
          <a:p>
            <a:r>
              <a:rPr lang="en-US" b="1" dirty="0" smtClean="0"/>
              <a:t>Thus</a:t>
            </a:r>
            <a:r>
              <a:rPr lang="en-US" b="1" dirty="0"/>
              <a:t>, the updated stack becomes as shown in Fig. 7.18</a:t>
            </a:r>
            <a:r>
              <a:rPr lang="en-US" b="1" dirty="0" smtClean="0"/>
              <a:t>.</a:t>
            </a:r>
            <a:endParaRPr lang="tr-TR" b="1" dirty="0" smtClean="0"/>
          </a:p>
          <a:p>
            <a:r>
              <a:rPr lang="en-US" b="1" dirty="0"/>
              <a:t>Figure 7.19 shows the algorithm to delete an element from a stack. </a:t>
            </a:r>
            <a:endParaRPr lang="tr-TR" b="1" dirty="0" smtClean="0"/>
          </a:p>
          <a:p>
            <a:r>
              <a:rPr lang="en-US" b="1" dirty="0" smtClean="0"/>
              <a:t>In </a:t>
            </a:r>
            <a:r>
              <a:rPr lang="en-US" b="1" dirty="0"/>
              <a:t>Step 1, we first check for the UNDERFLOW condition. In Step 2, we use a pointer PTR that points to TOP. </a:t>
            </a:r>
            <a:endParaRPr lang="tr-TR" b="1" dirty="0" smtClean="0"/>
          </a:p>
          <a:p>
            <a:r>
              <a:rPr lang="en-US" b="1" dirty="0" smtClean="0"/>
              <a:t>In </a:t>
            </a:r>
            <a:r>
              <a:rPr lang="en-US" b="1" dirty="0"/>
              <a:t>Step 3, TOP is made to point to the next node in </a:t>
            </a:r>
            <a:r>
              <a:rPr lang="en-US" b="1" dirty="0" smtClean="0"/>
              <a:t>sequence.</a:t>
            </a:r>
            <a:endParaRPr lang="tr-TR" b="1" dirty="0" smtClean="0"/>
          </a:p>
          <a:p>
            <a:r>
              <a:rPr lang="en-US" b="1" dirty="0" smtClean="0"/>
              <a:t>In </a:t>
            </a:r>
            <a:r>
              <a:rPr lang="en-US" b="1" dirty="0"/>
              <a:t>Step 4, the memory occupied by PTR is given back to the free pool.</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64029" y="4038600"/>
            <a:ext cx="2924175" cy="2362200"/>
          </a:xfrm>
          <a:prstGeom prst="rect">
            <a:avLst/>
          </a:prstGeom>
        </p:spPr>
      </p:pic>
      <p:pic>
        <p:nvPicPr>
          <p:cNvPr id="7" name="Picture 6"/>
          <p:cNvPicPr>
            <a:picLocks noChangeAspect="1"/>
          </p:cNvPicPr>
          <p:nvPr/>
        </p:nvPicPr>
        <p:blipFill>
          <a:blip r:embed="rId4"/>
          <a:stretch>
            <a:fillRect/>
          </a:stretch>
        </p:blipFill>
        <p:spPr>
          <a:xfrm>
            <a:off x="3473577" y="4543425"/>
            <a:ext cx="5210175" cy="866775"/>
          </a:xfrm>
          <a:prstGeom prst="rect">
            <a:avLst/>
          </a:prstGeom>
        </p:spPr>
      </p:pic>
    </p:spTree>
    <p:extLst>
      <p:ext uri="{BB962C8B-B14F-4D97-AF65-F5344CB8AC3E}">
        <p14:creationId xmlns:p14="http://schemas.microsoft.com/office/powerpoint/2010/main" val="32730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561419" y="1524000"/>
            <a:ext cx="6021161" cy="3810000"/>
          </a:xfrm>
          <a:prstGeom prst="rect">
            <a:avLst/>
          </a:prstGeom>
        </p:spPr>
      </p:pic>
    </p:spTree>
    <p:extLst>
      <p:ext uri="{BB962C8B-B14F-4D97-AF65-F5344CB8AC3E}">
        <p14:creationId xmlns:p14="http://schemas.microsoft.com/office/powerpoint/2010/main" val="2362861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24808" y="1371600"/>
            <a:ext cx="7648575" cy="1581150"/>
          </a:xfrm>
          <a:prstGeom prst="rect">
            <a:avLst/>
          </a:prstGeom>
        </p:spPr>
      </p:pic>
      <p:pic>
        <p:nvPicPr>
          <p:cNvPr id="5" name="Picture 4"/>
          <p:cNvPicPr>
            <a:picLocks noChangeAspect="1"/>
          </p:cNvPicPr>
          <p:nvPr/>
        </p:nvPicPr>
        <p:blipFill>
          <a:blip r:embed="rId4"/>
          <a:stretch>
            <a:fillRect/>
          </a:stretch>
        </p:blipFill>
        <p:spPr>
          <a:xfrm>
            <a:off x="824808" y="2952750"/>
            <a:ext cx="7639050" cy="1562100"/>
          </a:xfrm>
          <a:prstGeom prst="rect">
            <a:avLst/>
          </a:prstGeom>
        </p:spPr>
      </p:pic>
    </p:spTree>
    <p:extLst>
      <p:ext uri="{BB962C8B-B14F-4D97-AF65-F5344CB8AC3E}">
        <p14:creationId xmlns:p14="http://schemas.microsoft.com/office/powerpoint/2010/main" val="3887724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71600" y="1457325"/>
            <a:ext cx="6400800" cy="3943350"/>
          </a:xfrm>
          <a:prstGeom prst="rect">
            <a:avLst/>
          </a:prstGeom>
        </p:spPr>
      </p:pic>
    </p:spTree>
    <p:extLst>
      <p:ext uri="{BB962C8B-B14F-4D97-AF65-F5344CB8AC3E}">
        <p14:creationId xmlns:p14="http://schemas.microsoft.com/office/powerpoint/2010/main" val="120354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Multiple Stacks</a:t>
            </a:r>
            <a:endParaRPr lang="en-US" sz="2400" dirty="0" smtClean="0"/>
          </a:p>
        </p:txBody>
      </p:sp>
      <p:sp>
        <p:nvSpPr>
          <p:cNvPr id="3" name="Content Placeholder 2"/>
          <p:cNvSpPr>
            <a:spLocks noGrp="1"/>
          </p:cNvSpPr>
          <p:nvPr>
            <p:ph idx="1"/>
          </p:nvPr>
        </p:nvSpPr>
        <p:spPr>
          <a:xfrm>
            <a:off x="685800" y="803929"/>
            <a:ext cx="7620000" cy="3615671"/>
          </a:xfrm>
        </p:spPr>
        <p:txBody>
          <a:bodyPr>
            <a:normAutofit fontScale="70000" lnSpcReduction="20000"/>
          </a:bodyPr>
          <a:lstStyle/>
          <a:p>
            <a:r>
              <a:rPr lang="en-US" b="1" dirty="0"/>
              <a:t>While implementing a stack using an array, we had seen that the size of the array must be known in advance. </a:t>
            </a:r>
            <a:endParaRPr lang="tr-TR" b="1" dirty="0" smtClean="0"/>
          </a:p>
          <a:p>
            <a:r>
              <a:rPr lang="en-US" b="1" dirty="0" smtClean="0"/>
              <a:t>If </a:t>
            </a:r>
            <a:r>
              <a:rPr lang="en-US" b="1" dirty="0"/>
              <a:t>the stack is allocated less space, then frequent OVERFLOW conditions will be encountered. </a:t>
            </a:r>
            <a:endParaRPr lang="tr-TR" b="1" dirty="0" smtClean="0"/>
          </a:p>
          <a:p>
            <a:r>
              <a:rPr lang="en-US" b="1" dirty="0" smtClean="0"/>
              <a:t>To </a:t>
            </a:r>
            <a:r>
              <a:rPr lang="en-US" b="1" dirty="0"/>
              <a:t>deal with this problem, the code will have to be modified to reallocate more space for the array. </a:t>
            </a:r>
            <a:endParaRPr lang="tr-TR" b="1" dirty="0" smtClean="0"/>
          </a:p>
          <a:p>
            <a:r>
              <a:rPr lang="en-US" b="1" dirty="0" smtClean="0"/>
              <a:t>In </a:t>
            </a:r>
            <a:r>
              <a:rPr lang="en-US" b="1" dirty="0"/>
              <a:t>case we allocate a large amount of space for the stack, it may result in sheer wastage of memory. </a:t>
            </a:r>
            <a:endParaRPr lang="tr-TR" b="1" dirty="0" smtClean="0"/>
          </a:p>
          <a:p>
            <a:r>
              <a:rPr lang="en-US" b="1" dirty="0" smtClean="0"/>
              <a:t>Thus</a:t>
            </a:r>
            <a:r>
              <a:rPr lang="en-US" b="1" dirty="0"/>
              <a:t>, there lies a trade-off between the frequency of overflows and the space allocated. </a:t>
            </a:r>
            <a:endParaRPr lang="tr-TR" b="1" dirty="0" smtClean="0"/>
          </a:p>
          <a:p>
            <a:r>
              <a:rPr lang="en-US" b="1" dirty="0" smtClean="0"/>
              <a:t>So</a:t>
            </a:r>
            <a:r>
              <a:rPr lang="en-US" b="1" dirty="0"/>
              <a:t>, a better solution to deal with this problem is to have multiple stacks or to have more than one stack in the same array of sufficient size. </a:t>
            </a:r>
            <a:endParaRPr lang="tr-TR" b="1" dirty="0" smtClean="0"/>
          </a:p>
          <a:p>
            <a:r>
              <a:rPr lang="en-US" b="1" dirty="0" smtClean="0"/>
              <a:t>Figure </a:t>
            </a:r>
            <a:r>
              <a:rPr lang="en-US" b="1" dirty="0"/>
              <a:t>7.20 illustrates this concept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16450" y="4723584"/>
            <a:ext cx="6558699" cy="1314450"/>
          </a:xfrm>
          <a:prstGeom prst="rect">
            <a:avLst/>
          </a:prstGeom>
        </p:spPr>
      </p:pic>
    </p:spTree>
    <p:extLst>
      <p:ext uri="{BB962C8B-B14F-4D97-AF65-F5344CB8AC3E}">
        <p14:creationId xmlns:p14="http://schemas.microsoft.com/office/powerpoint/2010/main" val="415434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Multiple Stacks</a:t>
            </a:r>
            <a:endParaRPr lang="en-US" sz="2400" dirty="0" smtClean="0"/>
          </a:p>
        </p:txBody>
      </p:sp>
      <p:sp>
        <p:nvSpPr>
          <p:cNvPr id="3" name="Content Placeholder 2"/>
          <p:cNvSpPr>
            <a:spLocks noGrp="1"/>
          </p:cNvSpPr>
          <p:nvPr>
            <p:ph idx="1"/>
          </p:nvPr>
        </p:nvSpPr>
        <p:spPr>
          <a:xfrm>
            <a:off x="685800" y="956329"/>
            <a:ext cx="7620000" cy="3920471"/>
          </a:xfrm>
        </p:spPr>
        <p:txBody>
          <a:bodyPr>
            <a:normAutofit fontScale="85000" lnSpcReduction="20000"/>
          </a:bodyPr>
          <a:lstStyle/>
          <a:p>
            <a:r>
              <a:rPr lang="en-US" b="1" dirty="0"/>
              <a:t>In Fig. 7.20, an array STACK[n] is used to represent two stacks, Stack A and Stack B. </a:t>
            </a:r>
            <a:endParaRPr lang="tr-TR" b="1" dirty="0" smtClean="0"/>
          </a:p>
          <a:p>
            <a:r>
              <a:rPr lang="en-US" b="1" dirty="0" smtClean="0"/>
              <a:t>The </a:t>
            </a:r>
            <a:r>
              <a:rPr lang="en-US" b="1" dirty="0"/>
              <a:t>value of n is such that the combined size of both the stacks will never exceed n. </a:t>
            </a:r>
            <a:endParaRPr lang="tr-TR" b="1" dirty="0" smtClean="0"/>
          </a:p>
          <a:p>
            <a:r>
              <a:rPr lang="en-US" b="1" dirty="0" smtClean="0"/>
              <a:t>While </a:t>
            </a:r>
            <a:r>
              <a:rPr lang="en-US" b="1" dirty="0"/>
              <a:t>operating on these stacks, it is important to note one thing—Stack A will grow from left to right, whereas Stack B will grow from right to left at the same </a:t>
            </a:r>
            <a:r>
              <a:rPr lang="en-US" b="1" dirty="0" smtClean="0"/>
              <a:t>time.</a:t>
            </a:r>
            <a:endParaRPr lang="tr-TR" b="1" dirty="0" smtClean="0"/>
          </a:p>
          <a:p>
            <a:r>
              <a:rPr lang="en-US" b="1" dirty="0" smtClean="0"/>
              <a:t>Extending </a:t>
            </a:r>
            <a:r>
              <a:rPr lang="en-US" b="1" dirty="0"/>
              <a:t>this concept to multiple stacks, a stack can also be used to represent n number of stacks in the same array. </a:t>
            </a:r>
            <a:endParaRPr lang="tr-TR" b="1" dirty="0" smtClean="0"/>
          </a:p>
          <a:p>
            <a:r>
              <a:rPr lang="en-US" b="1" dirty="0" smtClean="0"/>
              <a:t>That </a:t>
            </a:r>
            <a:r>
              <a:rPr lang="en-US" b="1" dirty="0"/>
              <a:t>is, if we have a STACK[n], then each stack I will be allocated an equal amount of space bounded by indices b[</a:t>
            </a:r>
            <a:r>
              <a:rPr lang="en-US" b="1" dirty="0" err="1"/>
              <a:t>i</a:t>
            </a:r>
            <a:r>
              <a:rPr lang="en-US" b="1" dirty="0"/>
              <a:t>] and e[</a:t>
            </a:r>
            <a:r>
              <a:rPr lang="en-US" b="1" dirty="0" err="1"/>
              <a:t>i</a:t>
            </a:r>
            <a:r>
              <a:rPr lang="en-US" b="1" dirty="0"/>
              <a:t>]. </a:t>
            </a:r>
            <a:endParaRPr lang="tr-TR" b="1" dirty="0" smtClean="0"/>
          </a:p>
          <a:p>
            <a:r>
              <a:rPr lang="en-US" b="1" dirty="0" smtClean="0"/>
              <a:t>This </a:t>
            </a:r>
            <a:r>
              <a:rPr lang="en-US" b="1" dirty="0"/>
              <a:t>is shown in Fig. 7.21.</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19225" y="4962525"/>
            <a:ext cx="6153150" cy="1133475"/>
          </a:xfrm>
          <a:prstGeom prst="rect">
            <a:avLst/>
          </a:prstGeom>
        </p:spPr>
      </p:pic>
    </p:spTree>
    <p:extLst>
      <p:ext uri="{BB962C8B-B14F-4D97-AF65-F5344CB8AC3E}">
        <p14:creationId xmlns:p14="http://schemas.microsoft.com/office/powerpoint/2010/main" val="2412089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225271"/>
          </a:xfrm>
        </p:spPr>
        <p:txBody>
          <a:bodyPr>
            <a:normAutofit fontScale="92500" lnSpcReduction="20000"/>
          </a:bodyPr>
          <a:lstStyle/>
          <a:p>
            <a:r>
              <a:rPr lang="en-US" b="1" dirty="0"/>
              <a:t>In this section we will discuss typical problems where stacks can be easily applied for a simple and efficient solution. </a:t>
            </a:r>
            <a:endParaRPr lang="tr-TR" b="1" dirty="0" smtClean="0"/>
          </a:p>
          <a:p>
            <a:r>
              <a:rPr lang="en-US" b="1" dirty="0" smtClean="0"/>
              <a:t>The </a:t>
            </a:r>
            <a:r>
              <a:rPr lang="en-US" b="1" dirty="0"/>
              <a:t>topics that will be discussed in this section include the following: </a:t>
            </a:r>
            <a:endParaRPr lang="tr-TR" b="1" dirty="0"/>
          </a:p>
          <a:p>
            <a:pPr lvl="1"/>
            <a:r>
              <a:rPr lang="en-US" b="1" dirty="0" smtClean="0"/>
              <a:t>Reversing </a:t>
            </a:r>
            <a:r>
              <a:rPr lang="en-US" b="1" dirty="0"/>
              <a:t>a list </a:t>
            </a:r>
            <a:endParaRPr lang="tr-TR" b="1" dirty="0"/>
          </a:p>
          <a:p>
            <a:pPr lvl="1"/>
            <a:r>
              <a:rPr lang="en-US" b="1" dirty="0" smtClean="0"/>
              <a:t>Parentheses </a:t>
            </a:r>
            <a:r>
              <a:rPr lang="en-US" b="1" dirty="0"/>
              <a:t>checker </a:t>
            </a:r>
            <a:endParaRPr lang="tr-TR" b="1" dirty="0"/>
          </a:p>
          <a:p>
            <a:pPr lvl="1"/>
            <a:r>
              <a:rPr lang="en-US" b="1" dirty="0" smtClean="0"/>
              <a:t>Conversion </a:t>
            </a:r>
            <a:r>
              <a:rPr lang="en-US" b="1" dirty="0"/>
              <a:t>of an infix expression into a postfix expression </a:t>
            </a:r>
            <a:endParaRPr lang="tr-TR" b="1" dirty="0"/>
          </a:p>
          <a:p>
            <a:pPr lvl="1"/>
            <a:r>
              <a:rPr lang="en-US" b="1" dirty="0" smtClean="0"/>
              <a:t>Evaluation </a:t>
            </a:r>
            <a:r>
              <a:rPr lang="en-US" b="1" dirty="0"/>
              <a:t>of a postfix expression </a:t>
            </a:r>
            <a:endParaRPr lang="tr-TR" b="1" dirty="0"/>
          </a:p>
          <a:p>
            <a:pPr lvl="1"/>
            <a:r>
              <a:rPr lang="en-US" b="1" dirty="0" smtClean="0"/>
              <a:t>Conversion </a:t>
            </a:r>
            <a:r>
              <a:rPr lang="en-US" b="1" dirty="0"/>
              <a:t>of an infix expression into a prefix </a:t>
            </a:r>
            <a:r>
              <a:rPr lang="en-US" b="1" dirty="0" smtClean="0"/>
              <a:t>expression</a:t>
            </a:r>
            <a:endParaRPr lang="tr-TR" b="1" dirty="0" smtClean="0"/>
          </a:p>
          <a:p>
            <a:pPr lvl="1"/>
            <a:r>
              <a:rPr lang="en-US" b="1" dirty="0" smtClean="0"/>
              <a:t>Evaluation </a:t>
            </a:r>
            <a:r>
              <a:rPr lang="en-US" b="1" dirty="0"/>
              <a:t>of a prefix expression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01669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3463271"/>
          </a:xfrm>
        </p:spPr>
        <p:txBody>
          <a:bodyPr>
            <a:normAutofit/>
          </a:bodyPr>
          <a:lstStyle/>
          <a:p>
            <a:r>
              <a:rPr lang="en-US" b="1" dirty="0"/>
              <a:t>Reversing a List </a:t>
            </a:r>
            <a:endParaRPr lang="tr-TR" b="1" dirty="0" smtClean="0"/>
          </a:p>
          <a:p>
            <a:r>
              <a:rPr lang="en-US" b="1" dirty="0" smtClean="0"/>
              <a:t>A </a:t>
            </a:r>
            <a:r>
              <a:rPr lang="en-US" b="1" dirty="0"/>
              <a:t>list of numbers can be reversed by reading each number from an array starting from the first index and pushing it on a stack. </a:t>
            </a:r>
            <a:endParaRPr lang="tr-TR" b="1" dirty="0" smtClean="0"/>
          </a:p>
          <a:p>
            <a:r>
              <a:rPr lang="en-US" b="1" dirty="0" smtClean="0"/>
              <a:t>Once </a:t>
            </a:r>
            <a:r>
              <a:rPr lang="en-US" b="1" dirty="0"/>
              <a:t>all the numbers have been read, the numbers can be popped one at a time and then stored in the array starting from the first index.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43178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77183" y="914400"/>
            <a:ext cx="7743825" cy="509842"/>
          </a:xfrm>
          <a:prstGeom prst="rect">
            <a:avLst/>
          </a:prstGeom>
        </p:spPr>
      </p:pic>
      <p:pic>
        <p:nvPicPr>
          <p:cNvPr id="6" name="Picture 5"/>
          <p:cNvPicPr>
            <a:picLocks noChangeAspect="1"/>
          </p:cNvPicPr>
          <p:nvPr/>
        </p:nvPicPr>
        <p:blipFill>
          <a:blip r:embed="rId4"/>
          <a:stretch>
            <a:fillRect/>
          </a:stretch>
        </p:blipFill>
        <p:spPr>
          <a:xfrm>
            <a:off x="777183" y="1419225"/>
            <a:ext cx="7757217" cy="4752975"/>
          </a:xfrm>
          <a:prstGeom prst="rect">
            <a:avLst/>
          </a:prstGeom>
        </p:spPr>
      </p:pic>
    </p:spTree>
    <p:extLst>
      <p:ext uri="{BB962C8B-B14F-4D97-AF65-F5344CB8AC3E}">
        <p14:creationId xmlns:p14="http://schemas.microsoft.com/office/powerpoint/2010/main" val="2667823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2472671"/>
          </a:xfrm>
        </p:spPr>
        <p:txBody>
          <a:bodyPr>
            <a:normAutofit fontScale="77500" lnSpcReduction="20000"/>
          </a:bodyPr>
          <a:lstStyle/>
          <a:p>
            <a:r>
              <a:rPr lang="en-US" sz="3100" b="1" dirty="0" smtClean="0"/>
              <a:t>Implementing </a:t>
            </a:r>
            <a:r>
              <a:rPr lang="en-US" sz="3100" b="1" dirty="0"/>
              <a:t>Parentheses Checker </a:t>
            </a:r>
            <a:endParaRPr lang="tr-TR" sz="3100" b="1" dirty="0" smtClean="0"/>
          </a:p>
          <a:p>
            <a:r>
              <a:rPr lang="en-US" b="1" dirty="0" smtClean="0"/>
              <a:t>Stacks </a:t>
            </a:r>
            <a:r>
              <a:rPr lang="en-US" b="1" dirty="0"/>
              <a:t>can be used to check the validity of parentheses in any algebraic expression. </a:t>
            </a:r>
            <a:endParaRPr lang="tr-TR" b="1" dirty="0" smtClean="0"/>
          </a:p>
          <a:p>
            <a:r>
              <a:rPr lang="en-US" b="1" dirty="0" smtClean="0"/>
              <a:t>For </a:t>
            </a:r>
            <a:r>
              <a:rPr lang="en-US" b="1" dirty="0"/>
              <a:t>example, an algebraic expression is valid if for every open bracket there is a corresponding closing bracket. </a:t>
            </a:r>
            <a:endParaRPr lang="tr-TR" b="1" dirty="0" smtClean="0"/>
          </a:p>
          <a:p>
            <a:r>
              <a:rPr lang="en-US" b="1" dirty="0" smtClean="0"/>
              <a:t>For </a:t>
            </a:r>
            <a:r>
              <a:rPr lang="en-US" b="1" dirty="0"/>
              <a:t>example, the expression (A+B} is invalid but an expression {A + (B – C)} is valid. </a:t>
            </a:r>
            <a:endParaRPr lang="tr-TR" b="1" dirty="0" smtClean="0"/>
          </a:p>
          <a:p>
            <a:r>
              <a:rPr lang="en-US" b="1" dirty="0" smtClean="0"/>
              <a:t>Look </a:t>
            </a:r>
            <a:r>
              <a:rPr lang="en-US" b="1" dirty="0"/>
              <a:t>at the program below which traverses an algebraic expression to check for its validity.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29570" y="3520050"/>
            <a:ext cx="7664632" cy="1743075"/>
          </a:xfrm>
          <a:prstGeom prst="rect">
            <a:avLst/>
          </a:prstGeom>
        </p:spPr>
      </p:pic>
      <p:pic>
        <p:nvPicPr>
          <p:cNvPr id="6" name="Picture 5"/>
          <p:cNvPicPr>
            <a:picLocks noChangeAspect="1"/>
          </p:cNvPicPr>
          <p:nvPr/>
        </p:nvPicPr>
        <p:blipFill>
          <a:blip r:embed="rId4"/>
          <a:stretch>
            <a:fillRect/>
          </a:stretch>
        </p:blipFill>
        <p:spPr>
          <a:xfrm>
            <a:off x="836102" y="5181600"/>
            <a:ext cx="7658100" cy="219075"/>
          </a:xfrm>
          <a:prstGeom prst="rect">
            <a:avLst/>
          </a:prstGeom>
        </p:spPr>
      </p:pic>
    </p:spTree>
    <p:extLst>
      <p:ext uri="{BB962C8B-B14F-4D97-AF65-F5344CB8AC3E}">
        <p14:creationId xmlns:p14="http://schemas.microsoft.com/office/powerpoint/2010/main" val="258273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990600"/>
            <a:ext cx="7848600" cy="2895600"/>
          </a:xfrm>
        </p:spPr>
        <p:txBody>
          <a:bodyPr>
            <a:normAutofit fontScale="85000" lnSpcReduction="10000"/>
          </a:bodyPr>
          <a:lstStyle/>
          <a:p>
            <a:r>
              <a:rPr lang="en-US" b="1" dirty="0"/>
              <a:t>Stack is an important data structure which stores its elements in an ordered manner. </a:t>
            </a:r>
            <a:endParaRPr lang="tr-TR" b="1" dirty="0" smtClean="0"/>
          </a:p>
          <a:p>
            <a:r>
              <a:rPr lang="en-US" b="1" dirty="0" smtClean="0"/>
              <a:t>We </a:t>
            </a:r>
            <a:r>
              <a:rPr lang="en-US" b="1" dirty="0"/>
              <a:t>will explain the concept of stacks using an </a:t>
            </a:r>
            <a:r>
              <a:rPr lang="en-US" b="1" dirty="0" smtClean="0"/>
              <a:t>analogy.</a:t>
            </a:r>
            <a:endParaRPr lang="tr-TR" b="1" dirty="0" smtClean="0"/>
          </a:p>
          <a:p>
            <a:r>
              <a:rPr lang="en-US" b="1" dirty="0" smtClean="0"/>
              <a:t>You </a:t>
            </a:r>
            <a:r>
              <a:rPr lang="en-US" b="1" dirty="0"/>
              <a:t>must have seen a pile of plates where one plate is placed on top of another as shown in Fig. 7.1. </a:t>
            </a:r>
            <a:endParaRPr lang="tr-TR" b="1" dirty="0" smtClean="0"/>
          </a:p>
          <a:p>
            <a:r>
              <a:rPr lang="en-US" b="1" dirty="0" smtClean="0"/>
              <a:t>Now</a:t>
            </a:r>
            <a:r>
              <a:rPr lang="en-US" b="1" dirty="0"/>
              <a:t>, when you want to remove a plate, you remove the topmost plate first. </a:t>
            </a:r>
            <a:endParaRPr lang="tr-TR" b="1" dirty="0" smtClean="0"/>
          </a:p>
          <a:p>
            <a:r>
              <a:rPr lang="en-US" b="1" dirty="0" smtClean="0"/>
              <a:t>Hence</a:t>
            </a:r>
            <a:r>
              <a:rPr lang="en-US" b="1" dirty="0"/>
              <a:t>, you can add and remove an element (i.e., a plate) only at/from one position which is the topmost position.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76400" y="3886200"/>
            <a:ext cx="3371850" cy="2324100"/>
          </a:xfrm>
          <a:prstGeom prst="rect">
            <a:avLst/>
          </a:prstGeom>
        </p:spPr>
      </p:pic>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52475" y="914399"/>
            <a:ext cx="7639050" cy="5181601"/>
          </a:xfrm>
          <a:prstGeom prst="rect">
            <a:avLst/>
          </a:prstGeom>
        </p:spPr>
      </p:pic>
    </p:spTree>
    <p:extLst>
      <p:ext uri="{BB962C8B-B14F-4D97-AF65-F5344CB8AC3E}">
        <p14:creationId xmlns:p14="http://schemas.microsoft.com/office/powerpoint/2010/main" val="3672654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62000" y="1295400"/>
            <a:ext cx="7639050" cy="4067175"/>
          </a:xfrm>
          <a:prstGeom prst="rect">
            <a:avLst/>
          </a:prstGeom>
        </p:spPr>
      </p:pic>
    </p:spTree>
    <p:extLst>
      <p:ext uri="{BB962C8B-B14F-4D97-AF65-F5344CB8AC3E}">
        <p14:creationId xmlns:p14="http://schemas.microsoft.com/office/powerpoint/2010/main" val="3207701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77500" lnSpcReduction="20000"/>
          </a:bodyPr>
          <a:lstStyle/>
          <a:p>
            <a:r>
              <a:rPr lang="tr-TR" sz="3100" b="1" dirty="0" smtClean="0"/>
              <a:t>E</a:t>
            </a:r>
            <a:r>
              <a:rPr lang="en-US" sz="3100" b="1" dirty="0" smtClean="0"/>
              <a:t>valuation </a:t>
            </a:r>
            <a:r>
              <a:rPr lang="en-US" sz="3100" b="1" dirty="0"/>
              <a:t>of </a:t>
            </a:r>
            <a:r>
              <a:rPr lang="tr-TR" sz="3100" b="1" dirty="0" smtClean="0"/>
              <a:t>A</a:t>
            </a:r>
            <a:r>
              <a:rPr lang="en-US" sz="3100" b="1" dirty="0" err="1" smtClean="0"/>
              <a:t>rithmetic</a:t>
            </a:r>
            <a:r>
              <a:rPr lang="en-US" sz="3100" b="1" dirty="0" smtClean="0"/>
              <a:t> </a:t>
            </a:r>
            <a:r>
              <a:rPr lang="tr-TR" sz="3100" b="1" dirty="0" smtClean="0"/>
              <a:t>E</a:t>
            </a:r>
            <a:r>
              <a:rPr lang="en-US" sz="3100" b="1" dirty="0" err="1" smtClean="0"/>
              <a:t>xpressions</a:t>
            </a:r>
            <a:r>
              <a:rPr lang="en-US" sz="3100" b="1" dirty="0" smtClean="0"/>
              <a:t> </a:t>
            </a:r>
            <a:endParaRPr lang="tr-TR" sz="3100" b="1" dirty="0" smtClean="0"/>
          </a:p>
          <a:p>
            <a:r>
              <a:rPr lang="en-US" sz="3100" b="1" dirty="0" smtClean="0"/>
              <a:t>Polish </a:t>
            </a:r>
            <a:r>
              <a:rPr lang="en-US" sz="3100" b="1" dirty="0"/>
              <a:t>Notations </a:t>
            </a:r>
            <a:endParaRPr lang="tr-TR" sz="3100" b="1" dirty="0" smtClean="0"/>
          </a:p>
          <a:p>
            <a:r>
              <a:rPr lang="en-US" b="1" dirty="0" smtClean="0"/>
              <a:t>Infix</a:t>
            </a:r>
            <a:r>
              <a:rPr lang="en-US" b="1" dirty="0"/>
              <a:t>, postfix, and prefix notations are three different but equivalent notations of writing algebraic expressions. </a:t>
            </a:r>
            <a:endParaRPr lang="tr-TR" b="1" dirty="0" smtClean="0"/>
          </a:p>
          <a:p>
            <a:r>
              <a:rPr lang="en-US" b="1" dirty="0" smtClean="0"/>
              <a:t>But </a:t>
            </a:r>
            <a:r>
              <a:rPr lang="en-US" b="1" dirty="0"/>
              <a:t>before learning about prefix and postfix notations, let us first see what an infix notation </a:t>
            </a:r>
            <a:r>
              <a:rPr lang="en-US" b="1" dirty="0" smtClean="0"/>
              <a:t>is.</a:t>
            </a:r>
            <a:endParaRPr lang="tr-TR" b="1" dirty="0" smtClean="0"/>
          </a:p>
          <a:p>
            <a:r>
              <a:rPr lang="en-US" b="1" dirty="0" smtClean="0"/>
              <a:t>We </a:t>
            </a:r>
            <a:r>
              <a:rPr lang="en-US" b="1" dirty="0"/>
              <a:t>all are familiar with the infix notation of writing algebraic expressions</a:t>
            </a:r>
            <a:r>
              <a:rPr lang="en-US" b="1" dirty="0" smtClean="0"/>
              <a:t>.</a:t>
            </a:r>
            <a:endParaRPr lang="tr-TR" b="1" dirty="0" smtClean="0"/>
          </a:p>
          <a:p>
            <a:r>
              <a:rPr lang="en-US" b="1" dirty="0"/>
              <a:t>While writing an arithmetic expression using infix notation, the operator is placed in between the operands. </a:t>
            </a:r>
            <a:endParaRPr lang="tr-TR" b="1" dirty="0" smtClean="0"/>
          </a:p>
          <a:p>
            <a:r>
              <a:rPr lang="en-US" b="1" dirty="0" smtClean="0"/>
              <a:t>For </a:t>
            </a:r>
            <a:r>
              <a:rPr lang="en-US" b="1" dirty="0"/>
              <a:t>example, A+B; here, plus operator is placed between the two operands A and B. </a:t>
            </a:r>
            <a:endParaRPr lang="tr-TR" b="1" dirty="0" smtClean="0"/>
          </a:p>
          <a:p>
            <a:r>
              <a:rPr lang="en-US" b="1" dirty="0" smtClean="0"/>
              <a:t>Although </a:t>
            </a:r>
            <a:r>
              <a:rPr lang="en-US" b="1" dirty="0"/>
              <a:t>it is easy for us to write expressions using infix notation, computers find it difficult to parse as the computer needs a lot of information to evaluate the expression. </a:t>
            </a:r>
            <a:endParaRPr lang="tr-TR" b="1" dirty="0" smtClean="0"/>
          </a:p>
          <a:p>
            <a:r>
              <a:rPr lang="en-US" b="1" dirty="0" smtClean="0"/>
              <a:t>Information </a:t>
            </a:r>
            <a:r>
              <a:rPr lang="en-US" b="1" dirty="0"/>
              <a:t>is needed about operator precedence and associativity rules, and brackets which override these </a:t>
            </a:r>
            <a:r>
              <a:rPr lang="en-US" b="1" dirty="0" smtClean="0"/>
              <a:t>rules.</a:t>
            </a:r>
            <a:endParaRPr lang="tr-TR" b="1" dirty="0" smtClean="0"/>
          </a:p>
          <a:p>
            <a:r>
              <a:rPr lang="en-US" b="1" dirty="0" smtClean="0"/>
              <a:t>So</a:t>
            </a:r>
            <a:r>
              <a:rPr lang="en-US" b="1" dirty="0"/>
              <a:t>, computers work more efficiently with expressions written using prefix and postfix notations</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97025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10000"/>
          </a:bodyPr>
          <a:lstStyle/>
          <a:p>
            <a:r>
              <a:rPr lang="tr-TR" sz="3300" b="1" dirty="0" smtClean="0"/>
              <a:t>E</a:t>
            </a:r>
            <a:r>
              <a:rPr lang="en-US" sz="3300" b="1" dirty="0" smtClean="0"/>
              <a:t>valuation </a:t>
            </a:r>
            <a:r>
              <a:rPr lang="en-US" sz="3300" b="1" dirty="0"/>
              <a:t>of </a:t>
            </a:r>
            <a:r>
              <a:rPr lang="tr-TR" sz="3300" b="1" dirty="0" smtClean="0"/>
              <a:t>A</a:t>
            </a:r>
            <a:r>
              <a:rPr lang="en-US" sz="3300" b="1" dirty="0" err="1" smtClean="0"/>
              <a:t>rithmetic</a:t>
            </a:r>
            <a:r>
              <a:rPr lang="en-US" sz="3300" b="1" dirty="0" smtClean="0"/>
              <a:t> </a:t>
            </a:r>
            <a:r>
              <a:rPr lang="tr-TR" sz="3300" b="1" dirty="0" smtClean="0"/>
              <a:t>E</a:t>
            </a:r>
            <a:r>
              <a:rPr lang="en-US" sz="3300" b="1" dirty="0" err="1" smtClean="0"/>
              <a:t>xpressions</a:t>
            </a:r>
            <a:endParaRPr lang="tr-TR" sz="3300" b="1" dirty="0"/>
          </a:p>
          <a:p>
            <a:r>
              <a:rPr lang="en-US" b="1" dirty="0" smtClean="0"/>
              <a:t>Postfix</a:t>
            </a:r>
            <a:r>
              <a:rPr lang="tr-TR" b="1" dirty="0" smtClean="0"/>
              <a:t> </a:t>
            </a:r>
            <a:r>
              <a:rPr lang="en-US" b="1" dirty="0" smtClean="0"/>
              <a:t>notation </a:t>
            </a:r>
            <a:r>
              <a:rPr lang="en-US" b="1" dirty="0"/>
              <a:t>was developed by Jan </a:t>
            </a:r>
            <a:r>
              <a:rPr lang="en-US" b="1" dirty="0" err="1"/>
              <a:t>Łukasiewicz</a:t>
            </a:r>
            <a:r>
              <a:rPr lang="en-US" b="1" dirty="0"/>
              <a:t> who was a Polish logician, mathematician, and philosopher. </a:t>
            </a:r>
            <a:endParaRPr lang="tr-TR" b="1" dirty="0" smtClean="0"/>
          </a:p>
          <a:p>
            <a:r>
              <a:rPr lang="en-US" b="1" dirty="0" smtClean="0"/>
              <a:t>His </a:t>
            </a:r>
            <a:r>
              <a:rPr lang="en-US" b="1" dirty="0"/>
              <a:t>aim was to develop a parenthesis-free prefix notation (also known as Polish notation) and a postfix notation, which is better known as Reverse Polish Notation or RPN. </a:t>
            </a:r>
            <a:endParaRPr lang="tr-TR" b="1" dirty="0" smtClean="0"/>
          </a:p>
          <a:p>
            <a:r>
              <a:rPr lang="en-US" b="1" dirty="0" smtClean="0"/>
              <a:t>In </a:t>
            </a:r>
            <a:r>
              <a:rPr lang="en-US" b="1" dirty="0"/>
              <a:t>postfix notation, as the name suggests, the operator is placed after the operands. </a:t>
            </a:r>
            <a:endParaRPr lang="tr-TR" b="1" dirty="0" smtClean="0"/>
          </a:p>
          <a:p>
            <a:r>
              <a:rPr lang="en-US" b="1" dirty="0" smtClean="0"/>
              <a:t>For </a:t>
            </a:r>
            <a:r>
              <a:rPr lang="en-US" b="1" dirty="0"/>
              <a:t>example, if an expression is written as A+B in infix notation, the same expression can be written as AB+ in postfix notation. </a:t>
            </a:r>
            <a:endParaRPr lang="tr-TR" b="1" dirty="0" smtClean="0"/>
          </a:p>
          <a:p>
            <a:r>
              <a:rPr lang="en-US" b="1" dirty="0" smtClean="0"/>
              <a:t>The </a:t>
            </a:r>
            <a:r>
              <a:rPr lang="en-US" b="1" dirty="0"/>
              <a:t>order of evaluation of a postfix expression is always from left to right. </a:t>
            </a:r>
            <a:endParaRPr lang="tr-TR" b="1" dirty="0" smtClean="0"/>
          </a:p>
          <a:p>
            <a:r>
              <a:rPr lang="en-US" b="1" dirty="0" smtClean="0"/>
              <a:t>Even </a:t>
            </a:r>
            <a:r>
              <a:rPr lang="en-US" b="1" dirty="0"/>
              <a:t>brackets cannot alter the order of evaluation</a:t>
            </a:r>
            <a:r>
              <a:rPr lang="en-US" b="1" dirty="0" smtClean="0"/>
              <a:t>.</a:t>
            </a:r>
            <a:endParaRPr lang="tr-TR" b="1" dirty="0" smtClean="0"/>
          </a:p>
          <a:p>
            <a:r>
              <a:rPr lang="en-US" b="1" dirty="0"/>
              <a:t>The expression (A + B) * C can be written as: </a:t>
            </a:r>
            <a:r>
              <a:rPr lang="en-US" b="1" dirty="0" smtClean="0"/>
              <a:t>AB+C</a:t>
            </a:r>
            <a:r>
              <a:rPr lang="en-US" b="1" dirty="0"/>
              <a:t>* in the postfix </a:t>
            </a:r>
            <a:r>
              <a:rPr lang="en-US" b="1" dirty="0" smtClean="0"/>
              <a:t>notation</a:t>
            </a:r>
            <a:r>
              <a:rPr lang="tr-TR" b="1"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404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a:bodyPr>
          <a:lstStyle/>
          <a:p>
            <a:r>
              <a:rPr lang="tr-TR" sz="2800" b="1" dirty="0" smtClean="0"/>
              <a:t>E</a:t>
            </a:r>
            <a:r>
              <a:rPr lang="en-US" sz="2800" b="1" dirty="0" smtClean="0"/>
              <a:t>valuation </a:t>
            </a:r>
            <a:r>
              <a:rPr lang="en-US" sz="2800" b="1" dirty="0"/>
              <a:t>of </a:t>
            </a:r>
            <a:r>
              <a:rPr lang="tr-TR" sz="2800" b="1" dirty="0" smtClean="0"/>
              <a:t>A</a:t>
            </a:r>
            <a:r>
              <a:rPr lang="en-US" sz="2800" b="1" dirty="0" err="1" smtClean="0"/>
              <a:t>rithmetic</a:t>
            </a:r>
            <a:r>
              <a:rPr lang="en-US" sz="2800" b="1" dirty="0" smtClean="0"/>
              <a:t> </a:t>
            </a:r>
            <a:r>
              <a:rPr lang="tr-TR" sz="2800" b="1" dirty="0" smtClean="0"/>
              <a:t>E</a:t>
            </a:r>
            <a:r>
              <a:rPr lang="en-US" sz="2800" b="1" dirty="0" err="1" smtClean="0"/>
              <a:t>xpressions</a:t>
            </a:r>
            <a:endParaRPr lang="tr-TR" sz="2800" b="1" dirty="0" smtClean="0"/>
          </a:p>
          <a:p>
            <a:r>
              <a:rPr lang="en-US" b="1" dirty="0" smtClean="0"/>
              <a:t>A </a:t>
            </a:r>
            <a:r>
              <a:rPr lang="en-US" b="1" dirty="0"/>
              <a:t>postfix operation does not even follow the rules of operator precedence. </a:t>
            </a:r>
            <a:endParaRPr lang="tr-TR" b="1" dirty="0" smtClean="0"/>
          </a:p>
          <a:p>
            <a:r>
              <a:rPr lang="en-US" b="1" dirty="0" smtClean="0"/>
              <a:t>The </a:t>
            </a:r>
            <a:r>
              <a:rPr lang="en-US" b="1" dirty="0"/>
              <a:t>operator which occurs first in the expression is operated first on the operands. </a:t>
            </a:r>
            <a:endParaRPr lang="tr-TR" b="1" dirty="0" smtClean="0"/>
          </a:p>
          <a:p>
            <a:r>
              <a:rPr lang="en-US" b="1" dirty="0" smtClean="0"/>
              <a:t>For </a:t>
            </a:r>
            <a:r>
              <a:rPr lang="en-US" b="1" dirty="0"/>
              <a:t>example, given a postfix notation AB+C</a:t>
            </a:r>
            <a:r>
              <a:rPr lang="en-US" b="1" dirty="0" smtClean="0"/>
              <a:t>*.</a:t>
            </a:r>
            <a:endParaRPr lang="tr-TR" b="1" dirty="0" smtClean="0"/>
          </a:p>
          <a:p>
            <a:r>
              <a:rPr lang="en-US" b="1" dirty="0" smtClean="0"/>
              <a:t>While </a:t>
            </a:r>
            <a:r>
              <a:rPr lang="en-US" b="1" dirty="0"/>
              <a:t>evaluation, addition will be performed prior to multiplication. </a:t>
            </a:r>
            <a:endParaRPr lang="tr-TR" b="1" dirty="0" smtClean="0"/>
          </a:p>
          <a:p>
            <a:r>
              <a:rPr lang="en-US" b="1" dirty="0" smtClean="0"/>
              <a:t>Thus </a:t>
            </a:r>
            <a:r>
              <a:rPr lang="en-US" b="1" dirty="0"/>
              <a:t>we see that in a postfix notation, operators are applied to the operands that are immediately left to them. </a:t>
            </a:r>
            <a:endParaRPr lang="tr-TR" b="1" dirty="0" smtClean="0"/>
          </a:p>
          <a:p>
            <a:r>
              <a:rPr lang="en-US" b="1" dirty="0" smtClean="0"/>
              <a:t>In </a:t>
            </a:r>
            <a:r>
              <a:rPr lang="en-US" b="1" dirty="0"/>
              <a:t>the example, AB+C*, + is applied on A and B, then * is applied on the result of addition and C.</a:t>
            </a:r>
            <a:endParaRPr lang="tr-TR"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75619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92500" lnSpcReduction="10000"/>
          </a:bodyPr>
          <a:lstStyle/>
          <a:p>
            <a:r>
              <a:rPr lang="tr-TR" sz="3000" b="1" dirty="0" smtClean="0"/>
              <a:t>E</a:t>
            </a:r>
            <a:r>
              <a:rPr lang="en-US" sz="3000" b="1" dirty="0" smtClean="0"/>
              <a:t>valuation </a:t>
            </a:r>
            <a:r>
              <a:rPr lang="en-US" sz="3000" b="1" dirty="0"/>
              <a:t>of </a:t>
            </a:r>
            <a:r>
              <a:rPr lang="tr-TR" sz="3000" b="1" dirty="0" smtClean="0"/>
              <a:t>A</a:t>
            </a:r>
            <a:r>
              <a:rPr lang="en-US" sz="3000" b="1" dirty="0" err="1" smtClean="0"/>
              <a:t>rithmetic</a:t>
            </a:r>
            <a:r>
              <a:rPr lang="en-US" sz="3000" b="1" dirty="0" smtClean="0"/>
              <a:t> </a:t>
            </a:r>
            <a:r>
              <a:rPr lang="tr-TR" sz="3000" b="1" dirty="0" smtClean="0"/>
              <a:t>E</a:t>
            </a:r>
            <a:r>
              <a:rPr lang="en-US" sz="3000" b="1" dirty="0" err="1" smtClean="0"/>
              <a:t>xpressions</a:t>
            </a:r>
            <a:endParaRPr lang="tr-TR" sz="3000" b="1" dirty="0" smtClean="0"/>
          </a:p>
          <a:p>
            <a:r>
              <a:rPr lang="en-US" b="1" dirty="0"/>
              <a:t>Although a prefix notation is also evaluated from left to right, the only difference between a postfix notation and a prefix notation is that in a prefix notation, the operator is placed before the operands. </a:t>
            </a:r>
            <a:endParaRPr lang="tr-TR" b="1" dirty="0" smtClean="0"/>
          </a:p>
          <a:p>
            <a:r>
              <a:rPr lang="en-US" b="1" dirty="0" smtClean="0"/>
              <a:t>For </a:t>
            </a:r>
            <a:r>
              <a:rPr lang="en-US" b="1" dirty="0"/>
              <a:t>example, if A+B is an expression in infix notation, then the corresponding expression in prefix notation is given by +AB. </a:t>
            </a:r>
            <a:endParaRPr lang="tr-TR" b="1" dirty="0" smtClean="0"/>
          </a:p>
          <a:p>
            <a:r>
              <a:rPr lang="en-US" b="1" dirty="0" smtClean="0"/>
              <a:t>While </a:t>
            </a:r>
            <a:r>
              <a:rPr lang="en-US" b="1" dirty="0"/>
              <a:t>evaluating a prefix expression, the operators are applied to the operands that are present immediately on the right of the operator. </a:t>
            </a:r>
            <a:endParaRPr lang="tr-TR" b="1" dirty="0" smtClean="0"/>
          </a:p>
          <a:p>
            <a:r>
              <a:rPr lang="en-US" b="1" dirty="0" smtClean="0"/>
              <a:t>Like </a:t>
            </a:r>
            <a:r>
              <a:rPr lang="en-US" b="1" dirty="0"/>
              <a:t>postfix, prefix expressions also do not follow the rules of operator precedence and associativity, and even brackets cannot alter the order of evaluation. </a:t>
            </a:r>
            <a:endParaRPr lang="tr-TR"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34944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76400" y="914400"/>
            <a:ext cx="3486150" cy="2466975"/>
          </a:xfrm>
          <a:prstGeom prst="rect">
            <a:avLst/>
          </a:prstGeom>
        </p:spPr>
      </p:pic>
      <p:pic>
        <p:nvPicPr>
          <p:cNvPr id="7" name="Picture 6"/>
          <p:cNvPicPr>
            <a:picLocks noChangeAspect="1"/>
          </p:cNvPicPr>
          <p:nvPr/>
        </p:nvPicPr>
        <p:blipFill>
          <a:blip r:embed="rId4"/>
          <a:stretch>
            <a:fillRect/>
          </a:stretch>
        </p:blipFill>
        <p:spPr>
          <a:xfrm>
            <a:off x="1685925" y="3359727"/>
            <a:ext cx="3495675" cy="3162300"/>
          </a:xfrm>
          <a:prstGeom prst="rect">
            <a:avLst/>
          </a:prstGeom>
        </p:spPr>
      </p:pic>
    </p:spTree>
    <p:extLst>
      <p:ext uri="{BB962C8B-B14F-4D97-AF65-F5344CB8AC3E}">
        <p14:creationId xmlns:p14="http://schemas.microsoft.com/office/powerpoint/2010/main" val="931555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20000"/>
          </a:bodyPr>
          <a:lstStyle/>
          <a:p>
            <a:r>
              <a:rPr lang="en-US" sz="2800" b="1" dirty="0"/>
              <a:t>Conversion of an Infix Expression into a Postfix Expression </a:t>
            </a:r>
            <a:endParaRPr lang="tr-TR" sz="2800" b="1" dirty="0" smtClean="0"/>
          </a:p>
          <a:p>
            <a:r>
              <a:rPr lang="en-US" b="1" dirty="0" smtClean="0"/>
              <a:t>Let </a:t>
            </a:r>
            <a:r>
              <a:rPr lang="en-US" b="1" dirty="0"/>
              <a:t>I be an algebraic expression written in infix notation. </a:t>
            </a:r>
            <a:endParaRPr lang="tr-TR" b="1" dirty="0" smtClean="0"/>
          </a:p>
          <a:p>
            <a:r>
              <a:rPr lang="en-US" b="1" dirty="0" smtClean="0"/>
              <a:t>I </a:t>
            </a:r>
            <a:r>
              <a:rPr lang="en-US" b="1" dirty="0"/>
              <a:t>may contain parentheses, operands, and operators. </a:t>
            </a:r>
            <a:endParaRPr lang="tr-TR" b="1" dirty="0" smtClean="0"/>
          </a:p>
          <a:p>
            <a:r>
              <a:rPr lang="en-US" b="1" dirty="0" smtClean="0"/>
              <a:t>For </a:t>
            </a:r>
            <a:r>
              <a:rPr lang="en-US" b="1" dirty="0"/>
              <a:t>simplicity of the algorithm we will use only +, –, *, /, % operators. </a:t>
            </a:r>
            <a:endParaRPr lang="tr-TR" b="1" dirty="0" smtClean="0"/>
          </a:p>
          <a:p>
            <a:r>
              <a:rPr lang="en-US" b="1" dirty="0" smtClean="0"/>
              <a:t>The </a:t>
            </a:r>
            <a:r>
              <a:rPr lang="en-US" b="1" dirty="0"/>
              <a:t>precedence of these operators can be given as follows: </a:t>
            </a:r>
            <a:endParaRPr lang="tr-TR" b="1" dirty="0" smtClean="0"/>
          </a:p>
          <a:p>
            <a:r>
              <a:rPr lang="en-US" b="1" dirty="0" smtClean="0"/>
              <a:t>Higher </a:t>
            </a:r>
            <a:r>
              <a:rPr lang="en-US" b="1" dirty="0"/>
              <a:t>priority *, /, % </a:t>
            </a:r>
            <a:endParaRPr lang="tr-TR" b="1" dirty="0" smtClean="0"/>
          </a:p>
          <a:p>
            <a:r>
              <a:rPr lang="en-US" b="1" dirty="0" smtClean="0"/>
              <a:t>Lower </a:t>
            </a:r>
            <a:r>
              <a:rPr lang="en-US" b="1" dirty="0"/>
              <a:t>priority +, – </a:t>
            </a:r>
            <a:endParaRPr lang="tr-TR" b="1" dirty="0" smtClean="0"/>
          </a:p>
          <a:p>
            <a:r>
              <a:rPr lang="en-US" b="1" dirty="0" smtClean="0"/>
              <a:t>No </a:t>
            </a:r>
            <a:r>
              <a:rPr lang="en-US" b="1" dirty="0"/>
              <a:t>doubt, the order of evaluation of these operators can be changed by making use of parentheses. </a:t>
            </a:r>
            <a:endParaRPr lang="tr-TR" b="1" dirty="0" smtClean="0"/>
          </a:p>
          <a:p>
            <a:r>
              <a:rPr lang="en-US" b="1" dirty="0" smtClean="0"/>
              <a:t>For </a:t>
            </a:r>
            <a:r>
              <a:rPr lang="en-US" b="1" dirty="0"/>
              <a:t>example, if we have an expression A + B * C, then first B * C will be done and the result will be added to A. </a:t>
            </a:r>
            <a:endParaRPr lang="tr-TR" b="1" dirty="0" smtClean="0"/>
          </a:p>
          <a:p>
            <a:r>
              <a:rPr lang="en-US" b="1" dirty="0" smtClean="0"/>
              <a:t>But </a:t>
            </a:r>
            <a:r>
              <a:rPr lang="en-US" b="1" dirty="0"/>
              <a:t>the same expression if written as, (A + B) * C, will evaluate A + B first and then the result will be multiplied with C.</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49253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20000"/>
          </a:bodyPr>
          <a:lstStyle/>
          <a:p>
            <a:r>
              <a:rPr lang="en-US" sz="2800" b="1" dirty="0"/>
              <a:t>Conversion of an Infix Expression into a Postfix </a:t>
            </a:r>
            <a:r>
              <a:rPr lang="en-US" sz="2800" b="1" dirty="0" smtClean="0"/>
              <a:t>Expression</a:t>
            </a:r>
            <a:endParaRPr lang="tr-TR" sz="2800" b="1" dirty="0" smtClean="0"/>
          </a:p>
          <a:p>
            <a:r>
              <a:rPr lang="en-US" b="1" dirty="0"/>
              <a:t>The algorithm given below transforms an infix expression into postfix expression, as shown in Fig. 7.22. </a:t>
            </a:r>
            <a:endParaRPr lang="tr-TR" b="1" dirty="0" smtClean="0"/>
          </a:p>
          <a:p>
            <a:r>
              <a:rPr lang="en-US" b="1" dirty="0" smtClean="0"/>
              <a:t>The </a:t>
            </a:r>
            <a:r>
              <a:rPr lang="en-US" b="1" dirty="0"/>
              <a:t>algorithm accepts an infix expression that may contain operators, operands, and parentheses. </a:t>
            </a:r>
            <a:endParaRPr lang="tr-TR" b="1" dirty="0" smtClean="0"/>
          </a:p>
          <a:p>
            <a:r>
              <a:rPr lang="en-US" b="1" dirty="0" smtClean="0"/>
              <a:t>For </a:t>
            </a:r>
            <a:r>
              <a:rPr lang="en-US" b="1" dirty="0"/>
              <a:t>simplicity, we assume that the infix operation contains only modulus (%), multiplication (*), division (/), addition (+), and subtraction (―) operators and that operators with same precedence are performed from left-to-right. </a:t>
            </a:r>
            <a:endParaRPr lang="tr-TR" b="1" dirty="0" smtClean="0"/>
          </a:p>
          <a:p>
            <a:r>
              <a:rPr lang="en-US" b="1" dirty="0" smtClean="0"/>
              <a:t>The </a:t>
            </a:r>
            <a:r>
              <a:rPr lang="en-US" b="1" dirty="0"/>
              <a:t>algorithm uses a stack to temporarily hold </a:t>
            </a:r>
            <a:r>
              <a:rPr lang="en-US" b="1" dirty="0" smtClean="0"/>
              <a:t>operators.</a:t>
            </a:r>
            <a:endParaRPr lang="tr-TR" b="1" dirty="0" smtClean="0"/>
          </a:p>
          <a:p>
            <a:r>
              <a:rPr lang="en-US" b="1" dirty="0" smtClean="0"/>
              <a:t>The </a:t>
            </a:r>
            <a:r>
              <a:rPr lang="en-US" b="1" dirty="0"/>
              <a:t>postfix expression is obtained from left-to-right using the operands from the infix expression and the operators which are removed from the stack. </a:t>
            </a:r>
            <a:endParaRPr lang="tr-TR" b="1" dirty="0" smtClean="0"/>
          </a:p>
          <a:p>
            <a:r>
              <a:rPr lang="en-US" b="1" dirty="0" smtClean="0"/>
              <a:t>The </a:t>
            </a:r>
            <a:r>
              <a:rPr lang="en-US" b="1" dirty="0"/>
              <a:t>first step in this algorithm is to push a left parenthesis on the stack and to add a corresponding right parenthesis at the end of the infix expression. </a:t>
            </a:r>
            <a:endParaRPr lang="tr-TR" b="1" dirty="0" smtClean="0"/>
          </a:p>
          <a:p>
            <a:r>
              <a:rPr lang="en-US" b="1" dirty="0" smtClean="0"/>
              <a:t>The </a:t>
            </a:r>
            <a:r>
              <a:rPr lang="en-US" b="1" dirty="0"/>
              <a:t>algorithm is repeated until the stack is empty.</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092304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796271"/>
          </a:xfrm>
        </p:spPr>
        <p:txBody>
          <a:bodyPr>
            <a:normAutofit lnSpcReduction="10000"/>
          </a:bodyPr>
          <a:lstStyle/>
          <a:p>
            <a:r>
              <a:rPr lang="en-US" b="1" dirty="0"/>
              <a:t>Conversion of an Infix Expression into a Postfix </a:t>
            </a:r>
            <a:r>
              <a:rPr lang="en-US" b="1" dirty="0" smtClean="0"/>
              <a:t>Expression</a:t>
            </a:r>
            <a:endParaRPr lang="tr-TR" b="1" dirty="0" smtClean="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47803" y="1905000"/>
            <a:ext cx="7802585" cy="3713816"/>
          </a:xfrm>
          <a:prstGeom prst="rect">
            <a:avLst/>
          </a:prstGeom>
        </p:spPr>
      </p:pic>
    </p:spTree>
    <p:extLst>
      <p:ext uri="{BB962C8B-B14F-4D97-AF65-F5344CB8AC3E}">
        <p14:creationId xmlns:p14="http://schemas.microsoft.com/office/powerpoint/2010/main" val="78055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92500" lnSpcReduction="10000"/>
          </a:bodyPr>
          <a:lstStyle/>
          <a:p>
            <a:r>
              <a:rPr lang="en-US" b="1" dirty="0"/>
              <a:t>A stack is a linear data structure which uses the same principle, i.e., the elements in a stack are added and removed only from one end, which is called the TOP. </a:t>
            </a:r>
            <a:endParaRPr lang="tr-TR" b="1" dirty="0" smtClean="0"/>
          </a:p>
          <a:p>
            <a:r>
              <a:rPr lang="en-US" b="1" dirty="0" smtClean="0"/>
              <a:t>Hence</a:t>
            </a:r>
            <a:r>
              <a:rPr lang="en-US" b="1" dirty="0"/>
              <a:t>, a stack is called a LIFO (Last-In-First-Out) data structure, as the element that was inserted last is the first one to be taken out. </a:t>
            </a:r>
            <a:endParaRPr lang="tr-TR" b="1" dirty="0" smtClean="0"/>
          </a:p>
          <a:p>
            <a:r>
              <a:rPr lang="en-US" b="1" dirty="0" smtClean="0"/>
              <a:t>Now </a:t>
            </a:r>
            <a:r>
              <a:rPr lang="en-US" b="1" dirty="0"/>
              <a:t>the question is where do we need stacks in computer science? </a:t>
            </a:r>
            <a:endParaRPr lang="tr-TR" b="1" dirty="0" smtClean="0"/>
          </a:p>
          <a:p>
            <a:r>
              <a:rPr lang="en-US" b="1" dirty="0" smtClean="0"/>
              <a:t>The </a:t>
            </a:r>
            <a:r>
              <a:rPr lang="en-US" b="1" dirty="0"/>
              <a:t>answer is in function calls. </a:t>
            </a:r>
            <a:endParaRPr lang="tr-TR" b="1" dirty="0" smtClean="0"/>
          </a:p>
          <a:p>
            <a:r>
              <a:rPr lang="en-US" b="1" dirty="0" smtClean="0"/>
              <a:t>Consider </a:t>
            </a:r>
            <a:r>
              <a:rPr lang="en-US" b="1" dirty="0"/>
              <a:t>an example, where we are executing function A. </a:t>
            </a:r>
            <a:endParaRPr lang="tr-TR" b="1" dirty="0" smtClean="0"/>
          </a:p>
          <a:p>
            <a:r>
              <a:rPr lang="en-US" b="1" dirty="0" smtClean="0"/>
              <a:t>In </a:t>
            </a:r>
            <a:r>
              <a:rPr lang="en-US" b="1" dirty="0"/>
              <a:t>the course of its execution, function A calls another function B. </a:t>
            </a:r>
            <a:endParaRPr lang="tr-TR" b="1" dirty="0" smtClean="0"/>
          </a:p>
          <a:p>
            <a:r>
              <a:rPr lang="en-US" b="1" dirty="0" smtClean="0"/>
              <a:t>Function </a:t>
            </a:r>
            <a:r>
              <a:rPr lang="en-US" b="1" dirty="0"/>
              <a:t>B in turn calls another function C, which calls function 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3822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796271"/>
          </a:xfrm>
        </p:spPr>
        <p:txBody>
          <a:bodyPr>
            <a:normAutofit fontScale="92500" lnSpcReduction="20000"/>
          </a:bodyPr>
          <a:lstStyle/>
          <a:p>
            <a:r>
              <a:rPr lang="en-US" sz="2800" b="1" dirty="0"/>
              <a:t>Conversion of an Infix Expression into a Postfix </a:t>
            </a:r>
            <a:r>
              <a:rPr lang="en-US" sz="2800" b="1" dirty="0" smtClean="0"/>
              <a:t>Expression</a:t>
            </a:r>
            <a:endParaRPr lang="tr-TR" sz="2800" b="1" dirty="0" smtClean="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90474" y="1752600"/>
            <a:ext cx="7717244" cy="4514850"/>
          </a:xfrm>
          <a:prstGeom prst="rect">
            <a:avLst/>
          </a:prstGeom>
        </p:spPr>
      </p:pic>
    </p:spTree>
    <p:extLst>
      <p:ext uri="{BB962C8B-B14F-4D97-AF65-F5344CB8AC3E}">
        <p14:creationId xmlns:p14="http://schemas.microsoft.com/office/powerpoint/2010/main" val="1731817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36725" y="1524000"/>
            <a:ext cx="6622281" cy="3810000"/>
          </a:xfrm>
          <a:prstGeom prst="rect">
            <a:avLst/>
          </a:prstGeom>
        </p:spPr>
      </p:pic>
    </p:spTree>
    <p:extLst>
      <p:ext uri="{BB962C8B-B14F-4D97-AF65-F5344CB8AC3E}">
        <p14:creationId xmlns:p14="http://schemas.microsoft.com/office/powerpoint/2010/main" val="1254620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09600" y="685800"/>
            <a:ext cx="4898327" cy="5791199"/>
          </a:xfrm>
          <a:prstGeom prst="rect">
            <a:avLst/>
          </a:prstGeom>
        </p:spPr>
      </p:pic>
    </p:spTree>
    <p:extLst>
      <p:ext uri="{BB962C8B-B14F-4D97-AF65-F5344CB8AC3E}">
        <p14:creationId xmlns:p14="http://schemas.microsoft.com/office/powerpoint/2010/main" val="1865747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814107"/>
            <a:ext cx="5631331" cy="5418100"/>
          </a:xfrm>
          <a:prstGeom prst="rect">
            <a:avLst/>
          </a:prstGeom>
        </p:spPr>
      </p:pic>
    </p:spTree>
    <p:extLst>
      <p:ext uri="{BB962C8B-B14F-4D97-AF65-F5344CB8AC3E}">
        <p14:creationId xmlns:p14="http://schemas.microsoft.com/office/powerpoint/2010/main" val="1649692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a:bodyPr>
          <a:lstStyle/>
          <a:p>
            <a:r>
              <a:rPr lang="en-US" sz="2800" b="1" dirty="0"/>
              <a:t>Evaluation of a Postfix Expression </a:t>
            </a:r>
            <a:endParaRPr lang="tr-TR" sz="2800" b="1" dirty="0" smtClean="0"/>
          </a:p>
          <a:p>
            <a:r>
              <a:rPr lang="en-US" b="1" dirty="0" smtClean="0"/>
              <a:t>The </a:t>
            </a:r>
            <a:r>
              <a:rPr lang="en-US" b="1" dirty="0"/>
              <a:t>ease of evaluation acts as the driving force for computers to translate an infix notation into a postfix notation. </a:t>
            </a:r>
            <a:endParaRPr lang="tr-TR" b="1" dirty="0" smtClean="0"/>
          </a:p>
          <a:p>
            <a:r>
              <a:rPr lang="en-US" b="1" dirty="0" smtClean="0"/>
              <a:t>That </a:t>
            </a:r>
            <a:r>
              <a:rPr lang="en-US" b="1" dirty="0"/>
              <a:t>is, given an algebraic expression written in infix notation, the computer first converts the expression into the equivalent postfix notation and then evaluates the postfix expression. </a:t>
            </a:r>
            <a:endParaRPr lang="tr-TR" b="1" dirty="0" smtClean="0"/>
          </a:p>
          <a:p>
            <a:r>
              <a:rPr lang="en-US" b="1" dirty="0" smtClean="0"/>
              <a:t>Both </a:t>
            </a:r>
            <a:r>
              <a:rPr lang="en-US" b="1" dirty="0"/>
              <a:t>these tasks—converting the infix notation into postfix notation and evaluating the postfix expression—make extensive use of stacks as the primary tool.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3184904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lnSpcReduction="10000"/>
          </a:bodyPr>
          <a:lstStyle/>
          <a:p>
            <a:r>
              <a:rPr lang="en-US" sz="2800" b="1" dirty="0"/>
              <a:t>Evaluation of a Postfix </a:t>
            </a:r>
            <a:r>
              <a:rPr lang="en-US" sz="2800" b="1" dirty="0" smtClean="0"/>
              <a:t>Expression</a:t>
            </a:r>
            <a:endParaRPr lang="tr-TR" sz="2800" b="1" dirty="0" smtClean="0"/>
          </a:p>
          <a:p>
            <a:r>
              <a:rPr lang="en-US" b="1" dirty="0"/>
              <a:t>Using stacks, any postfix expression can be evaluated very easily. </a:t>
            </a:r>
            <a:endParaRPr lang="tr-TR" b="1" dirty="0" smtClean="0"/>
          </a:p>
          <a:p>
            <a:r>
              <a:rPr lang="en-US" b="1" dirty="0" smtClean="0"/>
              <a:t>Every </a:t>
            </a:r>
            <a:r>
              <a:rPr lang="en-US" b="1" dirty="0"/>
              <a:t>character of the postfix expression is scanned from left to right. </a:t>
            </a:r>
            <a:endParaRPr lang="tr-TR" b="1" dirty="0" smtClean="0"/>
          </a:p>
          <a:p>
            <a:r>
              <a:rPr lang="en-US" b="1" dirty="0" smtClean="0"/>
              <a:t>If </a:t>
            </a:r>
            <a:r>
              <a:rPr lang="en-US" b="1" dirty="0"/>
              <a:t>the character encountered is an operand, it is pushed on to the stack. </a:t>
            </a:r>
            <a:endParaRPr lang="tr-TR" b="1" dirty="0" smtClean="0"/>
          </a:p>
          <a:p>
            <a:r>
              <a:rPr lang="en-US" b="1" dirty="0" smtClean="0"/>
              <a:t>However</a:t>
            </a:r>
            <a:r>
              <a:rPr lang="en-US" b="1" dirty="0"/>
              <a:t>, if an operator is encountered, then the top two values are popped from the stack and the operator is applied on these </a:t>
            </a:r>
            <a:r>
              <a:rPr lang="en-US" b="1" dirty="0" smtClean="0"/>
              <a:t>values.</a:t>
            </a:r>
            <a:endParaRPr lang="tr-TR" b="1" dirty="0" smtClean="0"/>
          </a:p>
          <a:p>
            <a:r>
              <a:rPr lang="en-US" b="1" dirty="0" smtClean="0"/>
              <a:t>The </a:t>
            </a:r>
            <a:r>
              <a:rPr lang="en-US" b="1" dirty="0"/>
              <a:t>result is then pushed on to the stack. Let us look at Fig. 7.23 which shows the algorithm to evaluate a postfix expression.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512744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a:bodyPr>
          <a:lstStyle/>
          <a:p>
            <a:r>
              <a:rPr lang="en-US" sz="2800" b="1" dirty="0"/>
              <a:t>Evaluation of a Postfix </a:t>
            </a:r>
            <a:r>
              <a:rPr lang="en-US" sz="2800" b="1" dirty="0" smtClean="0"/>
              <a:t>Expression</a:t>
            </a:r>
            <a:endParaRPr lang="tr-TR" sz="2800" b="1" dirty="0" smtClean="0"/>
          </a:p>
          <a:p>
            <a:r>
              <a:rPr lang="en-US" b="1" dirty="0"/>
              <a:t>Let us now take an example that makes use of this algorithm. </a:t>
            </a:r>
            <a:endParaRPr lang="tr-TR" b="1" dirty="0" smtClean="0"/>
          </a:p>
          <a:p>
            <a:r>
              <a:rPr lang="en-US" b="1" dirty="0" smtClean="0"/>
              <a:t>Consider </a:t>
            </a:r>
            <a:r>
              <a:rPr lang="en-US" b="1" dirty="0"/>
              <a:t>the infix expression given as 9 – ((3 * 4) + 8) / 4.  Evaluate the expression. </a:t>
            </a:r>
            <a:endParaRPr lang="tr-TR" b="1" dirty="0" smtClean="0"/>
          </a:p>
          <a:p>
            <a:r>
              <a:rPr lang="en-US" b="1" dirty="0" smtClean="0"/>
              <a:t>The </a:t>
            </a:r>
            <a:r>
              <a:rPr lang="en-US" b="1" dirty="0"/>
              <a:t>infix expression 9 – ((3 * 4) + 8) / 4 can be written as 9 3 4 * 8 + 4 / – using postfix </a:t>
            </a:r>
            <a:r>
              <a:rPr lang="en-US" b="1" dirty="0" smtClean="0"/>
              <a:t>notation.</a:t>
            </a:r>
            <a:endParaRPr lang="tr-TR" b="1" dirty="0" smtClean="0"/>
          </a:p>
          <a:p>
            <a:r>
              <a:rPr lang="en-US" b="1" dirty="0" smtClean="0"/>
              <a:t>Look </a:t>
            </a:r>
            <a:r>
              <a:rPr lang="en-US" b="1" dirty="0"/>
              <a:t>at Table 7.1, which shows the procedure.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24147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471"/>
          </a:xfrm>
        </p:spPr>
        <p:txBody>
          <a:bodyPr>
            <a:normAutofit/>
          </a:bodyPr>
          <a:lstStyle/>
          <a:p>
            <a:r>
              <a:rPr lang="en-US" b="1" dirty="0"/>
              <a:t>Evaluation of a Postfix </a:t>
            </a:r>
            <a:r>
              <a:rPr lang="en-US" b="1" dirty="0" smtClean="0"/>
              <a:t>Expression</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77196" y="1711902"/>
            <a:ext cx="7543800" cy="4086225"/>
          </a:xfrm>
          <a:prstGeom prst="rect">
            <a:avLst/>
          </a:prstGeom>
        </p:spPr>
      </p:pic>
    </p:spTree>
    <p:extLst>
      <p:ext uri="{BB962C8B-B14F-4D97-AF65-F5344CB8AC3E}">
        <p14:creationId xmlns:p14="http://schemas.microsoft.com/office/powerpoint/2010/main" val="557246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39133" y="1059240"/>
            <a:ext cx="7019925" cy="5120519"/>
          </a:xfrm>
          <a:prstGeom prst="rect">
            <a:avLst/>
          </a:prstGeom>
        </p:spPr>
      </p:pic>
    </p:spTree>
    <p:extLst>
      <p:ext uri="{BB962C8B-B14F-4D97-AF65-F5344CB8AC3E}">
        <p14:creationId xmlns:p14="http://schemas.microsoft.com/office/powerpoint/2010/main" val="534709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04875" y="968367"/>
            <a:ext cx="7324725" cy="5141920"/>
          </a:xfrm>
          <a:prstGeom prst="rect">
            <a:avLst/>
          </a:prstGeom>
        </p:spPr>
      </p:pic>
    </p:spTree>
    <p:extLst>
      <p:ext uri="{BB962C8B-B14F-4D97-AF65-F5344CB8AC3E}">
        <p14:creationId xmlns:p14="http://schemas.microsoft.com/office/powerpoint/2010/main" val="355196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1010584"/>
            <a:ext cx="7848600" cy="1961216"/>
          </a:xfrm>
        </p:spPr>
        <p:txBody>
          <a:bodyPr>
            <a:normAutofit fontScale="70000" lnSpcReduction="20000"/>
          </a:bodyPr>
          <a:lstStyle/>
          <a:p>
            <a:r>
              <a:rPr lang="en-US" b="1" dirty="0"/>
              <a:t>In order to keep track of the returning point of each active function, a special stack called system stack or call stack is used. </a:t>
            </a:r>
            <a:endParaRPr lang="tr-TR" b="1" dirty="0" smtClean="0"/>
          </a:p>
          <a:p>
            <a:r>
              <a:rPr lang="en-US" b="1" dirty="0" smtClean="0"/>
              <a:t>Whenever </a:t>
            </a:r>
            <a:r>
              <a:rPr lang="en-US" b="1" dirty="0"/>
              <a:t>a function calls another function, the calling function is pushed onto the top of the stack. </a:t>
            </a:r>
            <a:endParaRPr lang="tr-TR" b="1" dirty="0" smtClean="0"/>
          </a:p>
          <a:p>
            <a:r>
              <a:rPr lang="en-US" b="1" dirty="0" smtClean="0"/>
              <a:t>This </a:t>
            </a:r>
            <a:r>
              <a:rPr lang="en-US" b="1" dirty="0"/>
              <a:t>is because after the called function gets executed, the control is passed back to the calling function. </a:t>
            </a:r>
            <a:endParaRPr lang="tr-TR" b="1" dirty="0" smtClean="0"/>
          </a:p>
          <a:p>
            <a:r>
              <a:rPr lang="en-US" b="1" dirty="0" smtClean="0"/>
              <a:t>Look </a:t>
            </a:r>
            <a:r>
              <a:rPr lang="en-US" b="1" dirty="0"/>
              <a:t>at Fig. 7.2 which shows this concept</a:t>
            </a:r>
            <a:r>
              <a:rPr lang="en-US" b="1" dirty="0" smtClean="0"/>
              <a: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53396" y="3048000"/>
            <a:ext cx="7391400" cy="2895600"/>
          </a:xfrm>
          <a:prstGeom prst="rect">
            <a:avLst/>
          </a:prstGeom>
        </p:spPr>
      </p:pic>
    </p:spTree>
    <p:extLst>
      <p:ext uri="{BB962C8B-B14F-4D97-AF65-F5344CB8AC3E}">
        <p14:creationId xmlns:p14="http://schemas.microsoft.com/office/powerpoint/2010/main" val="3932296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52475" y="1081087"/>
            <a:ext cx="7639050" cy="4695825"/>
          </a:xfrm>
          <a:prstGeom prst="rect">
            <a:avLst/>
          </a:prstGeom>
        </p:spPr>
      </p:pic>
    </p:spTree>
    <p:extLst>
      <p:ext uri="{BB962C8B-B14F-4D97-AF65-F5344CB8AC3E}">
        <p14:creationId xmlns:p14="http://schemas.microsoft.com/office/powerpoint/2010/main" val="1587369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1863071"/>
          </a:xfrm>
        </p:spPr>
        <p:txBody>
          <a:bodyPr>
            <a:normAutofit fontScale="85000" lnSpcReduction="20000"/>
          </a:bodyPr>
          <a:lstStyle/>
          <a:p>
            <a:r>
              <a:rPr lang="en-US" sz="3000" b="1" dirty="0"/>
              <a:t>Conversion of an Infix Expression into a Prefix Expression </a:t>
            </a:r>
            <a:endParaRPr lang="tr-TR" sz="3000" b="1" dirty="0" smtClean="0"/>
          </a:p>
          <a:p>
            <a:r>
              <a:rPr lang="en-US" b="1" dirty="0" smtClean="0"/>
              <a:t>There </a:t>
            </a:r>
            <a:r>
              <a:rPr lang="en-US" b="1" dirty="0"/>
              <a:t>are two algorithms to convert an infix expression into its equivalent prefix </a:t>
            </a:r>
            <a:r>
              <a:rPr lang="en-US" b="1" dirty="0" smtClean="0"/>
              <a:t>expression.</a:t>
            </a:r>
            <a:endParaRPr lang="tr-TR" b="1" dirty="0" smtClean="0"/>
          </a:p>
          <a:p>
            <a:r>
              <a:rPr lang="en-US" b="1" dirty="0" smtClean="0"/>
              <a:t>The </a:t>
            </a:r>
            <a:r>
              <a:rPr lang="en-US" b="1" dirty="0"/>
              <a:t>first algorithm is given in Fig. 7.24, while the second algorithm is shown in Fig. 7.25.</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3807" y="3087687"/>
            <a:ext cx="4419600" cy="3419475"/>
          </a:xfrm>
          <a:prstGeom prst="rect">
            <a:avLst/>
          </a:prstGeom>
        </p:spPr>
      </p:pic>
      <p:pic>
        <p:nvPicPr>
          <p:cNvPr id="6" name="Picture 5"/>
          <p:cNvPicPr>
            <a:picLocks noChangeAspect="1"/>
          </p:cNvPicPr>
          <p:nvPr/>
        </p:nvPicPr>
        <p:blipFill>
          <a:blip r:embed="rId4"/>
          <a:stretch>
            <a:fillRect/>
          </a:stretch>
        </p:blipFill>
        <p:spPr>
          <a:xfrm>
            <a:off x="4724400" y="3505200"/>
            <a:ext cx="3886200" cy="2190750"/>
          </a:xfrm>
          <a:prstGeom prst="rect">
            <a:avLst/>
          </a:prstGeom>
        </p:spPr>
      </p:pic>
    </p:spTree>
    <p:extLst>
      <p:ext uri="{BB962C8B-B14F-4D97-AF65-F5344CB8AC3E}">
        <p14:creationId xmlns:p14="http://schemas.microsoft.com/office/powerpoint/2010/main" val="1464411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533400" y="956329"/>
            <a:ext cx="8077200" cy="5368271"/>
          </a:xfrm>
        </p:spPr>
        <p:txBody>
          <a:bodyPr>
            <a:normAutofit fontScale="85000" lnSpcReduction="20000"/>
          </a:bodyPr>
          <a:lstStyle/>
          <a:p>
            <a:r>
              <a:rPr lang="en-US" sz="3000" b="1" dirty="0"/>
              <a:t>Conversion of an Infix Expression into a Prefix Expression </a:t>
            </a:r>
            <a:endParaRPr lang="tr-TR" sz="3000" b="1" dirty="0" smtClean="0"/>
          </a:p>
          <a:p>
            <a:r>
              <a:rPr lang="en-US" b="1" dirty="0" smtClean="0"/>
              <a:t>The </a:t>
            </a:r>
            <a:r>
              <a:rPr lang="en-US" b="1" dirty="0"/>
              <a:t>corresponding prefix expression is obtained in the operand stack. For example, given an infix expression (A – B / C) * (A / K – L) </a:t>
            </a:r>
            <a:endParaRPr lang="tr-TR" b="1" dirty="0" smtClean="0"/>
          </a:p>
          <a:p>
            <a:r>
              <a:rPr lang="en-US" b="1" dirty="0" smtClean="0"/>
              <a:t>Step</a:t>
            </a:r>
            <a:r>
              <a:rPr lang="tr-TR" b="1" dirty="0" smtClean="0"/>
              <a:t> </a:t>
            </a:r>
            <a:r>
              <a:rPr lang="en-US" b="1" dirty="0" smtClean="0"/>
              <a:t>1:Reverse</a:t>
            </a:r>
            <a:r>
              <a:rPr lang="tr-TR" b="1" dirty="0" smtClean="0"/>
              <a:t> </a:t>
            </a:r>
            <a:r>
              <a:rPr lang="en-US" b="1" dirty="0" smtClean="0"/>
              <a:t>the</a:t>
            </a:r>
            <a:r>
              <a:rPr lang="tr-TR" b="1" dirty="0" smtClean="0"/>
              <a:t> </a:t>
            </a:r>
            <a:r>
              <a:rPr lang="en-US" b="1" dirty="0" smtClean="0"/>
              <a:t>infix</a:t>
            </a:r>
            <a:r>
              <a:rPr lang="tr-TR" b="1" dirty="0" smtClean="0"/>
              <a:t> </a:t>
            </a:r>
            <a:r>
              <a:rPr lang="en-US" b="1" dirty="0" smtClean="0"/>
              <a:t>string.</a:t>
            </a:r>
            <a:r>
              <a:rPr lang="tr-TR" b="1" dirty="0" smtClean="0"/>
              <a:t> </a:t>
            </a:r>
            <a:r>
              <a:rPr lang="en-US" b="1" dirty="0" smtClean="0"/>
              <a:t>Note</a:t>
            </a:r>
            <a:r>
              <a:rPr lang="tr-TR" b="1" dirty="0" smtClean="0"/>
              <a:t> </a:t>
            </a:r>
            <a:r>
              <a:rPr lang="en-US" b="1" dirty="0" smtClean="0"/>
              <a:t>that</a:t>
            </a:r>
            <a:r>
              <a:rPr lang="tr-TR" b="1" dirty="0" smtClean="0"/>
              <a:t> </a:t>
            </a:r>
            <a:r>
              <a:rPr lang="en-US" b="1" dirty="0" smtClean="0"/>
              <a:t>while</a:t>
            </a:r>
            <a:r>
              <a:rPr lang="tr-TR" b="1" dirty="0" smtClean="0"/>
              <a:t> </a:t>
            </a:r>
            <a:r>
              <a:rPr lang="en-US" b="1" dirty="0" smtClean="0"/>
              <a:t>reversing</a:t>
            </a:r>
            <a:r>
              <a:rPr lang="en-US" b="1" dirty="0"/>
              <a:t>	</a:t>
            </a:r>
            <a:r>
              <a:rPr lang="en-US" b="1" dirty="0" smtClean="0"/>
              <a:t>the</a:t>
            </a:r>
            <a:r>
              <a:rPr lang="tr-TR" b="1" dirty="0" smtClean="0"/>
              <a:t> </a:t>
            </a:r>
            <a:r>
              <a:rPr lang="en-US" b="1" dirty="0" smtClean="0"/>
              <a:t>string</a:t>
            </a:r>
            <a:r>
              <a:rPr lang="en-US" b="1" dirty="0"/>
              <a:t>	you	must	interchange	left	and	right	parentheses. (L – K / A) * (C / B – A) </a:t>
            </a:r>
            <a:endParaRPr lang="tr-TR" b="1" dirty="0" smtClean="0"/>
          </a:p>
          <a:p>
            <a:r>
              <a:rPr lang="en-US" b="1" dirty="0" smtClean="0"/>
              <a:t>Step</a:t>
            </a:r>
            <a:r>
              <a:rPr lang="tr-TR" b="1" dirty="0" smtClean="0"/>
              <a:t> </a:t>
            </a:r>
            <a:r>
              <a:rPr lang="en-US" b="1" dirty="0" smtClean="0"/>
              <a:t>2:Obtain</a:t>
            </a:r>
            <a:r>
              <a:rPr lang="tr-TR" b="1" dirty="0" smtClean="0"/>
              <a:t> </a:t>
            </a:r>
            <a:r>
              <a:rPr lang="en-US" b="1" dirty="0" smtClean="0"/>
              <a:t>the</a:t>
            </a:r>
            <a:r>
              <a:rPr lang="tr-TR" b="1" dirty="0" smtClean="0"/>
              <a:t> </a:t>
            </a:r>
            <a:r>
              <a:rPr lang="en-US" b="1" dirty="0" smtClean="0"/>
              <a:t>corresponding</a:t>
            </a:r>
            <a:r>
              <a:rPr lang="tr-TR" b="1" dirty="0" smtClean="0"/>
              <a:t> </a:t>
            </a:r>
            <a:r>
              <a:rPr lang="en-US" b="1" dirty="0" smtClean="0"/>
              <a:t>postfix</a:t>
            </a:r>
            <a:r>
              <a:rPr lang="tr-TR" b="1" dirty="0" smtClean="0"/>
              <a:t> </a:t>
            </a:r>
            <a:r>
              <a:rPr lang="en-US" b="1" dirty="0" smtClean="0"/>
              <a:t>expression</a:t>
            </a:r>
            <a:r>
              <a:rPr lang="tr-TR" b="1" dirty="0" smtClean="0"/>
              <a:t> </a:t>
            </a:r>
            <a:r>
              <a:rPr lang="en-US" b="1" dirty="0" smtClean="0"/>
              <a:t>of</a:t>
            </a:r>
            <a:r>
              <a:rPr lang="tr-TR" b="1" dirty="0" smtClean="0"/>
              <a:t> </a:t>
            </a:r>
            <a:r>
              <a:rPr lang="en-US" b="1" dirty="0" smtClean="0"/>
              <a:t>the</a:t>
            </a:r>
            <a:r>
              <a:rPr lang="en-US" b="1" dirty="0"/>
              <a:t>	infix	</a:t>
            </a:r>
            <a:r>
              <a:rPr lang="en-US" b="1" dirty="0" smtClean="0"/>
              <a:t>expression</a:t>
            </a:r>
            <a:r>
              <a:rPr lang="tr-TR" b="1" dirty="0" smtClean="0"/>
              <a:t> </a:t>
            </a:r>
            <a:r>
              <a:rPr lang="en-US" b="1" dirty="0" smtClean="0"/>
              <a:t>obtained</a:t>
            </a:r>
            <a:r>
              <a:rPr lang="tr-TR" b="1" dirty="0" smtClean="0"/>
              <a:t> </a:t>
            </a:r>
            <a:r>
              <a:rPr lang="en-US" b="1" dirty="0" smtClean="0"/>
              <a:t>as</a:t>
            </a:r>
            <a:r>
              <a:rPr lang="tr-TR" b="1" dirty="0" smtClean="0"/>
              <a:t> </a:t>
            </a:r>
            <a:r>
              <a:rPr lang="en-US" b="1" dirty="0" smtClean="0"/>
              <a:t>a</a:t>
            </a:r>
            <a:r>
              <a:rPr lang="tr-TR" b="1" dirty="0" smtClean="0"/>
              <a:t> </a:t>
            </a:r>
            <a:r>
              <a:rPr lang="en-US" b="1" dirty="0" smtClean="0"/>
              <a:t>result</a:t>
            </a:r>
            <a:r>
              <a:rPr lang="tr-TR" b="1" dirty="0" smtClean="0"/>
              <a:t> </a:t>
            </a:r>
            <a:r>
              <a:rPr lang="en-US" b="1" dirty="0" smtClean="0"/>
              <a:t>of</a:t>
            </a:r>
            <a:r>
              <a:rPr lang="tr-TR" b="1" dirty="0" smtClean="0"/>
              <a:t> </a:t>
            </a:r>
            <a:r>
              <a:rPr lang="en-US" b="1" dirty="0" smtClean="0"/>
              <a:t>Step</a:t>
            </a:r>
            <a:r>
              <a:rPr lang="tr-TR" b="1" dirty="0" smtClean="0"/>
              <a:t> </a:t>
            </a:r>
            <a:r>
              <a:rPr lang="en-US" b="1" dirty="0" smtClean="0"/>
              <a:t>1</a:t>
            </a:r>
            <a:r>
              <a:rPr lang="en-US" b="1" dirty="0"/>
              <a:t>. </a:t>
            </a:r>
            <a:endParaRPr lang="tr-TR" b="1" dirty="0" smtClean="0"/>
          </a:p>
          <a:p>
            <a:pPr marL="68580" indent="0">
              <a:buNone/>
            </a:pPr>
            <a:r>
              <a:rPr lang="tr-TR" b="1" dirty="0" smtClean="0"/>
              <a:t>	</a:t>
            </a:r>
            <a:r>
              <a:rPr lang="en-US" b="1" dirty="0" smtClean="0"/>
              <a:t>The </a:t>
            </a:r>
            <a:r>
              <a:rPr lang="en-US" b="1" dirty="0"/>
              <a:t>expression is: (L – K / A) * (C / B – A) </a:t>
            </a:r>
            <a:endParaRPr lang="tr-TR" b="1" dirty="0" smtClean="0"/>
          </a:p>
          <a:p>
            <a:pPr marL="68580" indent="0">
              <a:buNone/>
            </a:pPr>
            <a:r>
              <a:rPr lang="tr-TR" b="1" dirty="0"/>
              <a:t>	</a:t>
            </a:r>
            <a:r>
              <a:rPr lang="en-US" b="1" dirty="0" smtClean="0"/>
              <a:t>Therefore</a:t>
            </a:r>
            <a:r>
              <a:rPr lang="en-US" b="1" dirty="0"/>
              <a:t>, </a:t>
            </a:r>
            <a:endParaRPr lang="tr-TR" b="1" dirty="0" smtClean="0"/>
          </a:p>
          <a:p>
            <a:pPr marL="68580" indent="0">
              <a:buNone/>
            </a:pPr>
            <a:r>
              <a:rPr lang="en-US" b="1" dirty="0" smtClean="0"/>
              <a:t>[</a:t>
            </a:r>
            <a:r>
              <a:rPr lang="en-US" b="1" dirty="0"/>
              <a:t>L – (K A /)] * [(C B /) – A] </a:t>
            </a:r>
            <a:endParaRPr lang="tr-TR" b="1" dirty="0" smtClean="0"/>
          </a:p>
          <a:p>
            <a:pPr marL="68580" indent="0">
              <a:buNone/>
            </a:pPr>
            <a:r>
              <a:rPr lang="en-US" b="1" dirty="0" smtClean="0"/>
              <a:t>= </a:t>
            </a:r>
            <a:r>
              <a:rPr lang="en-US" b="1" dirty="0"/>
              <a:t>[LKA/–] * [CB/A</a:t>
            </a:r>
            <a:r>
              <a:rPr lang="en-US" b="1" dirty="0" smtClean="0"/>
              <a:t>–] </a:t>
            </a:r>
            <a:r>
              <a:rPr lang="en-US" b="1" dirty="0"/>
              <a:t>= L K A / – C </a:t>
            </a:r>
            <a:r>
              <a:rPr lang="en-US" b="1" dirty="0" smtClean="0"/>
              <a:t>B/A </a:t>
            </a:r>
            <a:r>
              <a:rPr lang="en-US" b="1" dirty="0"/>
              <a:t>– * </a:t>
            </a:r>
            <a:endParaRPr lang="tr-TR" b="1" dirty="0" smtClean="0"/>
          </a:p>
          <a:p>
            <a:r>
              <a:rPr lang="en-US" b="1" dirty="0" smtClean="0"/>
              <a:t>Step</a:t>
            </a:r>
            <a:r>
              <a:rPr lang="tr-TR" b="1" dirty="0" smtClean="0"/>
              <a:t> </a:t>
            </a:r>
            <a:r>
              <a:rPr lang="en-US" b="1" dirty="0" smtClean="0"/>
              <a:t>3:Reverse</a:t>
            </a:r>
            <a:r>
              <a:rPr lang="tr-TR" b="1" dirty="0" smtClean="0"/>
              <a:t> </a:t>
            </a:r>
            <a:r>
              <a:rPr lang="en-US" b="1" dirty="0" smtClean="0"/>
              <a:t>the</a:t>
            </a:r>
            <a:r>
              <a:rPr lang="tr-TR" b="1" dirty="0" smtClean="0"/>
              <a:t> </a:t>
            </a:r>
            <a:r>
              <a:rPr lang="en-US" b="1" dirty="0" smtClean="0"/>
              <a:t>postfix</a:t>
            </a:r>
            <a:r>
              <a:rPr lang="tr-TR" b="1" dirty="0" smtClean="0"/>
              <a:t> </a:t>
            </a:r>
            <a:r>
              <a:rPr lang="en-US" b="1" dirty="0" smtClean="0"/>
              <a:t>expression</a:t>
            </a:r>
            <a:r>
              <a:rPr lang="en-US" b="1" dirty="0"/>
              <a:t>	</a:t>
            </a:r>
            <a:r>
              <a:rPr lang="en-US" b="1" dirty="0" smtClean="0"/>
              <a:t>to</a:t>
            </a:r>
            <a:r>
              <a:rPr lang="tr-TR" b="1" dirty="0" smtClean="0"/>
              <a:t> </a:t>
            </a:r>
            <a:r>
              <a:rPr lang="en-US" b="1" dirty="0" smtClean="0"/>
              <a:t>get</a:t>
            </a:r>
            <a:r>
              <a:rPr lang="en-US" b="1" dirty="0"/>
              <a:t>	</a:t>
            </a:r>
            <a:r>
              <a:rPr lang="en-US" b="1" dirty="0" smtClean="0"/>
              <a:t>the</a:t>
            </a:r>
            <a:r>
              <a:rPr lang="tr-TR" b="1" dirty="0" smtClean="0"/>
              <a:t> </a:t>
            </a:r>
            <a:r>
              <a:rPr lang="en-US" b="1" dirty="0" smtClean="0"/>
              <a:t>prefix</a:t>
            </a:r>
            <a:r>
              <a:rPr lang="tr-TR" b="1" dirty="0" smtClean="0"/>
              <a:t> </a:t>
            </a:r>
            <a:r>
              <a:rPr lang="en-US" b="1" dirty="0" smtClean="0"/>
              <a:t>expression </a:t>
            </a:r>
            <a:r>
              <a:rPr lang="en-US" b="1" dirty="0"/>
              <a:t>Therefore, </a:t>
            </a:r>
            <a:endParaRPr lang="tr-TR" b="1" dirty="0" smtClean="0"/>
          </a:p>
          <a:p>
            <a:pPr marL="68580" indent="0">
              <a:buNone/>
            </a:pPr>
            <a:r>
              <a:rPr lang="tr-TR" b="1" dirty="0" smtClean="0"/>
              <a:t>    </a:t>
            </a:r>
            <a:r>
              <a:rPr lang="en-US" b="1" dirty="0" smtClean="0"/>
              <a:t>the </a:t>
            </a:r>
            <a:r>
              <a:rPr lang="en-US" b="1" dirty="0"/>
              <a:t>prefix expression is * – A / B C – /A K 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809880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14400" y="1187526"/>
            <a:ext cx="7267090" cy="4805363"/>
          </a:xfrm>
          <a:prstGeom prst="rect">
            <a:avLst/>
          </a:prstGeom>
        </p:spPr>
      </p:pic>
    </p:spTree>
    <p:extLst>
      <p:ext uri="{BB962C8B-B14F-4D97-AF65-F5344CB8AC3E}">
        <p14:creationId xmlns:p14="http://schemas.microsoft.com/office/powerpoint/2010/main" val="192163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71525" y="1357312"/>
            <a:ext cx="7600950" cy="4143375"/>
          </a:xfrm>
          <a:prstGeom prst="rect">
            <a:avLst/>
          </a:prstGeom>
        </p:spPr>
      </p:pic>
    </p:spTree>
    <p:extLst>
      <p:ext uri="{BB962C8B-B14F-4D97-AF65-F5344CB8AC3E}">
        <p14:creationId xmlns:p14="http://schemas.microsoft.com/office/powerpoint/2010/main" val="734252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88829" y="914400"/>
            <a:ext cx="6807371" cy="5423203"/>
          </a:xfrm>
          <a:prstGeom prst="rect">
            <a:avLst/>
          </a:prstGeom>
        </p:spPr>
      </p:pic>
    </p:spTree>
    <p:extLst>
      <p:ext uri="{BB962C8B-B14F-4D97-AF65-F5344CB8AC3E}">
        <p14:creationId xmlns:p14="http://schemas.microsoft.com/office/powerpoint/2010/main" val="2605848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81050" y="1462087"/>
            <a:ext cx="7581900" cy="3933825"/>
          </a:xfrm>
          <a:prstGeom prst="rect">
            <a:avLst/>
          </a:prstGeom>
        </p:spPr>
      </p:pic>
    </p:spTree>
    <p:extLst>
      <p:ext uri="{BB962C8B-B14F-4D97-AF65-F5344CB8AC3E}">
        <p14:creationId xmlns:p14="http://schemas.microsoft.com/office/powerpoint/2010/main" val="2158066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14387" y="914400"/>
            <a:ext cx="6958013" cy="5410200"/>
          </a:xfrm>
          <a:prstGeom prst="rect">
            <a:avLst/>
          </a:prstGeom>
        </p:spPr>
      </p:pic>
    </p:spTree>
    <p:extLst>
      <p:ext uri="{BB962C8B-B14F-4D97-AF65-F5344CB8AC3E}">
        <p14:creationId xmlns:p14="http://schemas.microsoft.com/office/powerpoint/2010/main" val="3235845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533400" y="956329"/>
            <a:ext cx="8077200" cy="1634471"/>
          </a:xfrm>
        </p:spPr>
        <p:txBody>
          <a:bodyPr>
            <a:normAutofit fontScale="70000" lnSpcReduction="20000"/>
          </a:bodyPr>
          <a:lstStyle/>
          <a:p>
            <a:r>
              <a:rPr lang="en-US" sz="3400" b="1" dirty="0"/>
              <a:t>Evaluation of a Prefix Expression </a:t>
            </a:r>
            <a:endParaRPr lang="tr-TR" sz="3400" b="1" dirty="0" smtClean="0"/>
          </a:p>
          <a:p>
            <a:r>
              <a:rPr lang="en-US" b="1" dirty="0" smtClean="0"/>
              <a:t>There </a:t>
            </a:r>
            <a:r>
              <a:rPr lang="en-US" b="1" dirty="0"/>
              <a:t>are a number of techniques for evaluating a prefix expression. </a:t>
            </a:r>
            <a:endParaRPr lang="tr-TR" b="1" dirty="0" smtClean="0"/>
          </a:p>
          <a:p>
            <a:r>
              <a:rPr lang="en-US" b="1" dirty="0" smtClean="0"/>
              <a:t>The </a:t>
            </a:r>
            <a:r>
              <a:rPr lang="en-US" b="1" dirty="0"/>
              <a:t>simplest way of evaluation of a prefix expression is given in Fig. 7.26</a:t>
            </a:r>
            <a:r>
              <a:rPr lang="en-US" b="1" dirty="0" smtClean="0"/>
              <a:t>.</a:t>
            </a:r>
            <a:endParaRPr lang="tr-TR" b="1" dirty="0" smtClean="0"/>
          </a:p>
          <a:p>
            <a:r>
              <a:rPr lang="en-US" b="1" dirty="0"/>
              <a:t>For example, consider the prefix expression + – 9 2 7 * 8 / 4 12. Let us now apply the algorithm to evaluate this expression.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3400" y="2700338"/>
            <a:ext cx="4038600" cy="3624262"/>
          </a:xfrm>
          <a:prstGeom prst="rect">
            <a:avLst/>
          </a:prstGeom>
        </p:spPr>
      </p:pic>
      <p:pic>
        <p:nvPicPr>
          <p:cNvPr id="6" name="Picture 5"/>
          <p:cNvPicPr>
            <a:picLocks noChangeAspect="1"/>
          </p:cNvPicPr>
          <p:nvPr/>
        </p:nvPicPr>
        <p:blipFill>
          <a:blip r:embed="rId4"/>
          <a:stretch>
            <a:fillRect/>
          </a:stretch>
        </p:blipFill>
        <p:spPr>
          <a:xfrm>
            <a:off x="4572000" y="2913716"/>
            <a:ext cx="4010025" cy="2819400"/>
          </a:xfrm>
          <a:prstGeom prst="rect">
            <a:avLst/>
          </a:prstGeom>
        </p:spPr>
      </p:pic>
    </p:spTree>
    <p:extLst>
      <p:ext uri="{BB962C8B-B14F-4D97-AF65-F5344CB8AC3E}">
        <p14:creationId xmlns:p14="http://schemas.microsoft.com/office/powerpoint/2010/main" val="3727145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609600" y="930274"/>
            <a:ext cx="4181475" cy="5576888"/>
          </a:xfrm>
          <a:prstGeom prst="rect">
            <a:avLst/>
          </a:prstGeom>
        </p:spPr>
      </p:pic>
      <p:pic>
        <p:nvPicPr>
          <p:cNvPr id="10" name="Picture 9"/>
          <p:cNvPicPr>
            <a:picLocks noChangeAspect="1"/>
          </p:cNvPicPr>
          <p:nvPr/>
        </p:nvPicPr>
        <p:blipFill>
          <a:blip r:embed="rId4"/>
          <a:stretch>
            <a:fillRect/>
          </a:stretch>
        </p:blipFill>
        <p:spPr>
          <a:xfrm>
            <a:off x="4846701" y="1437341"/>
            <a:ext cx="3777199" cy="3363259"/>
          </a:xfrm>
          <a:prstGeom prst="rect">
            <a:avLst/>
          </a:prstGeom>
        </p:spPr>
      </p:pic>
    </p:spTree>
    <p:extLst>
      <p:ext uri="{BB962C8B-B14F-4D97-AF65-F5344CB8AC3E}">
        <p14:creationId xmlns:p14="http://schemas.microsoft.com/office/powerpoint/2010/main" val="94299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1010584"/>
            <a:ext cx="4267200" cy="5314016"/>
          </a:xfrm>
        </p:spPr>
        <p:txBody>
          <a:bodyPr>
            <a:normAutofit fontScale="62500" lnSpcReduction="20000"/>
          </a:bodyPr>
          <a:lstStyle/>
          <a:p>
            <a:r>
              <a:rPr lang="en-US" b="1" dirty="0"/>
              <a:t>Now when function E is executed, function D will be removed from the top of the stack and </a:t>
            </a:r>
            <a:r>
              <a:rPr lang="en-US" b="1" dirty="0" smtClean="0"/>
              <a:t>executed.</a:t>
            </a:r>
            <a:endParaRPr lang="tr-TR" b="1" dirty="0" smtClean="0"/>
          </a:p>
          <a:p>
            <a:r>
              <a:rPr lang="en-US" b="1" dirty="0" smtClean="0"/>
              <a:t>Once </a:t>
            </a:r>
            <a:r>
              <a:rPr lang="en-US" b="1" dirty="0"/>
              <a:t>function D gets completely executed, function C will be removed from the stack for execution. </a:t>
            </a:r>
            <a:endParaRPr lang="tr-TR" b="1" dirty="0" smtClean="0"/>
          </a:p>
          <a:p>
            <a:r>
              <a:rPr lang="en-US" b="1" dirty="0" smtClean="0"/>
              <a:t>The </a:t>
            </a:r>
            <a:r>
              <a:rPr lang="en-US" b="1" dirty="0"/>
              <a:t>whole procedure will be repeated until all the functions get executed. </a:t>
            </a:r>
            <a:endParaRPr lang="tr-TR" b="1" dirty="0" smtClean="0"/>
          </a:p>
          <a:p>
            <a:r>
              <a:rPr lang="en-US" b="1" dirty="0" smtClean="0"/>
              <a:t>Let </a:t>
            </a:r>
            <a:r>
              <a:rPr lang="en-US" b="1" dirty="0"/>
              <a:t>us look at the stack after each function is executed. </a:t>
            </a:r>
            <a:endParaRPr lang="tr-TR" b="1" dirty="0" smtClean="0"/>
          </a:p>
          <a:p>
            <a:r>
              <a:rPr lang="en-US" b="1" dirty="0" smtClean="0"/>
              <a:t>This </a:t>
            </a:r>
            <a:r>
              <a:rPr lang="en-US" b="1" dirty="0"/>
              <a:t>is shown in Fig. 7.3. The system stack ensures a proper execution order of functions. </a:t>
            </a:r>
            <a:endParaRPr lang="tr-TR" b="1" dirty="0" smtClean="0"/>
          </a:p>
          <a:p>
            <a:r>
              <a:rPr lang="en-US" b="1" dirty="0" smtClean="0"/>
              <a:t>Therefore</a:t>
            </a:r>
            <a:r>
              <a:rPr lang="en-US" b="1" dirty="0"/>
              <a:t>, stacks are frequently used in situations where the order of processing is very important, especially when the processing needs to be postponed until other conditions are fulfilled. </a:t>
            </a:r>
            <a:endParaRPr lang="tr-TR" b="1" dirty="0" smtClean="0"/>
          </a:p>
          <a:p>
            <a:r>
              <a:rPr lang="en-US" b="1" dirty="0" smtClean="0"/>
              <a:t>Stacks </a:t>
            </a:r>
            <a:r>
              <a:rPr lang="en-US" b="1" dirty="0"/>
              <a:t>can be implemented using either arrays or linked lists. In the following sections, we will discuss both array and linked list implementation of stacks.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317351" y="762000"/>
            <a:ext cx="2505075" cy="5282266"/>
          </a:xfrm>
          <a:prstGeom prst="rect">
            <a:avLst/>
          </a:prstGeom>
        </p:spPr>
      </p:pic>
    </p:spTree>
    <p:extLst>
      <p:ext uri="{BB962C8B-B14F-4D97-AF65-F5344CB8AC3E}">
        <p14:creationId xmlns:p14="http://schemas.microsoft.com/office/powerpoint/2010/main" val="24418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71525" y="2085975"/>
            <a:ext cx="7600950" cy="2686050"/>
          </a:xfrm>
          <a:prstGeom prst="rect">
            <a:avLst/>
          </a:prstGeom>
        </p:spPr>
      </p:pic>
    </p:spTree>
    <p:extLst>
      <p:ext uri="{BB962C8B-B14F-4D97-AF65-F5344CB8AC3E}">
        <p14:creationId xmlns:p14="http://schemas.microsoft.com/office/powerpoint/2010/main" val="282832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Array Representation of Stacks</a:t>
            </a:r>
            <a:endParaRPr lang="en-US" sz="2400" dirty="0" smtClean="0"/>
          </a:p>
        </p:txBody>
      </p:sp>
      <p:sp>
        <p:nvSpPr>
          <p:cNvPr id="3" name="Content Placeholder 2"/>
          <p:cNvSpPr>
            <a:spLocks noGrp="1"/>
          </p:cNvSpPr>
          <p:nvPr>
            <p:ph idx="1"/>
          </p:nvPr>
        </p:nvSpPr>
        <p:spPr>
          <a:xfrm>
            <a:off x="685800" y="1010584"/>
            <a:ext cx="7620000" cy="3713816"/>
          </a:xfrm>
        </p:spPr>
        <p:txBody>
          <a:bodyPr>
            <a:normAutofit fontScale="77500" lnSpcReduction="20000"/>
          </a:bodyPr>
          <a:lstStyle/>
          <a:p>
            <a:r>
              <a:rPr lang="en-US" b="1" dirty="0"/>
              <a:t>In the computer’s memory, stacks can be represented as a linear array. </a:t>
            </a:r>
            <a:endParaRPr lang="tr-TR" b="1" dirty="0" smtClean="0"/>
          </a:p>
          <a:p>
            <a:r>
              <a:rPr lang="en-US" b="1" dirty="0" smtClean="0"/>
              <a:t>Every </a:t>
            </a:r>
            <a:r>
              <a:rPr lang="en-US" b="1" dirty="0"/>
              <a:t>stack has a variable called TOP associated with it, which is used to store the address of the topmost element of the stack. </a:t>
            </a:r>
            <a:endParaRPr lang="tr-TR" b="1" dirty="0" smtClean="0"/>
          </a:p>
          <a:p>
            <a:r>
              <a:rPr lang="en-US" b="1" dirty="0" smtClean="0"/>
              <a:t>It </a:t>
            </a:r>
            <a:r>
              <a:rPr lang="en-US" b="1" dirty="0"/>
              <a:t>is this position where the element will be added to or deleted from. </a:t>
            </a:r>
            <a:endParaRPr lang="tr-TR" b="1" dirty="0" smtClean="0"/>
          </a:p>
          <a:p>
            <a:r>
              <a:rPr lang="en-US" b="1" dirty="0" smtClean="0"/>
              <a:t>There </a:t>
            </a:r>
            <a:r>
              <a:rPr lang="en-US" b="1" dirty="0"/>
              <a:t>is another variable called MAX, which is used to store the maximum number of elements that the stack can hold. </a:t>
            </a:r>
            <a:endParaRPr lang="tr-TR" b="1" dirty="0" smtClean="0"/>
          </a:p>
          <a:p>
            <a:r>
              <a:rPr lang="en-US" b="1" dirty="0" smtClean="0"/>
              <a:t>If </a:t>
            </a:r>
            <a:r>
              <a:rPr lang="en-US" b="1" dirty="0"/>
              <a:t>TOP = NULL, then it indicates that the stack is empty and if TOP = MAX–1, then the stack is full. </a:t>
            </a:r>
            <a:endParaRPr lang="tr-TR" b="1" dirty="0" smtClean="0"/>
          </a:p>
          <a:p>
            <a:r>
              <a:rPr lang="en-US" b="1" dirty="0" smtClean="0"/>
              <a:t>The </a:t>
            </a:r>
            <a:r>
              <a:rPr lang="en-US" b="1" dirty="0"/>
              <a:t>stack in Fig. 7.4 shows that TOP = 4, so insertions and deletions will be done at this position. In the above stack, five more elements can still be stored.</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36199" y="4820584"/>
            <a:ext cx="6625794" cy="1123016"/>
          </a:xfrm>
          <a:prstGeom prst="rect">
            <a:avLst/>
          </a:prstGeom>
        </p:spPr>
      </p:pic>
    </p:spTree>
    <p:extLst>
      <p:ext uri="{BB962C8B-B14F-4D97-AF65-F5344CB8AC3E}">
        <p14:creationId xmlns:p14="http://schemas.microsoft.com/office/powerpoint/2010/main" val="2412360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4806296"/>
          </a:xfrm>
        </p:spPr>
        <p:txBody>
          <a:bodyPr>
            <a:normAutofit fontScale="77500" lnSpcReduction="20000"/>
          </a:bodyPr>
          <a:lstStyle/>
          <a:p>
            <a:r>
              <a:rPr lang="en-US" b="1" dirty="0"/>
              <a:t>A stack supports three basic operations: push, pop, and peek. </a:t>
            </a:r>
            <a:endParaRPr lang="tr-TR" b="1" dirty="0" smtClean="0"/>
          </a:p>
          <a:p>
            <a:r>
              <a:rPr lang="en-US" b="1" dirty="0" smtClean="0"/>
              <a:t>The </a:t>
            </a:r>
            <a:r>
              <a:rPr lang="en-US" b="1" dirty="0"/>
              <a:t>push operation adds an element to the top of the stack and the pop operation removes the element from the top of the stack. </a:t>
            </a:r>
            <a:endParaRPr lang="tr-TR" b="1" dirty="0" smtClean="0"/>
          </a:p>
          <a:p>
            <a:r>
              <a:rPr lang="en-US" b="1" dirty="0" smtClean="0"/>
              <a:t>The </a:t>
            </a:r>
            <a:r>
              <a:rPr lang="en-US" b="1" dirty="0"/>
              <a:t>peek operation returns the value of the topmost element of the stack. </a:t>
            </a:r>
            <a:endParaRPr lang="tr-TR" b="1" dirty="0" smtClean="0"/>
          </a:p>
          <a:p>
            <a:r>
              <a:rPr lang="en-US" sz="3100" b="1" dirty="0" smtClean="0"/>
              <a:t>Push </a:t>
            </a:r>
            <a:r>
              <a:rPr lang="en-US" sz="3100" b="1" dirty="0"/>
              <a:t>Operation </a:t>
            </a:r>
            <a:endParaRPr lang="tr-TR" sz="3100" b="1" dirty="0" smtClean="0"/>
          </a:p>
          <a:p>
            <a:r>
              <a:rPr lang="en-US" b="1" dirty="0" smtClean="0"/>
              <a:t>The </a:t>
            </a:r>
            <a:r>
              <a:rPr lang="en-US" b="1" dirty="0"/>
              <a:t>push operation is used to insert an element into the stack. </a:t>
            </a:r>
            <a:endParaRPr lang="tr-TR" b="1" dirty="0" smtClean="0"/>
          </a:p>
          <a:p>
            <a:r>
              <a:rPr lang="en-US" b="1" dirty="0" smtClean="0"/>
              <a:t>The </a:t>
            </a:r>
            <a:r>
              <a:rPr lang="en-US" b="1" dirty="0"/>
              <a:t>new element is added at the topmost position of the </a:t>
            </a:r>
            <a:r>
              <a:rPr lang="en-US" b="1" dirty="0" smtClean="0"/>
              <a:t>stack.</a:t>
            </a:r>
            <a:endParaRPr lang="tr-TR" b="1" dirty="0" smtClean="0"/>
          </a:p>
          <a:p>
            <a:r>
              <a:rPr lang="en-US" b="1" dirty="0" smtClean="0"/>
              <a:t>However</a:t>
            </a:r>
            <a:r>
              <a:rPr lang="en-US" b="1" dirty="0"/>
              <a:t>, before inserting the value, we must first check if TOP=MAX–1, because if that is the case, then the stack is full and no more insertions can be done. </a:t>
            </a:r>
            <a:endParaRPr lang="tr-TR" b="1" dirty="0" smtClean="0"/>
          </a:p>
          <a:p>
            <a:r>
              <a:rPr lang="en-US" b="1" dirty="0" smtClean="0"/>
              <a:t>If </a:t>
            </a:r>
            <a:r>
              <a:rPr lang="en-US" b="1" dirty="0"/>
              <a:t>an attempt is made to insert a value in a stack that is already full, an OVERFLOW message is printed. Consider the stack given in Fig. 7.5.</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71675" y="5610225"/>
            <a:ext cx="5038725" cy="714375"/>
          </a:xfrm>
          <a:prstGeom prst="rect">
            <a:avLst/>
          </a:prstGeom>
        </p:spPr>
      </p:pic>
    </p:spTree>
    <p:extLst>
      <p:ext uri="{BB962C8B-B14F-4D97-AF65-F5344CB8AC3E}">
        <p14:creationId xmlns:p14="http://schemas.microsoft.com/office/powerpoint/2010/main" val="329329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2701271"/>
          </a:xfrm>
        </p:spPr>
        <p:txBody>
          <a:bodyPr>
            <a:normAutofit fontScale="70000" lnSpcReduction="20000"/>
          </a:bodyPr>
          <a:lstStyle/>
          <a:p>
            <a:r>
              <a:rPr lang="en-US" b="1" dirty="0"/>
              <a:t>To insert an element with value 6, we first check if TOP=MAX–1. </a:t>
            </a:r>
            <a:endParaRPr lang="tr-TR" b="1" dirty="0" smtClean="0"/>
          </a:p>
          <a:p>
            <a:r>
              <a:rPr lang="en-US" b="1" dirty="0" smtClean="0"/>
              <a:t>If </a:t>
            </a:r>
            <a:r>
              <a:rPr lang="en-US" b="1" dirty="0"/>
              <a:t>the condition is false, then we increment the value of TOP and store the new element at the position given by stack[TOP]. </a:t>
            </a:r>
            <a:endParaRPr lang="tr-TR" b="1" dirty="0" smtClean="0"/>
          </a:p>
          <a:p>
            <a:r>
              <a:rPr lang="en-US" b="1" dirty="0" smtClean="0"/>
              <a:t>Thus</a:t>
            </a:r>
            <a:r>
              <a:rPr lang="en-US" b="1" dirty="0"/>
              <a:t>, the updated stack becomes as shown in Fig. 7.6</a:t>
            </a:r>
            <a:r>
              <a:rPr lang="en-US" b="1" dirty="0" smtClean="0"/>
              <a:t>.</a:t>
            </a:r>
            <a:endParaRPr lang="tr-TR" b="1" dirty="0" smtClean="0"/>
          </a:p>
          <a:p>
            <a:r>
              <a:rPr lang="en-US" b="1" dirty="0"/>
              <a:t>Figure 7.7 shows the algorithm to insert an element in a stack. </a:t>
            </a:r>
            <a:endParaRPr lang="tr-TR" b="1" dirty="0" smtClean="0"/>
          </a:p>
          <a:p>
            <a:r>
              <a:rPr lang="en-US" b="1" dirty="0" smtClean="0"/>
              <a:t>In </a:t>
            </a:r>
            <a:r>
              <a:rPr lang="en-US" b="1" dirty="0"/>
              <a:t>Step 1, we first check for the OVERFLOW condition. </a:t>
            </a:r>
            <a:endParaRPr lang="tr-TR" b="1" dirty="0" smtClean="0"/>
          </a:p>
          <a:p>
            <a:r>
              <a:rPr lang="en-US" b="1" dirty="0" smtClean="0"/>
              <a:t>In </a:t>
            </a:r>
            <a:r>
              <a:rPr lang="en-US" b="1" dirty="0"/>
              <a:t>Step 2, TOP is incremented so that it points to the next location in the array. </a:t>
            </a:r>
            <a:endParaRPr lang="tr-TR" b="1" dirty="0" smtClean="0"/>
          </a:p>
          <a:p>
            <a:r>
              <a:rPr lang="en-US" b="1" dirty="0" smtClean="0"/>
              <a:t>In </a:t>
            </a:r>
            <a:r>
              <a:rPr lang="en-US" b="1" dirty="0"/>
              <a:t>Step 3, the value is stored in the stack at the location pointed by TOP.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3328987"/>
            <a:ext cx="5172075" cy="809625"/>
          </a:xfrm>
          <a:prstGeom prst="rect">
            <a:avLst/>
          </a:prstGeom>
        </p:spPr>
      </p:pic>
      <p:pic>
        <p:nvPicPr>
          <p:cNvPr id="7" name="Picture 6"/>
          <p:cNvPicPr>
            <a:picLocks noChangeAspect="1"/>
          </p:cNvPicPr>
          <p:nvPr/>
        </p:nvPicPr>
        <p:blipFill>
          <a:blip r:embed="rId4"/>
          <a:stretch>
            <a:fillRect/>
          </a:stretch>
        </p:blipFill>
        <p:spPr>
          <a:xfrm>
            <a:off x="1981200" y="4191000"/>
            <a:ext cx="3028950" cy="2133600"/>
          </a:xfrm>
          <a:prstGeom prst="rect">
            <a:avLst/>
          </a:prstGeom>
        </p:spPr>
      </p:pic>
    </p:spTree>
    <p:extLst>
      <p:ext uri="{BB962C8B-B14F-4D97-AF65-F5344CB8AC3E}">
        <p14:creationId xmlns:p14="http://schemas.microsoft.com/office/powerpoint/2010/main" val="473567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20302</TotalTime>
  <Words>4414</Words>
  <Application>Microsoft Office PowerPoint</Application>
  <PresentationFormat>On-screen Show (4:3)</PresentationFormat>
  <Paragraphs>519</Paragraphs>
  <Slides>60</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Calibri</vt:lpstr>
      <vt:lpstr>Century Gothic</vt:lpstr>
      <vt:lpstr>Wingdings 2</vt:lpstr>
      <vt:lpstr>Austin</vt:lpstr>
      <vt:lpstr>BLM267</vt:lpstr>
      <vt:lpstr>PowerPoint Presentation</vt:lpstr>
      <vt:lpstr>Introduction to Stacks</vt:lpstr>
      <vt:lpstr>Introduction to Stacks</vt:lpstr>
      <vt:lpstr>Introduction to Stacks</vt:lpstr>
      <vt:lpstr>Introduction to Stacks</vt:lpstr>
      <vt:lpstr>Array Representation of Stacks</vt:lpstr>
      <vt:lpstr>Operations on a Stack</vt:lpstr>
      <vt:lpstr>Operations on a Stack</vt:lpstr>
      <vt:lpstr>Operations on a Stack</vt:lpstr>
      <vt:lpstr>Operations on a Stack</vt:lpstr>
      <vt:lpstr>Operations on a Stack</vt:lpstr>
      <vt:lpstr>Operations on a Stack</vt:lpstr>
      <vt:lpstr>Operations on a Stack</vt:lpstr>
      <vt:lpstr>Linked Representation of Stacks</vt:lpstr>
      <vt:lpstr>Linked Representation of Stacks</vt:lpstr>
      <vt:lpstr>Operations on a Linked Stack</vt:lpstr>
      <vt:lpstr>Operations on a Linked Stack</vt:lpstr>
      <vt:lpstr>Operations on a Linked Stack</vt:lpstr>
      <vt:lpstr>Operations on a Linked Stack</vt:lpstr>
      <vt:lpstr>Operations on a Linked Stack</vt:lpstr>
      <vt:lpstr>Operations on a Linked Stack</vt:lpstr>
      <vt:lpstr>Operations on a Linked Stack</vt:lpstr>
      <vt:lpstr>Multiple Stacks</vt:lpstr>
      <vt:lpstr>Multiple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729</cp:revision>
  <dcterms:created xsi:type="dcterms:W3CDTF">2006-08-16T00:00:00Z</dcterms:created>
  <dcterms:modified xsi:type="dcterms:W3CDTF">2019-12-03T21:25:12Z</dcterms:modified>
</cp:coreProperties>
</file>